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0.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1.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37.xml" ContentType="application/vnd.openxmlformats-officedocument.drawingml.chart+xml"/>
  <Override PartName="/ppt/charts/chart38.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39.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2.xml" ContentType="application/vnd.openxmlformats-officedocument.presentationml.notesSlide+xml"/>
  <Override PartName="/ppt/charts/chart40.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41.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33.xml" ContentType="application/vnd.openxmlformats-officedocument.presentationml.notesSlide+xml"/>
  <Override PartName="/ppt/charts/chart42.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34.xml" ContentType="application/vnd.openxmlformats-officedocument.presentationml.notesSlide+xml"/>
  <Override PartName="/ppt/charts/chart43.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44.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42.xml" ContentType="application/vnd.openxmlformats-officedocument.presentationml.notesSlide+xml"/>
  <Override PartName="/ppt/charts/chart45.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6.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47.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48.xml" ContentType="application/vnd.openxmlformats-officedocument.presentationml.notesSlide+xml"/>
  <Override PartName="/ppt/charts/chart48.xml" ContentType="application/vnd.openxmlformats-officedocument.drawingml.chart+xml"/>
  <Override PartName="/ppt/charts/style30.xml" ContentType="application/vnd.ms-office.chartstyle+xml"/>
  <Override PartName="/ppt/charts/colors30.xml" ContentType="application/vnd.ms-office.chartcolorstyle+xml"/>
  <Override PartName="/ppt/drawings/drawing1.xml" ContentType="application/vnd.openxmlformats-officedocument.drawingml.chartshapes+xml"/>
  <Override PartName="/ppt/charts/chart49.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62"/>
  </p:notesMasterIdLst>
  <p:sldIdLst>
    <p:sldId id="260" r:id="rId3"/>
    <p:sldId id="314" r:id="rId4"/>
    <p:sldId id="338" r:id="rId5"/>
    <p:sldId id="313" r:id="rId6"/>
    <p:sldId id="337" r:id="rId7"/>
    <p:sldId id="320" r:id="rId8"/>
    <p:sldId id="322" r:id="rId9"/>
    <p:sldId id="339" r:id="rId10"/>
    <p:sldId id="340" r:id="rId11"/>
    <p:sldId id="308" r:id="rId12"/>
    <p:sldId id="392" r:id="rId13"/>
    <p:sldId id="358" r:id="rId14"/>
    <p:sldId id="397" r:id="rId15"/>
    <p:sldId id="360" r:id="rId16"/>
    <p:sldId id="398" r:id="rId17"/>
    <p:sldId id="362" r:id="rId18"/>
    <p:sldId id="368" r:id="rId19"/>
    <p:sldId id="363" r:id="rId20"/>
    <p:sldId id="324" r:id="rId21"/>
    <p:sldId id="355" r:id="rId22"/>
    <p:sldId id="325" r:id="rId23"/>
    <p:sldId id="328" r:id="rId24"/>
    <p:sldId id="329" r:id="rId25"/>
    <p:sldId id="342" r:id="rId26"/>
    <p:sldId id="361" r:id="rId27"/>
    <p:sldId id="343" r:id="rId28"/>
    <p:sldId id="405" r:id="rId29"/>
    <p:sldId id="357" r:id="rId30"/>
    <p:sldId id="356" r:id="rId31"/>
    <p:sldId id="375" r:id="rId32"/>
    <p:sldId id="317" r:id="rId33"/>
    <p:sldId id="319" r:id="rId34"/>
    <p:sldId id="380" r:id="rId35"/>
    <p:sldId id="386" r:id="rId36"/>
    <p:sldId id="310" r:id="rId37"/>
    <p:sldId id="385" r:id="rId38"/>
    <p:sldId id="381" r:id="rId39"/>
    <p:sldId id="370" r:id="rId40"/>
    <p:sldId id="345" r:id="rId41"/>
    <p:sldId id="383" r:id="rId42"/>
    <p:sldId id="384" r:id="rId43"/>
    <p:sldId id="387" r:id="rId44"/>
    <p:sldId id="326" r:id="rId45"/>
    <p:sldId id="378" r:id="rId46"/>
    <p:sldId id="395" r:id="rId47"/>
    <p:sldId id="348" r:id="rId48"/>
    <p:sldId id="394" r:id="rId49"/>
    <p:sldId id="396" r:id="rId50"/>
    <p:sldId id="399" r:id="rId51"/>
    <p:sldId id="350" r:id="rId52"/>
    <p:sldId id="351" r:id="rId53"/>
    <p:sldId id="393" r:id="rId54"/>
    <p:sldId id="400" r:id="rId55"/>
    <p:sldId id="353" r:id="rId56"/>
    <p:sldId id="332" r:id="rId57"/>
    <p:sldId id="402" r:id="rId58"/>
    <p:sldId id="336" r:id="rId59"/>
    <p:sldId id="335" r:id="rId60"/>
    <p:sldId id="40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0F0B7F-1C63-EE4B-8777-C0391D6E62D8}">
          <p14:sldIdLst>
            <p14:sldId id="260"/>
          </p14:sldIdLst>
        </p14:section>
        <p14:section name="History" id="{9F59018D-43A4-4748-AFA4-64C8F9C69F39}">
          <p14:sldIdLst>
            <p14:sldId id="314"/>
            <p14:sldId id="338"/>
            <p14:sldId id="313"/>
            <p14:sldId id="337"/>
            <p14:sldId id="320"/>
            <p14:sldId id="322"/>
            <p14:sldId id="339"/>
            <p14:sldId id="340"/>
            <p14:sldId id="308"/>
            <p14:sldId id="392"/>
            <p14:sldId id="358"/>
            <p14:sldId id="397"/>
            <p14:sldId id="360"/>
            <p14:sldId id="398"/>
            <p14:sldId id="362"/>
            <p14:sldId id="368"/>
            <p14:sldId id="363"/>
          </p14:sldIdLst>
        </p14:section>
        <p14:section name="Economics" id="{1152D78C-FC3E-C544-9E0C-F52B3F4840DD}">
          <p14:sldIdLst>
            <p14:sldId id="324"/>
            <p14:sldId id="355"/>
            <p14:sldId id="325"/>
            <p14:sldId id="328"/>
            <p14:sldId id="329"/>
          </p14:sldIdLst>
        </p14:section>
        <p14:section name="Supply" id="{677294BE-53C0-5547-A24F-0047AD52A0BD}">
          <p14:sldIdLst>
            <p14:sldId id="342"/>
            <p14:sldId id="361"/>
            <p14:sldId id="343"/>
            <p14:sldId id="405"/>
            <p14:sldId id="357"/>
            <p14:sldId id="356"/>
            <p14:sldId id="375"/>
          </p14:sldIdLst>
        </p14:section>
        <p14:section name="Demand" id="{0B14E409-1FD1-7743-83F5-E118F6F765D0}">
          <p14:sldIdLst>
            <p14:sldId id="317"/>
            <p14:sldId id="319"/>
            <p14:sldId id="380"/>
            <p14:sldId id="386"/>
            <p14:sldId id="310"/>
            <p14:sldId id="385"/>
            <p14:sldId id="381"/>
          </p14:sldIdLst>
        </p14:section>
        <p14:section name="Stablecoin Challenges" id="{EC38B808-7D02-E847-9E02-FFDA63978DC9}">
          <p14:sldIdLst>
            <p14:sldId id="370"/>
            <p14:sldId id="345"/>
            <p14:sldId id="383"/>
            <p14:sldId id="384"/>
            <p14:sldId id="387"/>
            <p14:sldId id="326"/>
            <p14:sldId id="378"/>
            <p14:sldId id="395"/>
            <p14:sldId id="348"/>
            <p14:sldId id="394"/>
            <p14:sldId id="396"/>
            <p14:sldId id="399"/>
            <p14:sldId id="350"/>
            <p14:sldId id="351"/>
            <p14:sldId id="393"/>
            <p14:sldId id="400"/>
            <p14:sldId id="353"/>
            <p14:sldId id="332"/>
            <p14:sldId id="402"/>
            <p14:sldId id="336"/>
            <p14:sldId id="335"/>
          </p14:sldIdLst>
        </p14:section>
        <p14:section name="Conclusion" id="{01963519-3896-7A40-977A-F565A45A034F}">
          <p14:sldIdLst>
            <p14:sldId id="404"/>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 Patel" initials="AP" lastIdx="2" clrIdx="0">
    <p:extLst>
      <p:ext uri="{19B8F6BF-5375-455C-9EA6-DF929625EA0E}">
        <p15:presenceInfo xmlns:p15="http://schemas.microsoft.com/office/powerpoint/2012/main" userId="414d16b7137449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3D40"/>
    <a:srgbClr val="0A111D"/>
    <a:srgbClr val="5C82F5"/>
    <a:srgbClr val="E4E4E4"/>
    <a:srgbClr val="000000"/>
    <a:srgbClr val="3A6974"/>
    <a:srgbClr val="4F9E7D"/>
    <a:srgbClr val="295DF5"/>
    <a:srgbClr val="EBB94F"/>
    <a:srgbClr val="337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08"/>
    <p:restoredTop sz="95263"/>
  </p:normalViewPr>
  <p:slideViewPr>
    <p:cSldViewPr snapToGrid="0" snapToObjects="1" showGuides="1">
      <p:cViewPr>
        <p:scale>
          <a:sx n="138" d="100"/>
          <a:sy n="138" d="100"/>
        </p:scale>
        <p:origin x="1008" y="192"/>
      </p:cViewPr>
      <p:guideLst>
        <p:guide orient="horz"/>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6.xml.rels><?xml version="1.0" encoding="UTF-8" standalone="yes"?>
<Relationships xmlns="http://schemas.openxmlformats.org/package/2006/relationships"><Relationship Id="rId3" Type="http://schemas.openxmlformats.org/officeDocument/2006/relationships/oleObject" Target="file:////Users/aditpatel/Downloads/0050-Sankey-diagrams-in-Excel-Complete.xlsx" TargetMode="External"/><Relationship Id="rId2" Type="http://schemas.microsoft.com/office/2011/relationships/chartColorStyle" Target="colors19.xml"/><Relationship Id="rId1" Type="http://schemas.microsoft.com/office/2011/relationships/chartStyle" Target="style19.xml"/></Relationships>
</file>

<file path=ppt/charts/_rels/chart37.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8.xml.rels><?xml version="1.0" encoding="UTF-8" standalone="yes"?>
<Relationships xmlns="http://schemas.openxmlformats.org/package/2006/relationships"><Relationship Id="rId3" Type="http://schemas.openxmlformats.org/officeDocument/2006/relationships/oleObject" Target="file:////Users/aditpatel/Downloads/0050-Sankey-diagrams-in-Excel-Complete.xlsx" TargetMode="External"/><Relationship Id="rId2" Type="http://schemas.microsoft.com/office/2011/relationships/chartColorStyle" Target="colors20.xml"/><Relationship Id="rId1" Type="http://schemas.microsoft.com/office/2011/relationships/chartStyle" Target="style20.xml"/></Relationships>
</file>

<file path=ppt/charts/_rels/chart39.xml.rels><?xml version="1.0" encoding="UTF-8" standalone="yes"?>
<Relationships xmlns="http://schemas.openxmlformats.org/package/2006/relationships"><Relationship Id="rId3" Type="http://schemas.openxmlformats.org/officeDocument/2006/relationships/oleObject" Target="file:////Users/aditpatel/Downloads/0050-Sankey-diagrams-in-Excel-Complete.xlsx" TargetMode="External"/><Relationship Id="rId2" Type="http://schemas.microsoft.com/office/2011/relationships/chartColorStyle" Target="colors21.xml"/><Relationship Id="rId1" Type="http://schemas.microsoft.com/office/2011/relationships/chartStyle" Target="style2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22.xml"/><Relationship Id="rId1" Type="http://schemas.microsoft.com/office/2011/relationships/chartStyle" Target="style22.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3.xml"/><Relationship Id="rId1" Type="http://schemas.microsoft.com/office/2011/relationships/chartStyle" Target="style23.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4.xml"/><Relationship Id="rId1" Type="http://schemas.microsoft.com/office/2011/relationships/chartStyle" Target="style24.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5.xml"/><Relationship Id="rId1" Type="http://schemas.microsoft.com/office/2011/relationships/chartStyle" Target="style25.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6.xml"/><Relationship Id="rId1" Type="http://schemas.microsoft.com/office/2011/relationships/chartStyle" Target="style26.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7.xml"/><Relationship Id="rId1" Type="http://schemas.microsoft.com/office/2011/relationships/chartStyle" Target="style27.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8.xml"/><Relationship Id="rId1" Type="http://schemas.microsoft.com/office/2011/relationships/chartStyle" Target="style28.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9.xml"/><Relationship Id="rId1" Type="http://schemas.microsoft.com/office/2011/relationships/chartStyle" Target="style29.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chartUserShapes" Target="../drawings/drawing1.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31.xml"/><Relationship Id="rId1" Type="http://schemas.microsoft.com/office/2011/relationships/chartStyle" Target="style3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Market Cap</c:v>
                </c:pt>
              </c:strCache>
            </c:strRef>
          </c:tx>
          <c:spPr>
            <a:solidFill>
              <a:schemeClr val="accent6">
                <a:lumMod val="60000"/>
                <a:lumOff val="40000"/>
              </a:schemeClr>
            </a:solidFill>
            <a:ln>
              <a:noFill/>
            </a:ln>
            <a:effectLst/>
          </c:spPr>
          <c:invertIfNegative val="0"/>
          <c:dPt>
            <c:idx val="0"/>
            <c:invertIfNegative val="0"/>
            <c:bubble3D val="0"/>
            <c:extLst>
              <c:ext xmlns:c16="http://schemas.microsoft.com/office/drawing/2014/chart" uri="{C3380CC4-5D6E-409C-BE32-E72D297353CC}">
                <c16:uniqueId val="{00000001-67DF-724B-AA0C-9FD31242E1A6}"/>
              </c:ext>
            </c:extLst>
          </c:dPt>
          <c:dPt>
            <c:idx val="1"/>
            <c:invertIfNegative val="0"/>
            <c:bubble3D val="0"/>
            <c:extLst>
              <c:ext xmlns:c16="http://schemas.microsoft.com/office/drawing/2014/chart" uri="{C3380CC4-5D6E-409C-BE32-E72D297353CC}">
                <c16:uniqueId val="{00000003-67DF-724B-AA0C-9FD31242E1A6}"/>
              </c:ext>
            </c:extLst>
          </c:dPt>
          <c:dPt>
            <c:idx val="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5-67DF-724B-AA0C-9FD31242E1A6}"/>
              </c:ext>
            </c:extLst>
          </c:dPt>
          <c:dPt>
            <c:idx val="4"/>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67DF-724B-AA0C-9FD31242E1A6}"/>
              </c:ext>
            </c:extLst>
          </c:dPt>
          <c:dPt>
            <c:idx val="1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A-67DF-724B-AA0C-9FD31242E1A6}"/>
              </c:ext>
            </c:extLst>
          </c:dPt>
          <c:dPt>
            <c:idx val="1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B-67DF-724B-AA0C-9FD31242E1A6}"/>
              </c:ext>
            </c:extLst>
          </c:dPt>
          <c:dLbls>
            <c:numFmt formatCode="[$$-409]#,##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Sheet1!$A$2:$A$16</c:f>
              <c:strCache>
                <c:ptCount val="15"/>
                <c:pt idx="0">
                  <c:v>BTC</c:v>
                </c:pt>
                <c:pt idx="1">
                  <c:v>ETH</c:v>
                </c:pt>
                <c:pt idx="2">
                  <c:v>USDT</c:v>
                </c:pt>
                <c:pt idx="3">
                  <c:v>BNB</c:v>
                </c:pt>
                <c:pt idx="4">
                  <c:v>USDC</c:v>
                </c:pt>
                <c:pt idx="5">
                  <c:v>SOL</c:v>
                </c:pt>
                <c:pt idx="6">
                  <c:v>XRP</c:v>
                </c:pt>
                <c:pt idx="7">
                  <c:v>ADA</c:v>
                </c:pt>
                <c:pt idx="8">
                  <c:v>LUNA</c:v>
                </c:pt>
                <c:pt idx="9">
                  <c:v>AVAX</c:v>
                </c:pt>
                <c:pt idx="10">
                  <c:v>DOT</c:v>
                </c:pt>
                <c:pt idx="11">
                  <c:v>DOGE</c:v>
                </c:pt>
                <c:pt idx="12">
                  <c:v>BUSD</c:v>
                </c:pt>
                <c:pt idx="13">
                  <c:v>UST</c:v>
                </c:pt>
                <c:pt idx="14">
                  <c:v>SHIB</c:v>
                </c:pt>
              </c:strCache>
            </c:strRef>
          </c:cat>
          <c:val>
            <c:numRef>
              <c:f>Sheet1!$B$2:$B$16</c:f>
              <c:numCache>
                <c:formatCode>_("$"* #,##0_);_("$"* \(#,##0\);_("$"* "-"??_);_(@_)</c:formatCode>
                <c:ptCount val="15"/>
                <c:pt idx="0">
                  <c:v>817506268184</c:v>
                </c:pt>
                <c:pt idx="1">
                  <c:v>390250625163</c:v>
                </c:pt>
                <c:pt idx="2">
                  <c:v>82520991076</c:v>
                </c:pt>
                <c:pt idx="3">
                  <c:v>70591360651</c:v>
                </c:pt>
                <c:pt idx="4">
                  <c:v>51082714692</c:v>
                </c:pt>
                <c:pt idx="5">
                  <c:v>37412655589</c:v>
                </c:pt>
                <c:pt idx="6">
                  <c:v>36787701786</c:v>
                </c:pt>
                <c:pt idx="7">
                  <c:v>35870624319</c:v>
                </c:pt>
                <c:pt idx="8">
                  <c:v>34550231295</c:v>
                </c:pt>
                <c:pt idx="9">
                  <c:v>23400185522</c:v>
                </c:pt>
                <c:pt idx="10">
                  <c:v>19705228011</c:v>
                </c:pt>
                <c:pt idx="11">
                  <c:v>19241938517</c:v>
                </c:pt>
                <c:pt idx="12">
                  <c:v>17659960550</c:v>
                </c:pt>
                <c:pt idx="13">
                  <c:v>16732143362</c:v>
                </c:pt>
                <c:pt idx="14">
                  <c:v>13396063966</c:v>
                </c:pt>
              </c:numCache>
            </c:numRef>
          </c:val>
          <c:extLst>
            <c:ext xmlns:c16="http://schemas.microsoft.com/office/drawing/2014/chart" uri="{C3380CC4-5D6E-409C-BE32-E72D297353CC}">
              <c16:uniqueId val="{00000008-67DF-724B-AA0C-9FD31242E1A6}"/>
            </c:ext>
          </c:extLst>
        </c:ser>
        <c:dLbls>
          <c:showLegendKey val="0"/>
          <c:showVal val="0"/>
          <c:showCatName val="0"/>
          <c:showSerName val="0"/>
          <c:showPercent val="0"/>
          <c:showBubbleSize val="0"/>
        </c:dLbls>
        <c:gapWidth val="61"/>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 Profits</c:v>
                </c:pt>
              </c:strCache>
            </c:strRef>
          </c:tx>
          <c:spPr>
            <a:solidFill>
              <a:schemeClr val="accent2"/>
            </a:solidFill>
            <a:ln>
              <a:noFill/>
            </a:ln>
            <a:effectLst/>
          </c:spPr>
          <c:invertIfNegative val="0"/>
          <c:dLbls>
            <c:dLbl>
              <c:idx val="1"/>
              <c:layout>
                <c:manualLayout>
                  <c:x val="0"/>
                  <c:y val="-1.756755728649020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B9-EC46-A8F4-717C0F4552A6}"/>
                </c:ext>
              </c:extLst>
            </c:dLbl>
            <c:dLbl>
              <c:idx val="2"/>
              <c:layout>
                <c:manualLayout>
                  <c:x val="0"/>
                  <c:y val="-2.342340971532037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1B9-EC46-A8F4-717C0F4552A6}"/>
                </c:ext>
              </c:extLst>
            </c:dLbl>
            <c:dLbl>
              <c:idx val="4"/>
              <c:layout>
                <c:manualLayout>
                  <c:x val="-3.443514911265284E-17"/>
                  <c:y val="2.927926214414926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1B9-EC46-A8F4-717C0F4552A6}"/>
                </c:ext>
              </c:extLst>
            </c:dLbl>
            <c:dLbl>
              <c:idx val="5"/>
              <c:layout>
                <c:manualLayout>
                  <c:x val="0"/>
                  <c:y val="-4.099096700181058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1B9-EC46-A8F4-717C0F4552A6}"/>
                </c:ext>
              </c:extLst>
            </c:dLbl>
            <c:dLbl>
              <c:idx val="7"/>
              <c:layout>
                <c:manualLayout>
                  <c:x val="-6.8870298225305679E-17"/>
                  <c:y val="-5.27026718594706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1B9-EC46-A8F4-717C0F4552A6}"/>
                </c:ext>
              </c:extLst>
            </c:dLbl>
            <c:dLbl>
              <c:idx val="9"/>
              <c:layout>
                <c:manualLayout>
                  <c:x val="0"/>
                  <c:y val="-4.09909670018104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1B9-EC46-A8F4-717C0F4552A6}"/>
                </c:ext>
              </c:extLst>
            </c:dLbl>
            <c:numFmt formatCode="[$$-409]#,##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3B3D4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Sheet1!$A$2:$A$21</c:f>
              <c:strCache>
                <c:ptCount val="20"/>
                <c:pt idx="0">
                  <c:v>Terra USD</c:v>
                </c:pt>
                <c:pt idx="1">
                  <c:v>Tether USD</c:v>
                </c:pt>
                <c:pt idx="2">
                  <c:v>FRAX</c:v>
                </c:pt>
                <c:pt idx="3">
                  <c:v>USD Coin</c:v>
                </c:pt>
                <c:pt idx="4">
                  <c:v>Liquidty USD</c:v>
                </c:pt>
                <c:pt idx="5">
                  <c:v>FEI USD</c:v>
                </c:pt>
                <c:pt idx="6">
                  <c:v>Binance USD</c:v>
                </c:pt>
                <c:pt idx="7">
                  <c:v> Neutrino</c:v>
                </c:pt>
                <c:pt idx="8">
                  <c:v>DAI</c:v>
                </c:pt>
                <c:pt idx="9">
                  <c:v>agEUR</c:v>
                </c:pt>
                <c:pt idx="10">
                  <c:v>Magic Internet Money</c:v>
                </c:pt>
                <c:pt idx="11">
                  <c:v>Celo Dollar</c:v>
                </c:pt>
                <c:pt idx="12">
                  <c:v>True USD</c:v>
                </c:pt>
                <c:pt idx="13">
                  <c:v>Paxos Standard</c:v>
                </c:pt>
                <c:pt idx="14">
                  <c:v>HUSD</c:v>
                </c:pt>
                <c:pt idx="15">
                  <c:v>Tether Gold</c:v>
                </c:pt>
                <c:pt idx="16">
                  <c:v>Alchemix USD</c:v>
                </c:pt>
                <c:pt idx="17">
                  <c:v>Origin Dollar</c:v>
                </c:pt>
                <c:pt idx="18">
                  <c:v>XSGD</c:v>
                </c:pt>
                <c:pt idx="19">
                  <c:v>Gemini Dollar</c:v>
                </c:pt>
              </c:strCache>
            </c:strRef>
          </c:cat>
          <c:val>
            <c:numRef>
              <c:f>Sheet1!$B$2:$B$21</c:f>
              <c:numCache>
                <c:formatCode>_("$"* #,##0_);_("$"* \(#,##0\);_("$"* "-"??_);_(@_)</c:formatCode>
                <c:ptCount val="20"/>
                <c:pt idx="0">
                  <c:v>9954314268.5925865</c:v>
                </c:pt>
                <c:pt idx="1">
                  <c:v>2900686991.4626589</c:v>
                </c:pt>
                <c:pt idx="2">
                  <c:v>1754661549.2738066</c:v>
                </c:pt>
                <c:pt idx="3">
                  <c:v>1561905905.9918439</c:v>
                </c:pt>
                <c:pt idx="4">
                  <c:v>867581558.875314</c:v>
                </c:pt>
                <c:pt idx="5">
                  <c:v>780962000.752249</c:v>
                </c:pt>
                <c:pt idx="6">
                  <c:v>534685515.54737556</c:v>
                </c:pt>
                <c:pt idx="7">
                  <c:v>403435481.364968</c:v>
                </c:pt>
                <c:pt idx="8">
                  <c:v>330976421.76437056</c:v>
                </c:pt>
                <c:pt idx="9">
                  <c:v>179522717.82903999</c:v>
                </c:pt>
                <c:pt idx="10">
                  <c:v>168953784.01431543</c:v>
                </c:pt>
                <c:pt idx="11">
                  <c:v>80381899.741270989</c:v>
                </c:pt>
                <c:pt idx="12">
                  <c:v>47827737.041697867</c:v>
                </c:pt>
                <c:pt idx="13">
                  <c:v>38317044.27629181</c:v>
                </c:pt>
                <c:pt idx="14">
                  <c:v>12003968.170731224</c:v>
                </c:pt>
                <c:pt idx="15">
                  <c:v>11220840.150825951</c:v>
                </c:pt>
                <c:pt idx="16">
                  <c:v>10960890.862872217</c:v>
                </c:pt>
                <c:pt idx="17">
                  <c:v>10955922.563302428</c:v>
                </c:pt>
                <c:pt idx="18">
                  <c:v>7455456.7741962206</c:v>
                </c:pt>
                <c:pt idx="19">
                  <c:v>6698282.0611465452</c:v>
                </c:pt>
              </c:numCache>
            </c:numRef>
          </c:val>
          <c:extLst>
            <c:ext xmlns:c16="http://schemas.microsoft.com/office/drawing/2014/chart" uri="{C3380CC4-5D6E-409C-BE32-E72D297353CC}">
              <c16:uniqueId val="{00000000-C1B9-EC46-A8F4-717C0F4552A6}"/>
            </c:ext>
          </c:extLst>
        </c:ser>
        <c:dLbls>
          <c:showLegendKey val="0"/>
          <c:showVal val="0"/>
          <c:showCatName val="0"/>
          <c:showSerName val="0"/>
          <c:showPercent val="0"/>
          <c:showBubbleSize val="0"/>
        </c:dLbls>
        <c:gapWidth val="15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areaChart>
        <c:grouping val="stacked"/>
        <c:varyColors val="0"/>
        <c:ser>
          <c:idx val="1"/>
          <c:order val="0"/>
          <c:tx>
            <c:strRef>
              <c:f>Sheet1!$A$2</c:f>
              <c:strCache>
                <c:ptCount val="1"/>
                <c:pt idx="0">
                  <c:v>Flex USD</c:v>
                </c:pt>
              </c:strCache>
            </c:strRef>
          </c:tx>
          <c:spPr>
            <a:solidFill>
              <a:schemeClr val="accent3">
                <a:tint val="3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Sheet1!$B$2:$G$2</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1-FAD6-364E-A885-2A6CE58DB639}"/>
            </c:ext>
          </c:extLst>
        </c:ser>
        <c:ser>
          <c:idx val="2"/>
          <c:order val="1"/>
          <c:tx>
            <c:strRef>
              <c:f>Sheet1!$A$3</c:f>
              <c:strCache>
                <c:ptCount val="1"/>
                <c:pt idx="0">
                  <c:v>Sperax USD</c:v>
                </c:pt>
              </c:strCache>
            </c:strRef>
          </c:tx>
          <c:spPr>
            <a:solidFill>
              <a:schemeClr val="accent3">
                <a:tint val="3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Sheet1!$B$3:$G$3</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2-FAD6-364E-A885-2A6CE58DB639}"/>
            </c:ext>
          </c:extLst>
        </c:ser>
        <c:ser>
          <c:idx val="3"/>
          <c:order val="2"/>
          <c:tx>
            <c:strRef>
              <c:f>Sheet1!$A$4</c:f>
              <c:strCache>
                <c:ptCount val="1"/>
                <c:pt idx="0">
                  <c:v>Straitsx-indonesia-rupiah</c:v>
                </c:pt>
              </c:strCache>
            </c:strRef>
          </c:tx>
          <c:spPr>
            <a:solidFill>
              <a:schemeClr val="accent3">
                <a:tint val="4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Sheet1!$B$4:$G$4</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3-FAD6-364E-A885-2A6CE58DB639}"/>
            </c:ext>
          </c:extLst>
        </c:ser>
        <c:ser>
          <c:idx val="4"/>
          <c:order val="3"/>
          <c:tx>
            <c:strRef>
              <c:f>Sheet1!$A$5</c:f>
              <c:strCache>
                <c:ptCount val="1"/>
                <c:pt idx="0">
                  <c:v>Statik</c:v>
                </c:pt>
              </c:strCache>
            </c:strRef>
          </c:tx>
          <c:spPr>
            <a:solidFill>
              <a:schemeClr val="accent3">
                <a:tint val="4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Sheet1!$B$5:$G$5</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4-FAD6-364E-A885-2A6CE58DB639}"/>
            </c:ext>
          </c:extLst>
        </c:ser>
        <c:ser>
          <c:idx val="5"/>
          <c:order val="4"/>
          <c:tx>
            <c:strRef>
              <c:f>Sheet1!$A$6</c:f>
              <c:strCache>
                <c:ptCount val="1"/>
                <c:pt idx="0">
                  <c:v>Arth</c:v>
                </c:pt>
              </c:strCache>
            </c:strRef>
          </c:tx>
          <c:spPr>
            <a:solidFill>
              <a:schemeClr val="accent3">
                <a:tint val="4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Sheet1!$B$6:$G$6</c:f>
              <c:numCache>
                <c:formatCode>_("$"* #,##0_);_("$"* \(#,##0\);_("$"* "-"??_);_(@_)</c:formatCode>
                <c:ptCount val="6"/>
                <c:pt idx="0">
                  <c:v>0</c:v>
                </c:pt>
                <c:pt idx="1">
                  <c:v>0</c:v>
                </c:pt>
                <c:pt idx="2">
                  <c:v>0</c:v>
                </c:pt>
                <c:pt idx="3">
                  <c:v>0</c:v>
                </c:pt>
                <c:pt idx="4">
                  <c:v>0</c:v>
                </c:pt>
                <c:pt idx="5">
                  <c:v>964084.16754131997</c:v>
                </c:pt>
              </c:numCache>
            </c:numRef>
          </c:val>
          <c:extLst>
            <c:ext xmlns:c16="http://schemas.microsoft.com/office/drawing/2014/chart" uri="{C3380CC4-5D6E-409C-BE32-E72D297353CC}">
              <c16:uniqueId val="{00000005-FAD6-364E-A885-2A6CE58DB639}"/>
            </c:ext>
          </c:extLst>
        </c:ser>
        <c:ser>
          <c:idx val="6"/>
          <c:order val="5"/>
          <c:tx>
            <c:strRef>
              <c:f>Sheet1!$A$7</c:f>
              <c:strCache>
                <c:ptCount val="1"/>
                <c:pt idx="0">
                  <c:v>Dynamic Set Dollar"</c:v>
                </c:pt>
              </c:strCache>
            </c:strRef>
          </c:tx>
          <c:spPr>
            <a:solidFill>
              <a:schemeClr val="accent3">
                <a:tint val="4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Sheet1!$B$7:$G$7</c:f>
              <c:numCache>
                <c:formatCode>_("$"* #,##0_);_("$"* \(#,##0\);_("$"* "-"??_);_(@_)</c:formatCode>
                <c:ptCount val="6"/>
                <c:pt idx="0">
                  <c:v>0</c:v>
                </c:pt>
                <c:pt idx="1">
                  <c:v>0</c:v>
                </c:pt>
                <c:pt idx="2">
                  <c:v>0</c:v>
                </c:pt>
                <c:pt idx="3">
                  <c:v>0</c:v>
                </c:pt>
                <c:pt idx="4">
                  <c:v>120874732.615385</c:v>
                </c:pt>
                <c:pt idx="5">
                  <c:v>1043919.47887914</c:v>
                </c:pt>
              </c:numCache>
            </c:numRef>
          </c:val>
          <c:extLst>
            <c:ext xmlns:c16="http://schemas.microsoft.com/office/drawing/2014/chart" uri="{C3380CC4-5D6E-409C-BE32-E72D297353CC}">
              <c16:uniqueId val="{00000006-FAD6-364E-A885-2A6CE58DB639}"/>
            </c:ext>
          </c:extLst>
        </c:ser>
        <c:ser>
          <c:idx val="7"/>
          <c:order val="6"/>
          <c:tx>
            <c:strRef>
              <c:f>Sheet1!$A$8</c:f>
              <c:strCache>
                <c:ptCount val="1"/>
                <c:pt idx="0">
                  <c:v>Bondappetite USD</c:v>
                </c:pt>
              </c:strCache>
            </c:strRef>
          </c:tx>
          <c:spPr>
            <a:solidFill>
              <a:schemeClr val="accent3">
                <a:tint val="5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Sheet1!$B$8:$G$8</c:f>
              <c:numCache>
                <c:formatCode>_("$"* #,##0_);_("$"* \(#,##0\);_("$"* "-"??_);_(@_)</c:formatCode>
                <c:ptCount val="6"/>
                <c:pt idx="0">
                  <c:v>0</c:v>
                </c:pt>
                <c:pt idx="1">
                  <c:v>0</c:v>
                </c:pt>
                <c:pt idx="2">
                  <c:v>0</c:v>
                </c:pt>
                <c:pt idx="3">
                  <c:v>0</c:v>
                </c:pt>
                <c:pt idx="4">
                  <c:v>0</c:v>
                </c:pt>
                <c:pt idx="5">
                  <c:v>1109818.6660758799</c:v>
                </c:pt>
              </c:numCache>
            </c:numRef>
          </c:val>
          <c:extLst>
            <c:ext xmlns:c16="http://schemas.microsoft.com/office/drawing/2014/chart" uri="{C3380CC4-5D6E-409C-BE32-E72D297353CC}">
              <c16:uniqueId val="{00000007-FAD6-364E-A885-2A6CE58DB639}"/>
            </c:ext>
          </c:extLst>
        </c:ser>
        <c:ser>
          <c:idx val="8"/>
          <c:order val="7"/>
          <c:tx>
            <c:strRef>
              <c:f>Sheet1!$A$9</c:f>
              <c:strCache>
                <c:ptCount val="1"/>
                <c:pt idx="0">
                  <c:v> Basis Cash</c:v>
                </c:pt>
              </c:strCache>
            </c:strRef>
          </c:tx>
          <c:spPr>
            <a:solidFill>
              <a:schemeClr val="accent3">
                <a:tint val="5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Sheet1!$B$9:$G$9</c:f>
              <c:numCache>
                <c:formatCode>_("$"* #,##0_);_("$"* \(#,##0\);_("$"* "-"??_);_(@_)</c:formatCode>
                <c:ptCount val="6"/>
                <c:pt idx="0">
                  <c:v>0</c:v>
                </c:pt>
                <c:pt idx="1">
                  <c:v>0</c:v>
                </c:pt>
                <c:pt idx="2">
                  <c:v>0</c:v>
                </c:pt>
                <c:pt idx="3">
                  <c:v>0</c:v>
                </c:pt>
                <c:pt idx="4">
                  <c:v>79546681.164119303</c:v>
                </c:pt>
                <c:pt idx="5">
                  <c:v>1413401.1716562901</c:v>
                </c:pt>
              </c:numCache>
            </c:numRef>
          </c:val>
          <c:extLst>
            <c:ext xmlns:c16="http://schemas.microsoft.com/office/drawing/2014/chart" uri="{C3380CC4-5D6E-409C-BE32-E72D297353CC}">
              <c16:uniqueId val="{00000009-FAD6-364E-A885-2A6CE58DB639}"/>
            </c:ext>
          </c:extLst>
        </c:ser>
        <c:ser>
          <c:idx val="9"/>
          <c:order val="8"/>
          <c:tx>
            <c:strRef>
              <c:f>Sheet1!$A$10</c:f>
              <c:strCache>
                <c:ptCount val="1"/>
                <c:pt idx="0">
                  <c:v>Defidollar</c:v>
                </c:pt>
              </c:strCache>
            </c:strRef>
          </c:tx>
          <c:spPr>
            <a:solidFill>
              <a:schemeClr val="accent3">
                <a:tint val="5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Sheet1!$B$10:$G$10</c:f>
              <c:numCache>
                <c:formatCode>_("$"* #,##0_);_("$"* \(#,##0\);_("$"* "-"??_);_(@_)</c:formatCode>
                <c:ptCount val="6"/>
                <c:pt idx="0">
                  <c:v>0</c:v>
                </c:pt>
                <c:pt idx="1">
                  <c:v>0</c:v>
                </c:pt>
                <c:pt idx="2">
                  <c:v>0</c:v>
                </c:pt>
                <c:pt idx="3">
                  <c:v>0</c:v>
                </c:pt>
                <c:pt idx="4">
                  <c:v>11651952.6453628</c:v>
                </c:pt>
                <c:pt idx="5">
                  <c:v>1483165.2563764199</c:v>
                </c:pt>
              </c:numCache>
            </c:numRef>
          </c:val>
          <c:extLst>
            <c:ext xmlns:c16="http://schemas.microsoft.com/office/drawing/2014/chart" uri="{C3380CC4-5D6E-409C-BE32-E72D297353CC}">
              <c16:uniqueId val="{0000000A-FAD6-364E-A885-2A6CE58DB639}"/>
            </c:ext>
          </c:extLst>
        </c:ser>
        <c:ser>
          <c:idx val="10"/>
          <c:order val="9"/>
          <c:tx>
            <c:strRef>
              <c:f>Sheet1!$A$11</c:f>
              <c:strCache>
                <c:ptCount val="1"/>
                <c:pt idx="0">
                  <c:v> Empty Set Dollar</c:v>
                </c:pt>
              </c:strCache>
            </c:strRef>
          </c:tx>
          <c:spPr>
            <a:solidFill>
              <a:schemeClr val="accent3">
                <a:tint val="6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Sheet1!$B$11:$G$11</c:f>
              <c:numCache>
                <c:formatCode>_("$"* #,##0_);_("$"* \(#,##0\);_("$"* "-"??_);_(@_)</c:formatCode>
                <c:ptCount val="6"/>
                <c:pt idx="0">
                  <c:v>0</c:v>
                </c:pt>
                <c:pt idx="1">
                  <c:v>0</c:v>
                </c:pt>
                <c:pt idx="2">
                  <c:v>0</c:v>
                </c:pt>
                <c:pt idx="3">
                  <c:v>0</c:v>
                </c:pt>
                <c:pt idx="4">
                  <c:v>412985946.01243001</c:v>
                </c:pt>
                <c:pt idx="5">
                  <c:v>2319827.0144805801</c:v>
                </c:pt>
              </c:numCache>
            </c:numRef>
          </c:val>
          <c:extLst>
            <c:ext xmlns:c16="http://schemas.microsoft.com/office/drawing/2014/chart" uri="{C3380CC4-5D6E-409C-BE32-E72D297353CC}">
              <c16:uniqueId val="{0000000B-FAD6-364E-A885-2A6CE58DB639}"/>
            </c:ext>
          </c:extLst>
        </c:ser>
        <c:ser>
          <c:idx val="11"/>
          <c:order val="10"/>
          <c:tx>
            <c:strRef>
              <c:f>Sheet1!$A$12</c:f>
              <c:strCache>
                <c:ptCount val="1"/>
                <c:pt idx="0">
                  <c:v>Par-stablecoin</c:v>
                </c:pt>
              </c:strCache>
            </c:strRef>
          </c:tx>
          <c:spPr>
            <a:solidFill>
              <a:schemeClr val="accent3">
                <a:tint val="6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Sheet1!$B$12:$G$12</c:f>
              <c:numCache>
                <c:formatCode>_("$"* #,##0_);_("$"* \(#,##0\);_("$"* "-"??_);_(@_)</c:formatCode>
                <c:ptCount val="6"/>
                <c:pt idx="0">
                  <c:v>0</c:v>
                </c:pt>
                <c:pt idx="1">
                  <c:v>0</c:v>
                </c:pt>
                <c:pt idx="2">
                  <c:v>0</c:v>
                </c:pt>
                <c:pt idx="3">
                  <c:v>0</c:v>
                </c:pt>
                <c:pt idx="4">
                  <c:v>0</c:v>
                </c:pt>
                <c:pt idx="5">
                  <c:v>2531294.6808016598</c:v>
                </c:pt>
              </c:numCache>
            </c:numRef>
          </c:val>
          <c:extLst>
            <c:ext xmlns:c16="http://schemas.microsoft.com/office/drawing/2014/chart" uri="{C3380CC4-5D6E-409C-BE32-E72D297353CC}">
              <c16:uniqueId val="{0000000C-FAD6-364E-A885-2A6CE58DB639}"/>
            </c:ext>
          </c:extLst>
        </c:ser>
        <c:ser>
          <c:idx val="12"/>
          <c:order val="11"/>
          <c:tx>
            <c:strRef>
              <c:f>Sheet1!$A$13</c:f>
              <c:strCache>
                <c:ptCount val="1"/>
                <c:pt idx="0">
                  <c:v>Float Protocol Float</c:v>
                </c:pt>
              </c:strCache>
            </c:strRef>
          </c:tx>
          <c:spPr>
            <a:solidFill>
              <a:schemeClr val="accent3">
                <a:tint val="6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Sheet1!$B$13:$G$13</c:f>
              <c:numCache>
                <c:formatCode>_("$"* #,##0_);_("$"* \(#,##0\);_("$"* "-"??_);_(@_)</c:formatCode>
                <c:ptCount val="6"/>
                <c:pt idx="0">
                  <c:v>0</c:v>
                </c:pt>
                <c:pt idx="1">
                  <c:v>0</c:v>
                </c:pt>
                <c:pt idx="2">
                  <c:v>0</c:v>
                </c:pt>
                <c:pt idx="3">
                  <c:v>0</c:v>
                </c:pt>
                <c:pt idx="4">
                  <c:v>0</c:v>
                </c:pt>
                <c:pt idx="5">
                  <c:v>4265463.8462354103</c:v>
                </c:pt>
              </c:numCache>
            </c:numRef>
          </c:val>
          <c:extLst>
            <c:ext xmlns:c16="http://schemas.microsoft.com/office/drawing/2014/chart" uri="{C3380CC4-5D6E-409C-BE32-E72D297353CC}">
              <c16:uniqueId val="{0000000D-FAD6-364E-A885-2A6CE58DB639}"/>
            </c:ext>
          </c:extLst>
        </c:ser>
        <c:ser>
          <c:idx val="13"/>
          <c:order val="12"/>
          <c:tx>
            <c:strRef>
              <c:f>Sheet1!$A$14</c:f>
              <c:strCache>
                <c:ptCount val="1"/>
                <c:pt idx="0">
                  <c:v>Equilibrium-eosdt</c:v>
                </c:pt>
              </c:strCache>
            </c:strRef>
          </c:tx>
          <c:spPr>
            <a:solidFill>
              <a:schemeClr val="accent3">
                <a:tint val="6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Sheet1!$B$14:$G$14</c:f>
              <c:numCache>
                <c:formatCode>_("$"* #,##0_);_("$"* \(#,##0\);_("$"* "-"??_);_(@_)</c:formatCode>
                <c:ptCount val="6"/>
                <c:pt idx="0">
                  <c:v>0</c:v>
                </c:pt>
                <c:pt idx="1">
                  <c:v>0</c:v>
                </c:pt>
                <c:pt idx="2">
                  <c:v>0</c:v>
                </c:pt>
                <c:pt idx="3">
                  <c:v>5355694.0422154097</c:v>
                </c:pt>
                <c:pt idx="4">
                  <c:v>5388225.4752535503</c:v>
                </c:pt>
                <c:pt idx="5">
                  <c:v>4852950.1842942499</c:v>
                </c:pt>
              </c:numCache>
            </c:numRef>
          </c:val>
          <c:extLst>
            <c:ext xmlns:c16="http://schemas.microsoft.com/office/drawing/2014/chart" uri="{C3380CC4-5D6E-409C-BE32-E72D297353CC}">
              <c16:uniqueId val="{0000000E-FAD6-364E-A885-2A6CE58DB639}"/>
            </c:ext>
          </c:extLst>
        </c:ser>
        <c:ser>
          <c:idx val="14"/>
          <c:order val="13"/>
          <c:tx>
            <c:strRef>
              <c:f>Sheet1!$A$15</c:f>
              <c:strCache>
                <c:ptCount val="1"/>
                <c:pt idx="0">
                  <c:v> Bitcny</c:v>
                </c:pt>
              </c:strCache>
            </c:strRef>
          </c:tx>
          <c:spPr>
            <a:solidFill>
              <a:schemeClr val="accent3">
                <a:tint val="7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Sheet1!$B$15:$G$15</c:f>
              <c:numCache>
                <c:formatCode>_("$"* #,##0_);_("$"* \(#,##0\);_("$"* "-"??_);_(@_)</c:formatCode>
                <c:ptCount val="6"/>
                <c:pt idx="0">
                  <c:v>182763</c:v>
                </c:pt>
                <c:pt idx="1">
                  <c:v>63171248.640000001</c:v>
                </c:pt>
                <c:pt idx="2">
                  <c:v>20248839.5771331</c:v>
                </c:pt>
                <c:pt idx="3">
                  <c:v>5943961.5560118202</c:v>
                </c:pt>
                <c:pt idx="4">
                  <c:v>6389149.7178730797</c:v>
                </c:pt>
                <c:pt idx="5">
                  <c:v>6576386.5145273497</c:v>
                </c:pt>
              </c:numCache>
            </c:numRef>
          </c:val>
          <c:extLst>
            <c:ext xmlns:c16="http://schemas.microsoft.com/office/drawing/2014/chart" uri="{C3380CC4-5D6E-409C-BE32-E72D297353CC}">
              <c16:uniqueId val="{0000000F-FAD6-364E-A885-2A6CE58DB639}"/>
            </c:ext>
          </c:extLst>
        </c:ser>
        <c:ser>
          <c:idx val="15"/>
          <c:order val="14"/>
          <c:tx>
            <c:strRef>
              <c:f>Sheet1!$A$16</c:f>
              <c:strCache>
                <c:ptCount val="1"/>
                <c:pt idx="0">
                  <c:v>sAUD</c:v>
                </c:pt>
              </c:strCache>
            </c:strRef>
          </c:tx>
          <c:spPr>
            <a:solidFill>
              <a:schemeClr val="accent3">
                <a:tint val="7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Sheet1!$B$16:$G$16</c:f>
              <c:numCache>
                <c:formatCode>_("$"* #,##0_);_("$"* \(#,##0\);_("$"* "-"??_);_(@_)</c:formatCode>
                <c:ptCount val="6"/>
                <c:pt idx="0">
                  <c:v>0</c:v>
                </c:pt>
                <c:pt idx="1">
                  <c:v>0</c:v>
                </c:pt>
                <c:pt idx="2">
                  <c:v>0</c:v>
                </c:pt>
                <c:pt idx="3">
                  <c:v>0</c:v>
                </c:pt>
                <c:pt idx="4">
                  <c:v>0</c:v>
                </c:pt>
                <c:pt idx="5">
                  <c:v>17745747.0858627</c:v>
                </c:pt>
              </c:numCache>
            </c:numRef>
          </c:val>
          <c:extLst>
            <c:ext xmlns:c16="http://schemas.microsoft.com/office/drawing/2014/chart" uri="{C3380CC4-5D6E-409C-BE32-E72D297353CC}">
              <c16:uniqueId val="{00000010-FAD6-364E-A885-2A6CE58DB639}"/>
            </c:ext>
          </c:extLst>
        </c:ser>
        <c:ser>
          <c:idx val="16"/>
          <c:order val="15"/>
          <c:tx>
            <c:strRef>
              <c:f>Sheet1!$A$17</c:f>
              <c:strCache>
                <c:ptCount val="1"/>
                <c:pt idx="0">
                  <c:v>USDP</c:v>
                </c:pt>
              </c:strCache>
            </c:strRef>
          </c:tx>
          <c:spPr>
            <a:solidFill>
              <a:schemeClr val="accent3">
                <a:tint val="7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Sheet1!$B$17:$G$17</c:f>
              <c:numCache>
                <c:formatCode>_("$"* #,##0_);_("$"* \(#,##0\);_("$"* "-"??_);_(@_)</c:formatCode>
                <c:ptCount val="6"/>
                <c:pt idx="0">
                  <c:v>0</c:v>
                </c:pt>
                <c:pt idx="1">
                  <c:v>0</c:v>
                </c:pt>
                <c:pt idx="2">
                  <c:v>0</c:v>
                </c:pt>
                <c:pt idx="3">
                  <c:v>0</c:v>
                </c:pt>
                <c:pt idx="4">
                  <c:v>149649.71930542501</c:v>
                </c:pt>
                <c:pt idx="5">
                  <c:v>28104995.394618601</c:v>
                </c:pt>
              </c:numCache>
            </c:numRef>
          </c:val>
          <c:extLst>
            <c:ext xmlns:c16="http://schemas.microsoft.com/office/drawing/2014/chart" uri="{C3380CC4-5D6E-409C-BE32-E72D297353CC}">
              <c16:uniqueId val="{00000011-FAD6-364E-A885-2A6CE58DB639}"/>
            </c:ext>
          </c:extLst>
        </c:ser>
        <c:ser>
          <c:idx val="17"/>
          <c:order val="16"/>
          <c:tx>
            <c:strRef>
              <c:f>Sheet1!$A$18</c:f>
              <c:strCache>
                <c:ptCount val="1"/>
                <c:pt idx="0">
                  <c:v>Reserve Dollar</c:v>
                </c:pt>
              </c:strCache>
            </c:strRef>
          </c:tx>
          <c:spPr>
            <a:solidFill>
              <a:schemeClr val="accent3">
                <a:tint val="7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Sheet1!$B$18:$G$18</c:f>
              <c:numCache>
                <c:formatCode>_("$"* #,##0_);_("$"* \(#,##0\);_("$"* "-"??_);_(@_)</c:formatCode>
                <c:ptCount val="6"/>
                <c:pt idx="0">
                  <c:v>0</c:v>
                </c:pt>
                <c:pt idx="1">
                  <c:v>0</c:v>
                </c:pt>
                <c:pt idx="2">
                  <c:v>0</c:v>
                </c:pt>
                <c:pt idx="3">
                  <c:v>0</c:v>
                </c:pt>
                <c:pt idx="4">
                  <c:v>1420374.65721028</c:v>
                </c:pt>
                <c:pt idx="5">
                  <c:v>28481501.7733422</c:v>
                </c:pt>
              </c:numCache>
            </c:numRef>
          </c:val>
          <c:extLst>
            <c:ext xmlns:c16="http://schemas.microsoft.com/office/drawing/2014/chart" uri="{C3380CC4-5D6E-409C-BE32-E72D297353CC}">
              <c16:uniqueId val="{00000012-FAD6-364E-A885-2A6CE58DB639}"/>
            </c:ext>
          </c:extLst>
        </c:ser>
        <c:ser>
          <c:idx val="18"/>
          <c:order val="17"/>
          <c:tx>
            <c:strRef>
              <c:f>Sheet1!$A$19</c:f>
              <c:strCache>
                <c:ptCount val="1"/>
                <c:pt idx="0">
                  <c:v>Terra KRW</c:v>
                </c:pt>
              </c:strCache>
            </c:strRef>
          </c:tx>
          <c:spPr>
            <a:solidFill>
              <a:schemeClr val="accent3">
                <a:tint val="8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Sheet1!$B$19:$G$19</c:f>
              <c:numCache>
                <c:formatCode>_("$"* #,##0_);_("$"* \(#,##0\);_("$"* "-"??_);_(@_)</c:formatCode>
                <c:ptCount val="6"/>
                <c:pt idx="0">
                  <c:v>0</c:v>
                </c:pt>
                <c:pt idx="1">
                  <c:v>0</c:v>
                </c:pt>
                <c:pt idx="2">
                  <c:v>0</c:v>
                </c:pt>
                <c:pt idx="3">
                  <c:v>0</c:v>
                </c:pt>
                <c:pt idx="4">
                  <c:v>64733568.819307297</c:v>
                </c:pt>
                <c:pt idx="5">
                  <c:v>33374180.039085701</c:v>
                </c:pt>
              </c:numCache>
            </c:numRef>
          </c:val>
          <c:extLst>
            <c:ext xmlns:c16="http://schemas.microsoft.com/office/drawing/2014/chart" uri="{C3380CC4-5D6E-409C-BE32-E72D297353CC}">
              <c16:uniqueId val="{00000013-FAD6-364E-A885-2A6CE58DB639}"/>
            </c:ext>
          </c:extLst>
        </c:ser>
        <c:ser>
          <c:idx val="19"/>
          <c:order val="18"/>
          <c:tx>
            <c:strRef>
              <c:f>Sheet1!$A$20</c:f>
              <c:strCache>
                <c:ptCount val="1"/>
                <c:pt idx="0">
                  <c:v>Bean</c:v>
                </c:pt>
              </c:strCache>
            </c:strRef>
          </c:tx>
          <c:spPr>
            <a:solidFill>
              <a:schemeClr val="accent3">
                <a:tint val="8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Sheet1!$B$20:$G$20</c:f>
              <c:numCache>
                <c:formatCode>_("$"* #,##0_);_("$"* \(#,##0\);_("$"* "-"??_);_(@_)</c:formatCode>
                <c:ptCount val="6"/>
                <c:pt idx="0">
                  <c:v>0</c:v>
                </c:pt>
                <c:pt idx="1">
                  <c:v>0</c:v>
                </c:pt>
                <c:pt idx="2">
                  <c:v>0</c:v>
                </c:pt>
                <c:pt idx="3">
                  <c:v>0</c:v>
                </c:pt>
                <c:pt idx="4">
                  <c:v>0</c:v>
                </c:pt>
                <c:pt idx="5">
                  <c:v>41019631.281607501</c:v>
                </c:pt>
              </c:numCache>
            </c:numRef>
          </c:val>
          <c:extLst>
            <c:ext xmlns:c16="http://schemas.microsoft.com/office/drawing/2014/chart" uri="{C3380CC4-5D6E-409C-BE32-E72D297353CC}">
              <c16:uniqueId val="{00000014-FAD6-364E-A885-2A6CE58DB639}"/>
            </c:ext>
          </c:extLst>
        </c:ser>
        <c:ser>
          <c:idx val="20"/>
          <c:order val="19"/>
          <c:tx>
            <c:strRef>
              <c:f>Sheet1!$A$21</c:f>
              <c:strCache>
                <c:ptCount val="1"/>
                <c:pt idx="0">
                  <c:v>USDK</c:v>
                </c:pt>
              </c:strCache>
            </c:strRef>
          </c:tx>
          <c:spPr>
            <a:solidFill>
              <a:schemeClr val="accent3">
                <a:tint val="8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Sheet1!$B$21:$G$21</c:f>
              <c:numCache>
                <c:formatCode>_("$"* #,##0_);_("$"* \(#,##0\);_("$"* "-"??_);_(@_)</c:formatCode>
                <c:ptCount val="6"/>
                <c:pt idx="0">
                  <c:v>0</c:v>
                </c:pt>
                <c:pt idx="1">
                  <c:v>0</c:v>
                </c:pt>
                <c:pt idx="2">
                  <c:v>0</c:v>
                </c:pt>
                <c:pt idx="3">
                  <c:v>24993466.508707199</c:v>
                </c:pt>
                <c:pt idx="4">
                  <c:v>32474164.4650141</c:v>
                </c:pt>
                <c:pt idx="5">
                  <c:v>42534869.8806144</c:v>
                </c:pt>
              </c:numCache>
            </c:numRef>
          </c:val>
          <c:extLst>
            <c:ext xmlns:c16="http://schemas.microsoft.com/office/drawing/2014/chart" uri="{C3380CC4-5D6E-409C-BE32-E72D297353CC}">
              <c16:uniqueId val="{00000015-FAD6-364E-A885-2A6CE58DB639}"/>
            </c:ext>
          </c:extLst>
        </c:ser>
        <c:ser>
          <c:idx val="21"/>
          <c:order val="20"/>
          <c:tx>
            <c:strRef>
              <c:f>Sheet1!$A$22</c:f>
              <c:strCache>
                <c:ptCount val="1"/>
                <c:pt idx="0">
                  <c:v> Tether EUR</c:v>
                </c:pt>
              </c:strCache>
            </c:strRef>
          </c:tx>
          <c:spPr>
            <a:solidFill>
              <a:schemeClr val="accent3">
                <a:tint val="9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Sheet1!$B$22:$G$22</c:f>
              <c:numCache>
                <c:formatCode>_("$"* #,##0_);_("$"* \(#,##0\);_("$"* "-"??_);_(@_)</c:formatCode>
                <c:ptCount val="6"/>
                <c:pt idx="0">
                  <c:v>0</c:v>
                </c:pt>
                <c:pt idx="1">
                  <c:v>0</c:v>
                </c:pt>
                <c:pt idx="2">
                  <c:v>0</c:v>
                </c:pt>
                <c:pt idx="3">
                  <c:v>0</c:v>
                </c:pt>
                <c:pt idx="4">
                  <c:v>0</c:v>
                </c:pt>
                <c:pt idx="5">
                  <c:v>45601668.146859802</c:v>
                </c:pt>
              </c:numCache>
            </c:numRef>
          </c:val>
          <c:extLst>
            <c:ext xmlns:c16="http://schemas.microsoft.com/office/drawing/2014/chart" uri="{C3380CC4-5D6E-409C-BE32-E72D297353CC}">
              <c16:uniqueId val="{00000016-FAD6-364E-A885-2A6CE58DB639}"/>
            </c:ext>
          </c:extLst>
        </c:ser>
        <c:ser>
          <c:idx val="22"/>
          <c:order val="21"/>
          <c:tx>
            <c:strRef>
              <c:f>Sheet1!$A$23</c:f>
              <c:strCache>
                <c:ptCount val="1"/>
                <c:pt idx="0">
                  <c:v>Celo EURO</c:v>
                </c:pt>
              </c:strCache>
            </c:strRef>
          </c:tx>
          <c:spPr>
            <a:solidFill>
              <a:schemeClr val="accent3">
                <a:tint val="9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Sheet1!$B$23:$G$23</c:f>
              <c:numCache>
                <c:formatCode>_("$"* #,##0_);_("$"* \(#,##0\);_("$"* "-"??_);_(@_)</c:formatCode>
                <c:ptCount val="6"/>
                <c:pt idx="0">
                  <c:v>0</c:v>
                </c:pt>
                <c:pt idx="1">
                  <c:v>0</c:v>
                </c:pt>
                <c:pt idx="2">
                  <c:v>0</c:v>
                </c:pt>
                <c:pt idx="3">
                  <c:v>0</c:v>
                </c:pt>
                <c:pt idx="4">
                  <c:v>0</c:v>
                </c:pt>
                <c:pt idx="5">
                  <c:v>47220793.1988924</c:v>
                </c:pt>
              </c:numCache>
            </c:numRef>
          </c:val>
          <c:extLst>
            <c:ext xmlns:c16="http://schemas.microsoft.com/office/drawing/2014/chart" uri="{C3380CC4-5D6E-409C-BE32-E72D297353CC}">
              <c16:uniqueId val="{00000017-FAD6-364E-A885-2A6CE58DB639}"/>
            </c:ext>
          </c:extLst>
        </c:ser>
        <c:ser>
          <c:idx val="23"/>
          <c:order val="22"/>
          <c:tx>
            <c:strRef>
              <c:f>Sheet1!$A$24</c:f>
              <c:strCache>
                <c:ptCount val="1"/>
                <c:pt idx="0">
                  <c:v>VAI</c:v>
                </c:pt>
              </c:strCache>
            </c:strRef>
          </c:tx>
          <c:spPr>
            <a:solidFill>
              <a:schemeClr val="accent3">
                <a:tint val="9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Sheet1!$B$24:$G$24</c:f>
              <c:numCache>
                <c:formatCode>_("$"* #,##0_);_("$"* \(#,##0\);_("$"* "-"??_);_(@_)</c:formatCode>
                <c:ptCount val="6"/>
                <c:pt idx="0">
                  <c:v>0</c:v>
                </c:pt>
                <c:pt idx="1">
                  <c:v>0</c:v>
                </c:pt>
                <c:pt idx="2">
                  <c:v>0</c:v>
                </c:pt>
                <c:pt idx="3">
                  <c:v>0</c:v>
                </c:pt>
                <c:pt idx="4">
                  <c:v>0</c:v>
                </c:pt>
                <c:pt idx="5">
                  <c:v>56171568.182992399</c:v>
                </c:pt>
              </c:numCache>
            </c:numRef>
          </c:val>
          <c:extLst>
            <c:ext xmlns:c16="http://schemas.microsoft.com/office/drawing/2014/chart" uri="{C3380CC4-5D6E-409C-BE32-E72D297353CC}">
              <c16:uniqueId val="{00000018-FAD6-364E-A885-2A6CE58DB639}"/>
            </c:ext>
          </c:extLst>
        </c:ser>
        <c:ser>
          <c:idx val="24"/>
          <c:order val="23"/>
          <c:tx>
            <c:strRef>
              <c:f>Sheet1!$A$25</c:f>
              <c:strCache>
                <c:ptCount val="1"/>
                <c:pt idx="0">
                  <c:v>Bilira</c:v>
                </c:pt>
              </c:strCache>
            </c:strRef>
          </c:tx>
          <c:spPr>
            <a:solidFill>
              <a:schemeClr val="accent3">
                <a:tint val="9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Sheet1!$B$25:$G$25</c:f>
              <c:numCache>
                <c:formatCode>_("$"* #,##0_);_("$"* \(#,##0\);_("$"* "-"??_);_(@_)</c:formatCode>
                <c:ptCount val="6"/>
                <c:pt idx="0">
                  <c:v>0</c:v>
                </c:pt>
                <c:pt idx="1">
                  <c:v>0</c:v>
                </c:pt>
                <c:pt idx="2">
                  <c:v>0</c:v>
                </c:pt>
                <c:pt idx="3">
                  <c:v>0</c:v>
                </c:pt>
                <c:pt idx="4">
                  <c:v>2660644.1202223198</c:v>
                </c:pt>
                <c:pt idx="5">
                  <c:v>79561966.620472893</c:v>
                </c:pt>
              </c:numCache>
            </c:numRef>
          </c:val>
          <c:extLst>
            <c:ext xmlns:c16="http://schemas.microsoft.com/office/drawing/2014/chart" uri="{C3380CC4-5D6E-409C-BE32-E72D297353CC}">
              <c16:uniqueId val="{00000019-FAD6-364E-A885-2A6CE58DB639}"/>
            </c:ext>
          </c:extLst>
        </c:ser>
        <c:ser>
          <c:idx val="25"/>
          <c:order val="24"/>
          <c:tx>
            <c:strRef>
              <c:f>Sheet1!$A$26</c:f>
              <c:strCache>
                <c:ptCount val="1"/>
                <c:pt idx="0">
                  <c:v>Mimatic</c:v>
                </c:pt>
              </c:strCache>
            </c:strRef>
          </c:tx>
          <c:spPr>
            <a:solidFill>
              <a:schemeClr val="accent3"/>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Sheet1!$B$26:$G$26</c:f>
              <c:numCache>
                <c:formatCode>_("$"* #,##0_);_("$"* \(#,##0\);_("$"* "-"??_);_(@_)</c:formatCode>
                <c:ptCount val="6"/>
                <c:pt idx="0">
                  <c:v>0</c:v>
                </c:pt>
                <c:pt idx="1">
                  <c:v>0</c:v>
                </c:pt>
                <c:pt idx="2">
                  <c:v>0</c:v>
                </c:pt>
                <c:pt idx="3">
                  <c:v>0</c:v>
                </c:pt>
                <c:pt idx="4">
                  <c:v>0</c:v>
                </c:pt>
                <c:pt idx="5">
                  <c:v>80231999.978611305</c:v>
                </c:pt>
              </c:numCache>
            </c:numRef>
          </c:val>
          <c:extLst>
            <c:ext xmlns:c16="http://schemas.microsoft.com/office/drawing/2014/chart" uri="{C3380CC4-5D6E-409C-BE32-E72D297353CC}">
              <c16:uniqueId val="{0000001A-FAD6-364E-A885-2A6CE58DB639}"/>
            </c:ext>
          </c:extLst>
        </c:ser>
        <c:ser>
          <c:idx val="26"/>
          <c:order val="25"/>
          <c:tx>
            <c:strRef>
              <c:f>Sheet1!$A$27</c:f>
              <c:strCache>
                <c:ptCount val="1"/>
                <c:pt idx="0">
                  <c:v>MUSD</c:v>
                </c:pt>
              </c:strCache>
            </c:strRef>
          </c:tx>
          <c:spPr>
            <a:solidFill>
              <a:schemeClr val="accent3">
                <a:shade val="9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Sheet1!$B$27:$G$27</c:f>
              <c:numCache>
                <c:formatCode>_("$"* #,##0_);_("$"* \(#,##0\);_("$"* "-"??_);_(@_)</c:formatCode>
                <c:ptCount val="6"/>
                <c:pt idx="0">
                  <c:v>0</c:v>
                </c:pt>
                <c:pt idx="1">
                  <c:v>0</c:v>
                </c:pt>
                <c:pt idx="2">
                  <c:v>0</c:v>
                </c:pt>
                <c:pt idx="3">
                  <c:v>0</c:v>
                </c:pt>
                <c:pt idx="4">
                  <c:v>26484003.5729344</c:v>
                </c:pt>
                <c:pt idx="5">
                  <c:v>86082286.953495294</c:v>
                </c:pt>
              </c:numCache>
            </c:numRef>
          </c:val>
          <c:extLst>
            <c:ext xmlns:c16="http://schemas.microsoft.com/office/drawing/2014/chart" uri="{C3380CC4-5D6E-409C-BE32-E72D297353CC}">
              <c16:uniqueId val="{0000001B-FAD6-364E-A885-2A6CE58DB639}"/>
            </c:ext>
          </c:extLst>
        </c:ser>
        <c:ser>
          <c:idx val="27"/>
          <c:order val="26"/>
          <c:tx>
            <c:strRef>
              <c:f>Sheet1!$A$28</c:f>
              <c:strCache>
                <c:ptCount val="1"/>
                <c:pt idx="0">
                  <c:v>Celo Dollar</c:v>
                </c:pt>
              </c:strCache>
            </c:strRef>
          </c:tx>
          <c:spPr>
            <a:solidFill>
              <a:schemeClr val="accent3">
                <a:shade val="9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Sheet1!$B$28:$G$28</c:f>
              <c:numCache>
                <c:formatCode>_("$"* #,##0_);_("$"* \(#,##0\);_("$"* "-"??_);_(@_)</c:formatCode>
                <c:ptCount val="6"/>
                <c:pt idx="0">
                  <c:v>0</c:v>
                </c:pt>
                <c:pt idx="1">
                  <c:v>0</c:v>
                </c:pt>
                <c:pt idx="2">
                  <c:v>0</c:v>
                </c:pt>
                <c:pt idx="3">
                  <c:v>0</c:v>
                </c:pt>
                <c:pt idx="4">
                  <c:v>18603747.640930202</c:v>
                </c:pt>
                <c:pt idx="5">
                  <c:v>98985647.382201195</c:v>
                </c:pt>
              </c:numCache>
            </c:numRef>
          </c:val>
          <c:extLst>
            <c:ext xmlns:c16="http://schemas.microsoft.com/office/drawing/2014/chart" uri="{C3380CC4-5D6E-409C-BE32-E72D297353CC}">
              <c16:uniqueId val="{0000001C-FAD6-364E-A885-2A6CE58DB639}"/>
            </c:ext>
          </c:extLst>
        </c:ser>
        <c:ser>
          <c:idx val="28"/>
          <c:order val="27"/>
          <c:tx>
            <c:strRef>
              <c:f>Sheet1!$A$29</c:f>
              <c:strCache>
                <c:ptCount val="1"/>
                <c:pt idx="0">
                  <c:v>sEUR</c:v>
                </c:pt>
              </c:strCache>
            </c:strRef>
          </c:tx>
          <c:spPr>
            <a:solidFill>
              <a:schemeClr val="accent3">
                <a:shade val="9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Sheet1!$B$29:$G$29</c:f>
              <c:numCache>
                <c:formatCode>_("$"* #,##0_);_("$"* \(#,##0\);_("$"* "-"??_);_(@_)</c:formatCode>
                <c:ptCount val="6"/>
                <c:pt idx="0">
                  <c:v>0</c:v>
                </c:pt>
                <c:pt idx="1">
                  <c:v>0</c:v>
                </c:pt>
                <c:pt idx="2">
                  <c:v>0</c:v>
                </c:pt>
                <c:pt idx="3">
                  <c:v>0</c:v>
                </c:pt>
                <c:pt idx="4">
                  <c:v>0</c:v>
                </c:pt>
                <c:pt idx="5">
                  <c:v>107102279.466096</c:v>
                </c:pt>
              </c:numCache>
            </c:numRef>
          </c:val>
          <c:extLst>
            <c:ext xmlns:c16="http://schemas.microsoft.com/office/drawing/2014/chart" uri="{C3380CC4-5D6E-409C-BE32-E72D297353CC}">
              <c16:uniqueId val="{0000001D-FAD6-364E-A885-2A6CE58DB639}"/>
            </c:ext>
          </c:extLst>
        </c:ser>
        <c:ser>
          <c:idx val="29"/>
          <c:order val="28"/>
          <c:tx>
            <c:strRef>
              <c:f>Sheet1!$A$30</c:f>
              <c:strCache>
                <c:ptCount val="1"/>
                <c:pt idx="0">
                  <c:v>Status EUR</c:v>
                </c:pt>
              </c:strCache>
            </c:strRef>
          </c:tx>
          <c:spPr>
            <a:solidFill>
              <a:schemeClr val="accent3">
                <a:shade val="8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Sheet1!$B$30:$G$30</c:f>
              <c:numCache>
                <c:formatCode>_("$"* #,##0_);_("$"* \(#,##0\);_("$"* "-"??_);_(@_)</c:formatCode>
                <c:ptCount val="6"/>
                <c:pt idx="0">
                  <c:v>0</c:v>
                </c:pt>
                <c:pt idx="1">
                  <c:v>0</c:v>
                </c:pt>
                <c:pt idx="2">
                  <c:v>13377177.7127413</c:v>
                </c:pt>
                <c:pt idx="3">
                  <c:v>13650959.3047543</c:v>
                </c:pt>
                <c:pt idx="4">
                  <c:v>38627507.981766202</c:v>
                </c:pt>
                <c:pt idx="5">
                  <c:v>114321407.588394</c:v>
                </c:pt>
              </c:numCache>
            </c:numRef>
          </c:val>
          <c:extLst>
            <c:ext xmlns:c16="http://schemas.microsoft.com/office/drawing/2014/chart" uri="{C3380CC4-5D6E-409C-BE32-E72D297353CC}">
              <c16:uniqueId val="{0000001E-FAD6-364E-A885-2A6CE58DB639}"/>
            </c:ext>
          </c:extLst>
        </c:ser>
        <c:ser>
          <c:idx val="30"/>
          <c:order val="29"/>
          <c:tx>
            <c:strRef>
              <c:f>Sheet1!$A$31</c:f>
              <c:strCache>
                <c:ptCount val="1"/>
                <c:pt idx="0">
                  <c:v>NUSD</c:v>
                </c:pt>
              </c:strCache>
            </c:strRef>
          </c:tx>
          <c:spPr>
            <a:solidFill>
              <a:schemeClr val="accent3">
                <a:shade val="8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Sheet1!$B$31:$G$31</c:f>
              <c:numCache>
                <c:formatCode>_("$"* #,##0_);_("$"* \(#,##0\);_("$"* "-"??_);_(@_)</c:formatCode>
                <c:ptCount val="6"/>
                <c:pt idx="0">
                  <c:v>0</c:v>
                </c:pt>
                <c:pt idx="1">
                  <c:v>0</c:v>
                </c:pt>
                <c:pt idx="2">
                  <c:v>1125450.7950965399</c:v>
                </c:pt>
                <c:pt idx="3">
                  <c:v>11195462.342742899</c:v>
                </c:pt>
                <c:pt idx="4">
                  <c:v>131366930.706431</c:v>
                </c:pt>
                <c:pt idx="5">
                  <c:v>130588762.192237</c:v>
                </c:pt>
              </c:numCache>
            </c:numRef>
          </c:val>
          <c:extLst>
            <c:ext xmlns:c16="http://schemas.microsoft.com/office/drawing/2014/chart" uri="{C3380CC4-5D6E-409C-BE32-E72D297353CC}">
              <c16:uniqueId val="{0000001F-FAD6-364E-A885-2A6CE58DB639}"/>
            </c:ext>
          </c:extLst>
        </c:ser>
        <c:ser>
          <c:idx val="31"/>
          <c:order val="30"/>
          <c:tx>
            <c:strRef>
              <c:f>Sheet1!$A$32</c:f>
              <c:strCache>
                <c:ptCount val="1"/>
                <c:pt idx="0">
                  <c:v>USDX</c:v>
                </c:pt>
              </c:strCache>
            </c:strRef>
          </c:tx>
          <c:spPr>
            <a:solidFill>
              <a:schemeClr val="accent3">
                <a:shade val="8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Sheet1!$B$32:$G$32</c:f>
              <c:numCache>
                <c:formatCode>_("$"* #,##0_);_("$"* \(#,##0\);_("$"* "-"??_);_(@_)</c:formatCode>
                <c:ptCount val="6"/>
                <c:pt idx="0">
                  <c:v>0</c:v>
                </c:pt>
                <c:pt idx="1">
                  <c:v>0</c:v>
                </c:pt>
                <c:pt idx="2">
                  <c:v>0</c:v>
                </c:pt>
                <c:pt idx="3">
                  <c:v>0</c:v>
                </c:pt>
                <c:pt idx="4">
                  <c:v>26884337.876416199</c:v>
                </c:pt>
                <c:pt idx="5">
                  <c:v>145362197.09842399</c:v>
                </c:pt>
              </c:numCache>
            </c:numRef>
          </c:val>
          <c:extLst>
            <c:ext xmlns:c16="http://schemas.microsoft.com/office/drawing/2014/chart" uri="{C3380CC4-5D6E-409C-BE32-E72D297353CC}">
              <c16:uniqueId val="{00000020-FAD6-364E-A885-2A6CE58DB639}"/>
            </c:ext>
          </c:extLst>
        </c:ser>
        <c:ser>
          <c:idx val="32"/>
          <c:order val="31"/>
          <c:tx>
            <c:strRef>
              <c:f>Sheet1!$A$33</c:f>
              <c:strCache>
                <c:ptCount val="1"/>
                <c:pt idx="0">
                  <c:v>agEUR</c:v>
                </c:pt>
              </c:strCache>
            </c:strRef>
          </c:tx>
          <c:spPr>
            <a:solidFill>
              <a:schemeClr val="accent3">
                <a:shade val="8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Sheet1!$B$33:$G$33</c:f>
              <c:numCache>
                <c:formatCode>_("$"* #,##0_);_("$"* \(#,##0\);_("$"* "-"??_);_(@_)</c:formatCode>
                <c:ptCount val="6"/>
                <c:pt idx="0">
                  <c:v>0</c:v>
                </c:pt>
                <c:pt idx="1">
                  <c:v>0</c:v>
                </c:pt>
                <c:pt idx="2">
                  <c:v>0</c:v>
                </c:pt>
                <c:pt idx="3">
                  <c:v>0</c:v>
                </c:pt>
                <c:pt idx="4">
                  <c:v>0</c:v>
                </c:pt>
                <c:pt idx="5">
                  <c:v>179522717.82903999</c:v>
                </c:pt>
              </c:numCache>
            </c:numRef>
          </c:val>
          <c:extLst>
            <c:ext xmlns:c16="http://schemas.microsoft.com/office/drawing/2014/chart" uri="{C3380CC4-5D6E-409C-BE32-E72D297353CC}">
              <c16:uniqueId val="{00000021-FAD6-364E-A885-2A6CE58DB639}"/>
            </c:ext>
          </c:extLst>
        </c:ser>
        <c:ser>
          <c:idx val="33"/>
          <c:order val="32"/>
          <c:tx>
            <c:strRef>
              <c:f>Sheet1!$A$34</c:f>
              <c:strCache>
                <c:ptCount val="1"/>
                <c:pt idx="0">
                  <c:v>Gemini Dollar</c:v>
                </c:pt>
              </c:strCache>
            </c:strRef>
          </c:tx>
          <c:spPr>
            <a:solidFill>
              <a:schemeClr val="accent3">
                <a:shade val="7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Sheet1!$B$34:$G$34</c:f>
              <c:numCache>
                <c:formatCode>_("$"* #,##0_);_("$"* \(#,##0\);_("$"* "-"??_);_(@_)</c:formatCode>
                <c:ptCount val="6"/>
                <c:pt idx="0">
                  <c:v>0</c:v>
                </c:pt>
                <c:pt idx="1">
                  <c:v>0</c:v>
                </c:pt>
                <c:pt idx="2">
                  <c:v>15555651.637683</c:v>
                </c:pt>
                <c:pt idx="3">
                  <c:v>3828831.82112301</c:v>
                </c:pt>
                <c:pt idx="4">
                  <c:v>15807148.739690499</c:v>
                </c:pt>
                <c:pt idx="5">
                  <c:v>181034650.301258</c:v>
                </c:pt>
              </c:numCache>
            </c:numRef>
          </c:val>
          <c:extLst>
            <c:ext xmlns:c16="http://schemas.microsoft.com/office/drawing/2014/chart" uri="{C3380CC4-5D6E-409C-BE32-E72D297353CC}">
              <c16:uniqueId val="{00000022-FAD6-364E-A885-2A6CE58DB639}"/>
            </c:ext>
          </c:extLst>
        </c:ser>
        <c:ser>
          <c:idx val="34"/>
          <c:order val="33"/>
          <c:tx>
            <c:strRef>
              <c:f>Sheet1!$A$35</c:f>
              <c:strCache>
                <c:ptCount val="1"/>
                <c:pt idx="0">
                  <c:v> XSGD</c:v>
                </c:pt>
              </c:strCache>
            </c:strRef>
          </c:tx>
          <c:spPr>
            <a:solidFill>
              <a:schemeClr val="accent3">
                <a:shade val="7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Sheet1!$B$35:$G$35</c:f>
              <c:numCache>
                <c:formatCode>_("$"* #,##0_);_("$"* \(#,##0\);_("$"* "-"??_);_(@_)</c:formatCode>
                <c:ptCount val="6"/>
                <c:pt idx="0">
                  <c:v>0</c:v>
                </c:pt>
                <c:pt idx="1">
                  <c:v>0</c:v>
                </c:pt>
                <c:pt idx="2">
                  <c:v>0</c:v>
                </c:pt>
                <c:pt idx="3">
                  <c:v>0</c:v>
                </c:pt>
                <c:pt idx="4">
                  <c:v>0</c:v>
                </c:pt>
                <c:pt idx="5">
                  <c:v>201498831.73503301</c:v>
                </c:pt>
              </c:numCache>
            </c:numRef>
          </c:val>
          <c:extLst>
            <c:ext xmlns:c16="http://schemas.microsoft.com/office/drawing/2014/chart" uri="{C3380CC4-5D6E-409C-BE32-E72D297353CC}">
              <c16:uniqueId val="{00000023-FAD6-364E-A885-2A6CE58DB639}"/>
            </c:ext>
          </c:extLst>
        </c:ser>
        <c:ser>
          <c:idx val="35"/>
          <c:order val="34"/>
          <c:tx>
            <c:strRef>
              <c:f>Sheet1!$A$36</c:f>
              <c:strCache>
                <c:ptCount val="1"/>
                <c:pt idx="0">
                  <c:v>Origin Dollar</c:v>
                </c:pt>
              </c:strCache>
            </c:strRef>
          </c:tx>
          <c:spPr>
            <a:solidFill>
              <a:schemeClr val="accent3">
                <a:shade val="7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Sheet1!$B$36:$G$36</c:f>
              <c:numCache>
                <c:formatCode>_("$"* #,##0_);_("$"* \(#,##0\);_("$"* "-"??_);_(@_)</c:formatCode>
                <c:ptCount val="6"/>
                <c:pt idx="0">
                  <c:v>0</c:v>
                </c:pt>
                <c:pt idx="1">
                  <c:v>0</c:v>
                </c:pt>
                <c:pt idx="2">
                  <c:v>0</c:v>
                </c:pt>
                <c:pt idx="3">
                  <c:v>0</c:v>
                </c:pt>
                <c:pt idx="4">
                  <c:v>2927610.9681706298</c:v>
                </c:pt>
                <c:pt idx="5">
                  <c:v>296106015.22438997</c:v>
                </c:pt>
              </c:numCache>
            </c:numRef>
          </c:val>
          <c:extLst>
            <c:ext xmlns:c16="http://schemas.microsoft.com/office/drawing/2014/chart" uri="{C3380CC4-5D6E-409C-BE32-E72D297353CC}">
              <c16:uniqueId val="{00000024-FAD6-364E-A885-2A6CE58DB639}"/>
            </c:ext>
          </c:extLst>
        </c:ser>
        <c:ser>
          <c:idx val="36"/>
          <c:order val="35"/>
          <c:tx>
            <c:strRef>
              <c:f>Sheet1!$A$37</c:f>
              <c:strCache>
                <c:ptCount val="1"/>
                <c:pt idx="0">
                  <c:v> Alchemix USD</c:v>
                </c:pt>
              </c:strCache>
            </c:strRef>
          </c:tx>
          <c:spPr>
            <a:solidFill>
              <a:schemeClr val="accent3">
                <a:shade val="7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Sheet1!$B$37:$G$37</c:f>
              <c:numCache>
                <c:formatCode>_("$"* #,##0_);_("$"* \(#,##0\);_("$"* "-"??_);_(@_)</c:formatCode>
                <c:ptCount val="6"/>
                <c:pt idx="0">
                  <c:v>0</c:v>
                </c:pt>
                <c:pt idx="1">
                  <c:v>0</c:v>
                </c:pt>
                <c:pt idx="2">
                  <c:v>0</c:v>
                </c:pt>
                <c:pt idx="3">
                  <c:v>0</c:v>
                </c:pt>
                <c:pt idx="4">
                  <c:v>0</c:v>
                </c:pt>
                <c:pt idx="5">
                  <c:v>296240293.59114099</c:v>
                </c:pt>
              </c:numCache>
            </c:numRef>
          </c:val>
          <c:extLst>
            <c:ext xmlns:c16="http://schemas.microsoft.com/office/drawing/2014/chart" uri="{C3380CC4-5D6E-409C-BE32-E72D297353CC}">
              <c16:uniqueId val="{00000025-FAD6-364E-A885-2A6CE58DB639}"/>
            </c:ext>
          </c:extLst>
        </c:ser>
        <c:ser>
          <c:idx val="37"/>
          <c:order val="36"/>
          <c:tx>
            <c:strRef>
              <c:f>Sheet1!$A$38</c:f>
              <c:strCache>
                <c:ptCount val="1"/>
                <c:pt idx="0">
                  <c:v>Tether Gold</c:v>
                </c:pt>
              </c:strCache>
            </c:strRef>
          </c:tx>
          <c:spPr>
            <a:solidFill>
              <a:schemeClr val="accent3">
                <a:shade val="6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Sheet1!$B$38:$G$38</c:f>
              <c:numCache>
                <c:formatCode>_("$"* #,##0_);_("$"* \(#,##0\);_("$"* "-"??_);_(@_)</c:formatCode>
                <c:ptCount val="6"/>
                <c:pt idx="0">
                  <c:v>0</c:v>
                </c:pt>
                <c:pt idx="1">
                  <c:v>0</c:v>
                </c:pt>
                <c:pt idx="2">
                  <c:v>0</c:v>
                </c:pt>
                <c:pt idx="3">
                  <c:v>0</c:v>
                </c:pt>
                <c:pt idx="4">
                  <c:v>91178878.667365298</c:v>
                </c:pt>
                <c:pt idx="5">
                  <c:v>303265950.02232301</c:v>
                </c:pt>
              </c:numCache>
            </c:numRef>
          </c:val>
          <c:extLst>
            <c:ext xmlns:c16="http://schemas.microsoft.com/office/drawing/2014/chart" uri="{C3380CC4-5D6E-409C-BE32-E72D297353CC}">
              <c16:uniqueId val="{00000026-FAD6-364E-A885-2A6CE58DB639}"/>
            </c:ext>
          </c:extLst>
        </c:ser>
        <c:ser>
          <c:idx val="38"/>
          <c:order val="37"/>
          <c:tx>
            <c:strRef>
              <c:f>Sheet1!$A$39</c:f>
              <c:strCache>
                <c:ptCount val="1"/>
                <c:pt idx="0">
                  <c:v>HUSD</c:v>
                </c:pt>
              </c:strCache>
            </c:strRef>
          </c:tx>
          <c:spPr>
            <a:solidFill>
              <a:schemeClr val="accent3">
                <a:shade val="6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Sheet1!$B$39:$G$39</c:f>
              <c:numCache>
                <c:formatCode>_("$"* #,##0_);_("$"* \(#,##0\);_("$"* "-"??_);_(@_)</c:formatCode>
                <c:ptCount val="6"/>
                <c:pt idx="0">
                  <c:v>0</c:v>
                </c:pt>
                <c:pt idx="1">
                  <c:v>0</c:v>
                </c:pt>
                <c:pt idx="2">
                  <c:v>0</c:v>
                </c:pt>
                <c:pt idx="3">
                  <c:v>0</c:v>
                </c:pt>
                <c:pt idx="4">
                  <c:v>142782241.28992501</c:v>
                </c:pt>
                <c:pt idx="5">
                  <c:v>324431572.181925</c:v>
                </c:pt>
              </c:numCache>
            </c:numRef>
          </c:val>
          <c:extLst>
            <c:ext xmlns:c16="http://schemas.microsoft.com/office/drawing/2014/chart" uri="{C3380CC4-5D6E-409C-BE32-E72D297353CC}">
              <c16:uniqueId val="{00000027-FAD6-364E-A885-2A6CE58DB639}"/>
            </c:ext>
          </c:extLst>
        </c:ser>
        <c:ser>
          <c:idx val="39"/>
          <c:order val="38"/>
          <c:tx>
            <c:strRef>
              <c:f>Sheet1!$A$40</c:f>
              <c:strCache>
                <c:ptCount val="1"/>
                <c:pt idx="0">
                  <c:v> Neutrino</c:v>
                </c:pt>
              </c:strCache>
            </c:strRef>
          </c:tx>
          <c:spPr>
            <a:solidFill>
              <a:schemeClr val="accent3">
                <a:shade val="6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Sheet1!$B$40:$G$40</c:f>
              <c:numCache>
                <c:formatCode>_("$"* #,##0_);_("$"* \(#,##0\);_("$"* "-"??_);_(@_)</c:formatCode>
                <c:ptCount val="6"/>
                <c:pt idx="0">
                  <c:v>0</c:v>
                </c:pt>
                <c:pt idx="1">
                  <c:v>0</c:v>
                </c:pt>
                <c:pt idx="2">
                  <c:v>0</c:v>
                </c:pt>
                <c:pt idx="3">
                  <c:v>0</c:v>
                </c:pt>
                <c:pt idx="4">
                  <c:v>131809076.06917</c:v>
                </c:pt>
                <c:pt idx="5">
                  <c:v>535244557.434138</c:v>
                </c:pt>
              </c:numCache>
            </c:numRef>
          </c:val>
          <c:extLst>
            <c:ext xmlns:c16="http://schemas.microsoft.com/office/drawing/2014/chart" uri="{C3380CC4-5D6E-409C-BE32-E72D297353CC}">
              <c16:uniqueId val="{00000028-FAD6-364E-A885-2A6CE58DB639}"/>
            </c:ext>
          </c:extLst>
        </c:ser>
        <c:ser>
          <c:idx val="40"/>
          <c:order val="39"/>
          <c:tx>
            <c:strRef>
              <c:f>Sheet1!$A$41</c:f>
              <c:strCache>
                <c:ptCount val="1"/>
                <c:pt idx="0">
                  <c:v>FEI USD</c:v>
                </c:pt>
              </c:strCache>
            </c:strRef>
          </c:tx>
          <c:spPr>
            <a:solidFill>
              <a:schemeClr val="accent3">
                <a:shade val="5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Sheet1!$B$41:$G$41</c:f>
              <c:numCache>
                <c:formatCode>_("$"* #,##0_);_("$"* \(#,##0\);_("$"* "-"??_);_(@_)</c:formatCode>
                <c:ptCount val="6"/>
                <c:pt idx="0">
                  <c:v>0</c:v>
                </c:pt>
                <c:pt idx="1">
                  <c:v>0</c:v>
                </c:pt>
                <c:pt idx="2">
                  <c:v>0</c:v>
                </c:pt>
                <c:pt idx="3">
                  <c:v>0</c:v>
                </c:pt>
                <c:pt idx="4">
                  <c:v>0</c:v>
                </c:pt>
                <c:pt idx="5">
                  <c:v>780962000.752249</c:v>
                </c:pt>
              </c:numCache>
            </c:numRef>
          </c:val>
          <c:extLst>
            <c:ext xmlns:c16="http://schemas.microsoft.com/office/drawing/2014/chart" uri="{C3380CC4-5D6E-409C-BE32-E72D297353CC}">
              <c16:uniqueId val="{00000029-FAD6-364E-A885-2A6CE58DB639}"/>
            </c:ext>
          </c:extLst>
        </c:ser>
        <c:ser>
          <c:idx val="41"/>
          <c:order val="40"/>
          <c:tx>
            <c:strRef>
              <c:f>Sheet1!$A$42</c:f>
              <c:strCache>
                <c:ptCount val="1"/>
                <c:pt idx="0">
                  <c:v>Liquidty USD</c:v>
                </c:pt>
              </c:strCache>
            </c:strRef>
          </c:tx>
          <c:spPr>
            <a:solidFill>
              <a:schemeClr val="accent3">
                <a:shade val="5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Sheet1!$B$42:$G$42</c:f>
              <c:numCache>
                <c:formatCode>_("$"* #,##0_);_("$"* \(#,##0\);_("$"* "-"??_);_(@_)</c:formatCode>
                <c:ptCount val="6"/>
                <c:pt idx="0">
                  <c:v>0</c:v>
                </c:pt>
                <c:pt idx="1">
                  <c:v>0</c:v>
                </c:pt>
                <c:pt idx="2">
                  <c:v>0</c:v>
                </c:pt>
                <c:pt idx="3">
                  <c:v>0</c:v>
                </c:pt>
                <c:pt idx="4">
                  <c:v>0</c:v>
                </c:pt>
                <c:pt idx="5">
                  <c:v>867581558.875314</c:v>
                </c:pt>
              </c:numCache>
            </c:numRef>
          </c:val>
          <c:extLst>
            <c:ext xmlns:c16="http://schemas.microsoft.com/office/drawing/2014/chart" uri="{C3380CC4-5D6E-409C-BE32-E72D297353CC}">
              <c16:uniqueId val="{0000002A-FAD6-364E-A885-2A6CE58DB639}"/>
            </c:ext>
          </c:extLst>
        </c:ser>
        <c:ser>
          <c:idx val="42"/>
          <c:order val="41"/>
          <c:tx>
            <c:strRef>
              <c:f>Sheet1!$A$43</c:f>
              <c:strCache>
                <c:ptCount val="1"/>
                <c:pt idx="0">
                  <c:v>Paxos Standard</c:v>
                </c:pt>
              </c:strCache>
            </c:strRef>
          </c:tx>
          <c:spPr>
            <a:solidFill>
              <a:schemeClr val="accent3">
                <a:shade val="5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Sheet1!$B$43:$G$43</c:f>
              <c:numCache>
                <c:formatCode>_("$"* #,##0_);_("$"* \(#,##0\);_("$"* "-"??_);_(@_)</c:formatCode>
                <c:ptCount val="6"/>
                <c:pt idx="0">
                  <c:v>0</c:v>
                </c:pt>
                <c:pt idx="1">
                  <c:v>0</c:v>
                </c:pt>
                <c:pt idx="2">
                  <c:v>141866219.859727</c:v>
                </c:pt>
                <c:pt idx="3">
                  <c:v>224290632.87170899</c:v>
                </c:pt>
                <c:pt idx="4">
                  <c:v>335837279.62173402</c:v>
                </c:pt>
                <c:pt idx="5">
                  <c:v>1035595791.25113</c:v>
                </c:pt>
              </c:numCache>
            </c:numRef>
          </c:val>
          <c:extLst>
            <c:ext xmlns:c16="http://schemas.microsoft.com/office/drawing/2014/chart" uri="{C3380CC4-5D6E-409C-BE32-E72D297353CC}">
              <c16:uniqueId val="{0000002B-FAD6-364E-A885-2A6CE58DB639}"/>
            </c:ext>
          </c:extLst>
        </c:ser>
        <c:ser>
          <c:idx val="43"/>
          <c:order val="42"/>
          <c:tx>
            <c:strRef>
              <c:f>Sheet1!$A$44</c:f>
              <c:strCache>
                <c:ptCount val="1"/>
                <c:pt idx="0">
                  <c:v>True USD</c:v>
                </c:pt>
              </c:strCache>
            </c:strRef>
          </c:tx>
          <c:spPr>
            <a:solidFill>
              <a:schemeClr val="accent3">
                <a:shade val="5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Sheet1!$B$44:$G$44</c:f>
              <c:numCache>
                <c:formatCode>_("$"* #,##0_);_("$"* \(#,##0\);_("$"* "-"??_);_(@_)</c:formatCode>
                <c:ptCount val="6"/>
                <c:pt idx="0">
                  <c:v>0</c:v>
                </c:pt>
                <c:pt idx="1">
                  <c:v>0</c:v>
                </c:pt>
                <c:pt idx="2">
                  <c:v>204642819.23141301</c:v>
                </c:pt>
                <c:pt idx="3">
                  <c:v>154493229.38448501</c:v>
                </c:pt>
                <c:pt idx="4">
                  <c:v>281530655.53036499</c:v>
                </c:pt>
                <c:pt idx="5">
                  <c:v>1292641541.66751</c:v>
                </c:pt>
              </c:numCache>
            </c:numRef>
          </c:val>
          <c:extLst>
            <c:ext xmlns:c16="http://schemas.microsoft.com/office/drawing/2014/chart" uri="{C3380CC4-5D6E-409C-BE32-E72D297353CC}">
              <c16:uniqueId val="{0000002C-FAD6-364E-A885-2A6CE58DB639}"/>
            </c:ext>
          </c:extLst>
        </c:ser>
        <c:ser>
          <c:idx val="44"/>
          <c:order val="43"/>
          <c:tx>
            <c:strRef>
              <c:f>Sheet1!$A$45</c:f>
              <c:strCache>
                <c:ptCount val="1"/>
                <c:pt idx="0">
                  <c:v>FRAX</c:v>
                </c:pt>
              </c:strCache>
            </c:strRef>
          </c:tx>
          <c:spPr>
            <a:solidFill>
              <a:schemeClr val="accent3">
                <a:shade val="4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Sheet1!$B$45:$G$45</c:f>
              <c:numCache>
                <c:formatCode>_("$"* #,##0_);_("$"* \(#,##0\);_("$"* "-"??_);_(@_)</c:formatCode>
                <c:ptCount val="6"/>
                <c:pt idx="0">
                  <c:v>0</c:v>
                </c:pt>
                <c:pt idx="1">
                  <c:v>0</c:v>
                </c:pt>
                <c:pt idx="2">
                  <c:v>0</c:v>
                </c:pt>
                <c:pt idx="3">
                  <c:v>0</c:v>
                </c:pt>
                <c:pt idx="4">
                  <c:v>57389050.467843503</c:v>
                </c:pt>
                <c:pt idx="5">
                  <c:v>1812050599.7416501</c:v>
                </c:pt>
              </c:numCache>
            </c:numRef>
          </c:val>
          <c:extLst>
            <c:ext xmlns:c16="http://schemas.microsoft.com/office/drawing/2014/chart" uri="{C3380CC4-5D6E-409C-BE32-E72D297353CC}">
              <c16:uniqueId val="{0000002D-FAD6-364E-A885-2A6CE58DB639}"/>
            </c:ext>
          </c:extLst>
        </c:ser>
        <c:ser>
          <c:idx val="45"/>
          <c:order val="44"/>
          <c:tx>
            <c:strRef>
              <c:f>Sheet1!$A$46</c:f>
              <c:strCache>
                <c:ptCount val="1"/>
                <c:pt idx="0">
                  <c:v>Magic Internet Money</c:v>
                </c:pt>
              </c:strCache>
            </c:strRef>
          </c:tx>
          <c:spPr>
            <a:solidFill>
              <a:schemeClr val="accent3">
                <a:shade val="4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Sheet1!$B$46:$G$46</c:f>
              <c:numCache>
                <c:formatCode>_("$"* #,##0_);_("$"* \(#,##0\);_("$"* "-"??_);_(@_)</c:formatCode>
                <c:ptCount val="6"/>
                <c:pt idx="0">
                  <c:v>0</c:v>
                </c:pt>
                <c:pt idx="1">
                  <c:v>0</c:v>
                </c:pt>
                <c:pt idx="2">
                  <c:v>0</c:v>
                </c:pt>
                <c:pt idx="3">
                  <c:v>0</c:v>
                </c:pt>
                <c:pt idx="4">
                  <c:v>0</c:v>
                </c:pt>
                <c:pt idx="5">
                  <c:v>4566318486.8733902</c:v>
                </c:pt>
              </c:numCache>
            </c:numRef>
          </c:val>
          <c:extLst>
            <c:ext xmlns:c16="http://schemas.microsoft.com/office/drawing/2014/chart" uri="{C3380CC4-5D6E-409C-BE32-E72D297353CC}">
              <c16:uniqueId val="{0000002E-FAD6-364E-A885-2A6CE58DB639}"/>
            </c:ext>
          </c:extLst>
        </c:ser>
        <c:ser>
          <c:idx val="46"/>
          <c:order val="45"/>
          <c:tx>
            <c:strRef>
              <c:f>Sheet1!$A$47</c:f>
              <c:strCache>
                <c:ptCount val="1"/>
                <c:pt idx="0">
                  <c:v>DAI</c:v>
                </c:pt>
              </c:strCache>
            </c:strRef>
          </c:tx>
          <c:spPr>
            <a:solidFill>
              <a:schemeClr val="accent3">
                <a:shade val="4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Sheet1!$B$47:$G$47</c:f>
              <c:numCache>
                <c:formatCode>_("$"* #,##0_);_("$"* \(#,##0\);_("$"* "-"??_);_(@_)</c:formatCode>
                <c:ptCount val="6"/>
                <c:pt idx="0">
                  <c:v>0</c:v>
                </c:pt>
                <c:pt idx="1">
                  <c:v>0</c:v>
                </c:pt>
                <c:pt idx="2">
                  <c:v>0</c:v>
                </c:pt>
                <c:pt idx="3">
                  <c:v>41778474.810325503</c:v>
                </c:pt>
                <c:pt idx="4">
                  <c:v>1168798536.5406301</c:v>
                </c:pt>
                <c:pt idx="5">
                  <c:v>8945308696.3343391</c:v>
                </c:pt>
              </c:numCache>
            </c:numRef>
          </c:val>
          <c:extLst>
            <c:ext xmlns:c16="http://schemas.microsoft.com/office/drawing/2014/chart" uri="{C3380CC4-5D6E-409C-BE32-E72D297353CC}">
              <c16:uniqueId val="{0000002F-FAD6-364E-A885-2A6CE58DB639}"/>
            </c:ext>
          </c:extLst>
        </c:ser>
        <c:ser>
          <c:idx val="47"/>
          <c:order val="46"/>
          <c:tx>
            <c:strRef>
              <c:f>Sheet1!$A$48</c:f>
              <c:strCache>
                <c:ptCount val="1"/>
                <c:pt idx="0">
                  <c:v>Terra USD</c:v>
                </c:pt>
              </c:strCache>
            </c:strRef>
          </c:tx>
          <c:spPr>
            <a:solidFill>
              <a:schemeClr val="accent3">
                <a:shade val="4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Sheet1!$B$48:$G$48</c:f>
              <c:numCache>
                <c:formatCode>_("$"* #,##0_);_("$"* \(#,##0\);_("$"* "-"??_);_(@_)</c:formatCode>
                <c:ptCount val="6"/>
                <c:pt idx="0">
                  <c:v>0</c:v>
                </c:pt>
                <c:pt idx="1">
                  <c:v>0</c:v>
                </c:pt>
                <c:pt idx="2">
                  <c:v>0</c:v>
                </c:pt>
                <c:pt idx="3">
                  <c:v>0</c:v>
                </c:pt>
                <c:pt idx="4">
                  <c:v>180996653.06431299</c:v>
                </c:pt>
                <c:pt idx="5">
                  <c:v>10135310921.6569</c:v>
                </c:pt>
              </c:numCache>
            </c:numRef>
          </c:val>
          <c:extLst>
            <c:ext xmlns:c16="http://schemas.microsoft.com/office/drawing/2014/chart" uri="{C3380CC4-5D6E-409C-BE32-E72D297353CC}">
              <c16:uniqueId val="{00000030-FAD6-364E-A885-2A6CE58DB639}"/>
            </c:ext>
          </c:extLst>
        </c:ser>
        <c:ser>
          <c:idx val="48"/>
          <c:order val="47"/>
          <c:tx>
            <c:strRef>
              <c:f>Sheet1!$A$49</c:f>
              <c:strCache>
                <c:ptCount val="1"/>
                <c:pt idx="0">
                  <c:v>Binance USD</c:v>
                </c:pt>
              </c:strCache>
            </c:strRef>
          </c:tx>
          <c:spPr>
            <a:solidFill>
              <a:schemeClr val="accent3">
                <a:shade val="3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Sheet1!$B$49:$G$49</c:f>
              <c:numCache>
                <c:formatCode>_("$"* #,##0_);_("$"* \(#,##0\);_("$"* "-"??_);_(@_)</c:formatCode>
                <c:ptCount val="6"/>
                <c:pt idx="0">
                  <c:v>0</c:v>
                </c:pt>
                <c:pt idx="1">
                  <c:v>0</c:v>
                </c:pt>
                <c:pt idx="2">
                  <c:v>0</c:v>
                </c:pt>
                <c:pt idx="3">
                  <c:v>0</c:v>
                </c:pt>
                <c:pt idx="4">
                  <c:v>986373629.61311698</c:v>
                </c:pt>
                <c:pt idx="5">
                  <c:v>14450959879.6588</c:v>
                </c:pt>
              </c:numCache>
            </c:numRef>
          </c:val>
          <c:extLst>
            <c:ext xmlns:c16="http://schemas.microsoft.com/office/drawing/2014/chart" uri="{C3380CC4-5D6E-409C-BE32-E72D297353CC}">
              <c16:uniqueId val="{00000031-FAD6-364E-A885-2A6CE58DB639}"/>
            </c:ext>
          </c:extLst>
        </c:ser>
        <c:ser>
          <c:idx val="49"/>
          <c:order val="48"/>
          <c:tx>
            <c:strRef>
              <c:f>Sheet1!$A$50</c:f>
              <c:strCache>
                <c:ptCount val="1"/>
                <c:pt idx="0">
                  <c:v>USD Coin</c:v>
                </c:pt>
              </c:strCache>
            </c:strRef>
          </c:tx>
          <c:spPr>
            <a:solidFill>
              <a:schemeClr val="accent3">
                <a:shade val="3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Sheet1!$B$50:$G$50</c:f>
              <c:numCache>
                <c:formatCode>_("$"* #,##0_);_("$"* \(#,##0\);_("$"* "-"??_);_(@_)</c:formatCode>
                <c:ptCount val="6"/>
                <c:pt idx="0">
                  <c:v>0</c:v>
                </c:pt>
                <c:pt idx="1">
                  <c:v>0</c:v>
                </c:pt>
                <c:pt idx="2">
                  <c:v>250584341.007386</c:v>
                </c:pt>
                <c:pt idx="3">
                  <c:v>522027683.37993598</c:v>
                </c:pt>
                <c:pt idx="4">
                  <c:v>3925840105.2082701</c:v>
                </c:pt>
                <c:pt idx="5">
                  <c:v>42213673134.914703</c:v>
                </c:pt>
              </c:numCache>
            </c:numRef>
          </c:val>
          <c:extLst>
            <c:ext xmlns:c16="http://schemas.microsoft.com/office/drawing/2014/chart" uri="{C3380CC4-5D6E-409C-BE32-E72D297353CC}">
              <c16:uniqueId val="{00000032-FAD6-364E-A885-2A6CE58DB639}"/>
            </c:ext>
          </c:extLst>
        </c:ser>
        <c:ser>
          <c:idx val="50"/>
          <c:order val="49"/>
          <c:tx>
            <c:strRef>
              <c:f>Sheet1!$A$51</c:f>
              <c:strCache>
                <c:ptCount val="1"/>
                <c:pt idx="0">
                  <c:v>Tether USD</c:v>
                </c:pt>
              </c:strCache>
            </c:strRef>
          </c:tx>
          <c:spPr>
            <a:solidFill>
              <a:schemeClr val="accent3">
                <a:shade val="3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Sheet1!$B$51:$G$51</c:f>
              <c:numCache>
                <c:formatCode>_("$"* #,##0_);_("$"* \(#,##0\);_("$"* "-"??_);_(@_)</c:formatCode>
                <c:ptCount val="6"/>
                <c:pt idx="0">
                  <c:v>9951590</c:v>
                </c:pt>
                <c:pt idx="1">
                  <c:v>1380279517.44767</c:v>
                </c:pt>
                <c:pt idx="2">
                  <c:v>2064549306.7785399</c:v>
                </c:pt>
                <c:pt idx="3">
                  <c:v>4285941694.7389898</c:v>
                </c:pt>
                <c:pt idx="4">
                  <c:v>20934027063.040699</c:v>
                </c:pt>
                <c:pt idx="5">
                  <c:v>78396945715.207001</c:v>
                </c:pt>
              </c:numCache>
            </c:numRef>
          </c:val>
          <c:extLst>
            <c:ext xmlns:c16="http://schemas.microsoft.com/office/drawing/2014/chart" uri="{C3380CC4-5D6E-409C-BE32-E72D297353CC}">
              <c16:uniqueId val="{00000033-FAD6-364E-A885-2A6CE58DB639}"/>
            </c:ext>
          </c:extLst>
        </c:ser>
        <c:dLbls>
          <c:showLegendKey val="0"/>
          <c:showVal val="0"/>
          <c:showCatName val="0"/>
          <c:showSerName val="0"/>
          <c:showPercent val="0"/>
          <c:showBubbleSize val="0"/>
        </c:dLbls>
        <c:axId val="894669631"/>
        <c:axId val="219054447"/>
      </c:area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3B3D40"/>
                </a:solidFill>
                <a:latin typeface="+mn-lt"/>
                <a:ea typeface="+mn-ea"/>
                <a:cs typeface="+mn-cs"/>
              </a:defRPr>
            </a:pPr>
            <a:endParaRPr lang="en-US"/>
          </a:p>
        </c:txPr>
        <c:crossAx val="894669631"/>
        <c:crosses val="autoZero"/>
        <c:crossBetween val="midCat"/>
        <c:dispUnits>
          <c:builtInUnit val="b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rgbClr val="3B3D40"/>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Tether USD</c:v>
                </c:pt>
              </c:strCache>
            </c:strRef>
          </c:tx>
          <c:spPr>
            <a:ln w="28575" cap="rnd">
              <a:solidFill>
                <a:schemeClr val="accent1"/>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Sheet1!$B$2:$G$2</c:f>
              <c:numCache>
                <c:formatCode>_("$"* #,##0_);_("$"* \(#,##0\);_("$"* "-"??_);_(@_)</c:formatCode>
                <c:ptCount val="6"/>
                <c:pt idx="0">
                  <c:v>9951590</c:v>
                </c:pt>
                <c:pt idx="1">
                  <c:v>1380279517.44767</c:v>
                </c:pt>
                <c:pt idx="2">
                  <c:v>2064549306.7785399</c:v>
                </c:pt>
                <c:pt idx="3">
                  <c:v>4285941694.7389898</c:v>
                </c:pt>
                <c:pt idx="4">
                  <c:v>20934027063.040699</c:v>
                </c:pt>
                <c:pt idx="5">
                  <c:v>78396945715.207001</c:v>
                </c:pt>
              </c:numCache>
            </c:numRef>
          </c:val>
          <c:smooth val="0"/>
          <c:extLst>
            <c:ext xmlns:c16="http://schemas.microsoft.com/office/drawing/2014/chart" uri="{C3380CC4-5D6E-409C-BE32-E72D297353CC}">
              <c16:uniqueId val="{00000006-FB2A-7C40-A410-3217EAB25837}"/>
            </c:ext>
          </c:extLst>
        </c:ser>
        <c:ser>
          <c:idx val="1"/>
          <c:order val="1"/>
          <c:tx>
            <c:strRef>
              <c:f>Sheet1!$A$3</c:f>
              <c:strCache>
                <c:ptCount val="1"/>
                <c:pt idx="0">
                  <c:v>USD Coin</c:v>
                </c:pt>
              </c:strCache>
            </c:strRef>
          </c:tx>
          <c:spPr>
            <a:ln w="28575" cap="rnd">
              <a:solidFill>
                <a:schemeClr val="accent3"/>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Sheet1!$B$3:$G$3</c:f>
              <c:numCache>
                <c:formatCode>_("$"* #,##0_);_("$"* \(#,##0\);_("$"* "-"??_);_(@_)</c:formatCode>
                <c:ptCount val="6"/>
                <c:pt idx="0">
                  <c:v>0</c:v>
                </c:pt>
                <c:pt idx="1">
                  <c:v>0</c:v>
                </c:pt>
                <c:pt idx="2">
                  <c:v>250584341.007386</c:v>
                </c:pt>
                <c:pt idx="3">
                  <c:v>522027683.37993598</c:v>
                </c:pt>
                <c:pt idx="4">
                  <c:v>3925840105.2082701</c:v>
                </c:pt>
                <c:pt idx="5">
                  <c:v>42213673134.914703</c:v>
                </c:pt>
              </c:numCache>
            </c:numRef>
          </c:val>
          <c:smooth val="0"/>
          <c:extLst>
            <c:ext xmlns:c16="http://schemas.microsoft.com/office/drawing/2014/chart" uri="{C3380CC4-5D6E-409C-BE32-E72D297353CC}">
              <c16:uniqueId val="{00000008-FB2A-7C40-A410-3217EAB25837}"/>
            </c:ext>
          </c:extLst>
        </c:ser>
        <c:ser>
          <c:idx val="2"/>
          <c:order val="2"/>
          <c:tx>
            <c:strRef>
              <c:f>Sheet1!$A$4</c:f>
              <c:strCache>
                <c:ptCount val="1"/>
                <c:pt idx="0">
                  <c:v>Binance USD</c:v>
                </c:pt>
              </c:strCache>
            </c:strRef>
          </c:tx>
          <c:spPr>
            <a:ln w="28575" cap="rnd">
              <a:solidFill>
                <a:schemeClr val="accent5"/>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Sheet1!$B$4:$G$4</c:f>
              <c:numCache>
                <c:formatCode>_("$"* #,##0_);_("$"* \(#,##0\);_("$"* "-"??_);_(@_)</c:formatCode>
                <c:ptCount val="6"/>
                <c:pt idx="0">
                  <c:v>0</c:v>
                </c:pt>
                <c:pt idx="1">
                  <c:v>0</c:v>
                </c:pt>
                <c:pt idx="2">
                  <c:v>0</c:v>
                </c:pt>
                <c:pt idx="3">
                  <c:v>0</c:v>
                </c:pt>
                <c:pt idx="4">
                  <c:v>986373629.61311698</c:v>
                </c:pt>
                <c:pt idx="5">
                  <c:v>14450959879.6588</c:v>
                </c:pt>
              </c:numCache>
            </c:numRef>
          </c:val>
          <c:smooth val="0"/>
          <c:extLst>
            <c:ext xmlns:c16="http://schemas.microsoft.com/office/drawing/2014/chart" uri="{C3380CC4-5D6E-409C-BE32-E72D297353CC}">
              <c16:uniqueId val="{00000009-FB2A-7C40-A410-3217EAB25837}"/>
            </c:ext>
          </c:extLst>
        </c:ser>
        <c:ser>
          <c:idx val="3"/>
          <c:order val="3"/>
          <c:tx>
            <c:strRef>
              <c:f>Sheet1!$A$5</c:f>
              <c:strCache>
                <c:ptCount val="1"/>
                <c:pt idx="0">
                  <c:v>Terra USD</c:v>
                </c:pt>
              </c:strCache>
            </c:strRef>
          </c:tx>
          <c:spPr>
            <a:ln w="28575" cap="rnd">
              <a:solidFill>
                <a:schemeClr val="accent1">
                  <a:lumMod val="6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Sheet1!$B$5:$G$5</c:f>
              <c:numCache>
                <c:formatCode>_("$"* #,##0_);_("$"* \(#,##0\);_("$"* "-"??_);_(@_)</c:formatCode>
                <c:ptCount val="6"/>
                <c:pt idx="0">
                  <c:v>0</c:v>
                </c:pt>
                <c:pt idx="1">
                  <c:v>0</c:v>
                </c:pt>
                <c:pt idx="2">
                  <c:v>0</c:v>
                </c:pt>
                <c:pt idx="3">
                  <c:v>0</c:v>
                </c:pt>
                <c:pt idx="4">
                  <c:v>180996653.06431299</c:v>
                </c:pt>
                <c:pt idx="5">
                  <c:v>10135310921.6569</c:v>
                </c:pt>
              </c:numCache>
            </c:numRef>
          </c:val>
          <c:smooth val="0"/>
          <c:extLst>
            <c:ext xmlns:c16="http://schemas.microsoft.com/office/drawing/2014/chart" uri="{C3380CC4-5D6E-409C-BE32-E72D297353CC}">
              <c16:uniqueId val="{0000000A-FB2A-7C40-A410-3217EAB25837}"/>
            </c:ext>
          </c:extLst>
        </c:ser>
        <c:ser>
          <c:idx val="4"/>
          <c:order val="4"/>
          <c:tx>
            <c:strRef>
              <c:f>Sheet1!$A$6</c:f>
              <c:strCache>
                <c:ptCount val="1"/>
                <c:pt idx="0">
                  <c:v>DAI</c:v>
                </c:pt>
              </c:strCache>
            </c:strRef>
          </c:tx>
          <c:spPr>
            <a:ln w="28575" cap="rnd">
              <a:solidFill>
                <a:schemeClr val="accent3">
                  <a:lumMod val="6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Sheet1!$B$6:$G$6</c:f>
              <c:numCache>
                <c:formatCode>_("$"* #,##0_);_("$"* \(#,##0\);_("$"* "-"??_);_(@_)</c:formatCode>
                <c:ptCount val="6"/>
                <c:pt idx="0">
                  <c:v>0</c:v>
                </c:pt>
                <c:pt idx="1">
                  <c:v>0</c:v>
                </c:pt>
                <c:pt idx="2">
                  <c:v>0</c:v>
                </c:pt>
                <c:pt idx="3">
                  <c:v>41778474.810325503</c:v>
                </c:pt>
                <c:pt idx="4">
                  <c:v>1168798536.5406301</c:v>
                </c:pt>
                <c:pt idx="5">
                  <c:v>8945308696.3343391</c:v>
                </c:pt>
              </c:numCache>
            </c:numRef>
          </c:val>
          <c:smooth val="0"/>
          <c:extLst>
            <c:ext xmlns:c16="http://schemas.microsoft.com/office/drawing/2014/chart" uri="{C3380CC4-5D6E-409C-BE32-E72D297353CC}">
              <c16:uniqueId val="{0000000B-FB2A-7C40-A410-3217EAB25837}"/>
            </c:ext>
          </c:extLst>
        </c:ser>
        <c:ser>
          <c:idx val="5"/>
          <c:order val="5"/>
          <c:tx>
            <c:strRef>
              <c:f>Sheet1!$A$7</c:f>
              <c:strCache>
                <c:ptCount val="1"/>
                <c:pt idx="0">
                  <c:v>Magic Internet Money</c:v>
                </c:pt>
              </c:strCache>
            </c:strRef>
          </c:tx>
          <c:spPr>
            <a:ln w="28575" cap="rnd">
              <a:solidFill>
                <a:schemeClr val="accent5">
                  <a:lumMod val="6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Sheet1!$B$7:$G$7</c:f>
              <c:numCache>
                <c:formatCode>_("$"* #,##0_);_("$"* \(#,##0\);_("$"* "-"??_);_(@_)</c:formatCode>
                <c:ptCount val="6"/>
                <c:pt idx="0">
                  <c:v>0</c:v>
                </c:pt>
                <c:pt idx="1">
                  <c:v>0</c:v>
                </c:pt>
                <c:pt idx="2">
                  <c:v>0</c:v>
                </c:pt>
                <c:pt idx="3">
                  <c:v>0</c:v>
                </c:pt>
                <c:pt idx="4">
                  <c:v>0</c:v>
                </c:pt>
                <c:pt idx="5">
                  <c:v>4566318486.8733902</c:v>
                </c:pt>
              </c:numCache>
            </c:numRef>
          </c:val>
          <c:smooth val="0"/>
          <c:extLst>
            <c:ext xmlns:c16="http://schemas.microsoft.com/office/drawing/2014/chart" uri="{C3380CC4-5D6E-409C-BE32-E72D297353CC}">
              <c16:uniqueId val="{0000000C-FB2A-7C40-A410-3217EAB25837}"/>
            </c:ext>
          </c:extLst>
        </c:ser>
        <c:ser>
          <c:idx val="6"/>
          <c:order val="6"/>
          <c:tx>
            <c:strRef>
              <c:f>Sheet1!$A$8</c:f>
              <c:strCache>
                <c:ptCount val="1"/>
                <c:pt idx="0">
                  <c:v>FRAX</c:v>
                </c:pt>
              </c:strCache>
            </c:strRef>
          </c:tx>
          <c:spPr>
            <a:ln w="28575" cap="rnd">
              <a:solidFill>
                <a:schemeClr val="accent1">
                  <a:lumMod val="80000"/>
                  <a:lumOff val="2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Sheet1!$B$8:$G$8</c:f>
              <c:numCache>
                <c:formatCode>_("$"* #,##0_);_("$"* \(#,##0\);_("$"* "-"??_);_(@_)</c:formatCode>
                <c:ptCount val="6"/>
                <c:pt idx="0">
                  <c:v>0</c:v>
                </c:pt>
                <c:pt idx="1">
                  <c:v>0</c:v>
                </c:pt>
                <c:pt idx="2">
                  <c:v>0</c:v>
                </c:pt>
                <c:pt idx="3">
                  <c:v>0</c:v>
                </c:pt>
                <c:pt idx="4">
                  <c:v>57389050.467843503</c:v>
                </c:pt>
                <c:pt idx="5">
                  <c:v>1812050599.7416501</c:v>
                </c:pt>
              </c:numCache>
            </c:numRef>
          </c:val>
          <c:smooth val="0"/>
          <c:extLst>
            <c:ext xmlns:c16="http://schemas.microsoft.com/office/drawing/2014/chart" uri="{C3380CC4-5D6E-409C-BE32-E72D297353CC}">
              <c16:uniqueId val="{0000001C-FB2A-7C40-A410-3217EAB25837}"/>
            </c:ext>
          </c:extLst>
        </c:ser>
        <c:ser>
          <c:idx val="7"/>
          <c:order val="7"/>
          <c:tx>
            <c:strRef>
              <c:f>Sheet1!$A$9</c:f>
              <c:strCache>
                <c:ptCount val="1"/>
                <c:pt idx="0">
                  <c:v>True USD</c:v>
                </c:pt>
              </c:strCache>
            </c:strRef>
          </c:tx>
          <c:spPr>
            <a:ln w="28575" cap="rnd">
              <a:solidFill>
                <a:schemeClr val="accent3">
                  <a:lumMod val="80000"/>
                  <a:lumOff val="2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Sheet1!$B$9:$G$9</c:f>
              <c:numCache>
                <c:formatCode>_("$"* #,##0_);_("$"* \(#,##0\);_("$"* "-"??_);_(@_)</c:formatCode>
                <c:ptCount val="6"/>
                <c:pt idx="0">
                  <c:v>0</c:v>
                </c:pt>
                <c:pt idx="1">
                  <c:v>0</c:v>
                </c:pt>
                <c:pt idx="2">
                  <c:v>204642819.23141301</c:v>
                </c:pt>
                <c:pt idx="3">
                  <c:v>154493229.38448501</c:v>
                </c:pt>
                <c:pt idx="4">
                  <c:v>281530655.53036499</c:v>
                </c:pt>
                <c:pt idx="5">
                  <c:v>1292641541.66751</c:v>
                </c:pt>
              </c:numCache>
            </c:numRef>
          </c:val>
          <c:smooth val="0"/>
          <c:extLst>
            <c:ext xmlns:c16="http://schemas.microsoft.com/office/drawing/2014/chart" uri="{C3380CC4-5D6E-409C-BE32-E72D297353CC}">
              <c16:uniqueId val="{0000001D-FB2A-7C40-A410-3217EAB25837}"/>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logBase val="10"/>
          <c:orientation val="minMax"/>
          <c:min val="1000000"/>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stacked"/>
        <c:varyColors val="0"/>
        <c:ser>
          <c:idx val="0"/>
          <c:order val="0"/>
          <c:tx>
            <c:strRef>
              <c:f>Sheet1!$B$1</c:f>
              <c:strCache>
                <c:ptCount val="1"/>
                <c:pt idx="0">
                  <c:v>Volatile Currencies</c:v>
                </c:pt>
              </c:strCache>
            </c:strRef>
          </c:tx>
          <c:spPr>
            <a:solidFill>
              <a:schemeClr val="accent6">
                <a:lumMod val="60000"/>
                <a:lumOff val="40000"/>
              </a:schemeClr>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0-7852-AF4B-A72E-E59BFA687C1B}"/>
                </c:ext>
              </c:extLst>
            </c:dLbl>
            <c:dLbl>
              <c:idx val="4"/>
              <c:delete val="1"/>
              <c:extLst>
                <c:ext xmlns:c15="http://schemas.microsoft.com/office/drawing/2012/chart" uri="{CE6537A1-D6FC-4f65-9D91-7224C49458BB}"/>
                <c:ext xmlns:c16="http://schemas.microsoft.com/office/drawing/2014/chart" uri="{C3380CC4-5D6E-409C-BE32-E72D297353CC}">
                  <c16:uniqueId val="{00000001-7852-AF4B-A72E-E59BFA687C1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Sheet1!$B$2:$B$6</c:f>
              <c:numCache>
                <c:formatCode>General</c:formatCode>
                <c:ptCount val="5"/>
                <c:pt idx="0" formatCode="0%">
                  <c:v>0.63</c:v>
                </c:pt>
              </c:numCache>
            </c:numRef>
          </c:val>
          <c:extLst>
            <c:ext xmlns:c16="http://schemas.microsoft.com/office/drawing/2014/chart" uri="{C3380CC4-5D6E-409C-BE32-E72D297353CC}">
              <c16:uniqueId val="{00000000-25F8-E648-B709-4C94CB95341B}"/>
            </c:ext>
          </c:extLst>
        </c:ser>
        <c:ser>
          <c:idx val="1"/>
          <c:order val="1"/>
          <c:tx>
            <c:strRef>
              <c:f>Sheet1!$C$1</c:f>
              <c:strCache>
                <c:ptCount val="1"/>
                <c:pt idx="0">
                  <c:v>USDC</c:v>
                </c:pt>
              </c:strCache>
            </c:strRef>
          </c:tx>
          <c:spPr>
            <a:solidFill>
              <a:srgbClr val="1C58F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4E4E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Sheet1!$C$2:$C$6</c:f>
              <c:numCache>
                <c:formatCode>0%</c:formatCode>
                <c:ptCount val="5"/>
                <c:pt idx="0">
                  <c:v>0.34</c:v>
                </c:pt>
                <c:pt idx="1">
                  <c:v>0.4</c:v>
                </c:pt>
                <c:pt idx="2">
                  <c:v>0.70520000000000005</c:v>
                </c:pt>
                <c:pt idx="3">
                  <c:v>0.33</c:v>
                </c:pt>
                <c:pt idx="4">
                  <c:v>1</c:v>
                </c:pt>
              </c:numCache>
            </c:numRef>
          </c:val>
          <c:extLst>
            <c:ext xmlns:c16="http://schemas.microsoft.com/office/drawing/2014/chart" uri="{C3380CC4-5D6E-409C-BE32-E72D297353CC}">
              <c16:uniqueId val="{00000004-25F8-E648-B709-4C94CB95341B}"/>
            </c:ext>
          </c:extLst>
        </c:ser>
        <c:ser>
          <c:idx val="2"/>
          <c:order val="2"/>
          <c:tx>
            <c:strRef>
              <c:f>Sheet1!$D$1</c:f>
              <c:strCache>
                <c:ptCount val="1"/>
                <c:pt idx="0">
                  <c:v>USDP</c:v>
                </c:pt>
              </c:strCache>
            </c:strRef>
          </c:tx>
          <c:spPr>
            <a:solidFill>
              <a:srgbClr val="337445"/>
            </a:solidFill>
            <a:ln>
              <a:noFill/>
            </a:ln>
            <a:effectLst/>
          </c:spPr>
          <c:invertIfNegative val="0"/>
          <c:dLbls>
            <c:dLbl>
              <c:idx val="0"/>
              <c:layout>
                <c:manualLayout>
                  <c:x val="-3.443514911265284E-17"/>
                  <c:y val="1.7567557286490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9A3-1249-AD64-111DA5156497}"/>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4E4E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Sheet1!$D$2:$D$6</c:f>
              <c:numCache>
                <c:formatCode>General</c:formatCode>
                <c:ptCount val="5"/>
                <c:pt idx="0" formatCode="0%">
                  <c:v>0.03</c:v>
                </c:pt>
                <c:pt idx="3" formatCode="0%">
                  <c:v>0.33</c:v>
                </c:pt>
              </c:numCache>
            </c:numRef>
          </c:val>
          <c:extLst>
            <c:ext xmlns:c16="http://schemas.microsoft.com/office/drawing/2014/chart" uri="{C3380CC4-5D6E-409C-BE32-E72D297353CC}">
              <c16:uniqueId val="{00000009-25F8-E648-B709-4C94CB95341B}"/>
            </c:ext>
          </c:extLst>
        </c:ser>
        <c:ser>
          <c:idx val="3"/>
          <c:order val="3"/>
          <c:tx>
            <c:strRef>
              <c:f>Sheet1!$E$1</c:f>
              <c:strCache>
                <c:ptCount val="1"/>
                <c:pt idx="0">
                  <c:v>DAI</c:v>
                </c:pt>
              </c:strCache>
            </c:strRef>
          </c:tx>
          <c:spPr>
            <a:solidFill>
              <a:srgbClr val="EBB94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Sheet1!$E$2:$E$6</c:f>
              <c:numCache>
                <c:formatCode>0%</c:formatCode>
                <c:ptCount val="5"/>
                <c:pt idx="1">
                  <c:v>0.39</c:v>
                </c:pt>
                <c:pt idx="2">
                  <c:v>0.13</c:v>
                </c:pt>
              </c:numCache>
            </c:numRef>
          </c:val>
          <c:extLst>
            <c:ext xmlns:c16="http://schemas.microsoft.com/office/drawing/2014/chart" uri="{C3380CC4-5D6E-409C-BE32-E72D297353CC}">
              <c16:uniqueId val="{00000001-D9A3-1249-AD64-111DA5156497}"/>
            </c:ext>
          </c:extLst>
        </c:ser>
        <c:ser>
          <c:idx val="4"/>
          <c:order val="4"/>
          <c:tx>
            <c:strRef>
              <c:f>Sheet1!$F$1</c:f>
              <c:strCache>
                <c:ptCount val="1"/>
                <c:pt idx="0">
                  <c:v>TUSD</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Sheet1!$F$2:$F$6</c:f>
              <c:numCache>
                <c:formatCode>General</c:formatCode>
                <c:ptCount val="5"/>
                <c:pt idx="3" formatCode="0%">
                  <c:v>0.34</c:v>
                </c:pt>
              </c:numCache>
            </c:numRef>
          </c:val>
          <c:extLst>
            <c:ext xmlns:c16="http://schemas.microsoft.com/office/drawing/2014/chart" uri="{C3380CC4-5D6E-409C-BE32-E72D297353CC}">
              <c16:uniqueId val="{00000002-D9A3-1249-AD64-111DA5156497}"/>
            </c:ext>
          </c:extLst>
        </c:ser>
        <c:ser>
          <c:idx val="5"/>
          <c:order val="5"/>
          <c:tx>
            <c:strRef>
              <c:f>Sheet1!$G$1</c:f>
              <c:strCache>
                <c:ptCount val="1"/>
                <c:pt idx="0">
                  <c:v>USDT</c:v>
                </c:pt>
              </c:strCache>
            </c:strRef>
          </c:tx>
          <c:spPr>
            <a:solidFill>
              <a:srgbClr val="4F9E7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Sheet1!$G$2:$G$6</c:f>
              <c:numCache>
                <c:formatCode>0%</c:formatCode>
                <c:ptCount val="5"/>
                <c:pt idx="1">
                  <c:v>0.21</c:v>
                </c:pt>
              </c:numCache>
            </c:numRef>
          </c:val>
          <c:extLst>
            <c:ext xmlns:c16="http://schemas.microsoft.com/office/drawing/2014/chart" uri="{C3380CC4-5D6E-409C-BE32-E72D297353CC}">
              <c16:uniqueId val="{00000004-D9A3-1249-AD64-111DA5156497}"/>
            </c:ext>
          </c:extLst>
        </c:ser>
        <c:ser>
          <c:idx val="6"/>
          <c:order val="6"/>
          <c:tx>
            <c:strRef>
              <c:f>Sheet1!$H$1</c:f>
              <c:strCache>
                <c:ptCount val="1"/>
                <c:pt idx="0">
                  <c:v>FEI</c:v>
                </c:pt>
              </c:strCache>
            </c:strRef>
          </c:tx>
          <c:spPr>
            <a:solidFill>
              <a:srgbClr val="3A697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Sheet1!$H$2:$H$6</c:f>
              <c:numCache>
                <c:formatCode>General</c:formatCode>
                <c:ptCount val="5"/>
                <c:pt idx="2" formatCode="0%">
                  <c:v>0.11</c:v>
                </c:pt>
              </c:numCache>
            </c:numRef>
          </c:val>
          <c:extLst>
            <c:ext xmlns:c16="http://schemas.microsoft.com/office/drawing/2014/chart" uri="{C3380CC4-5D6E-409C-BE32-E72D297353CC}">
              <c16:uniqueId val="{00000005-D9A3-1249-AD64-111DA5156497}"/>
            </c:ext>
          </c:extLst>
        </c:ser>
        <c:ser>
          <c:idx val="7"/>
          <c:order val="7"/>
          <c:tx>
            <c:strRef>
              <c:f>Sheet1!$I$1</c:f>
              <c:strCache>
                <c:ptCount val="1"/>
                <c:pt idx="0">
                  <c:v>FRAX</c:v>
                </c:pt>
              </c:strCache>
            </c:strRef>
          </c:tx>
          <c:spPr>
            <a:solidFill>
              <a:srgbClr val="0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4E4E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Sheet1!$I$2:$I$6</c:f>
              <c:numCache>
                <c:formatCode>General</c:formatCode>
                <c:ptCount val="5"/>
                <c:pt idx="2" formatCode="0%">
                  <c:v>0.05</c:v>
                </c:pt>
              </c:numCache>
            </c:numRef>
          </c:val>
          <c:extLst>
            <c:ext xmlns:c16="http://schemas.microsoft.com/office/drawing/2014/chart" uri="{C3380CC4-5D6E-409C-BE32-E72D297353CC}">
              <c16:uniqueId val="{00000006-D9A3-1249-AD64-111DA5156497}"/>
            </c:ext>
          </c:extLst>
        </c:ser>
        <c:dLbls>
          <c:showLegendKey val="0"/>
          <c:showVal val="0"/>
          <c:showCatName val="0"/>
          <c:showSerName val="0"/>
          <c:showPercent val="0"/>
          <c:showBubbleSize val="0"/>
        </c:dLbls>
        <c:gapWidth val="150"/>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Market Cap</c:v>
                </c:pt>
              </c:strCache>
            </c:strRef>
          </c:tx>
          <c:spPr>
            <a:solidFill>
              <a:schemeClr val="accent2"/>
            </a:solidFill>
            <a:ln>
              <a:noFill/>
            </a:ln>
            <a:effectLst/>
          </c:spPr>
          <c:invertIfNegative val="0"/>
          <c:dPt>
            <c:idx val="0"/>
            <c:invertIfNegative val="0"/>
            <c:bubble3D val="0"/>
            <c:spPr>
              <a:solidFill>
                <a:srgbClr val="3B3D40"/>
              </a:solidFill>
              <a:ln>
                <a:noFill/>
              </a:ln>
              <a:effectLst/>
            </c:spPr>
            <c:extLst>
              <c:ext xmlns:c16="http://schemas.microsoft.com/office/drawing/2014/chart" uri="{C3380CC4-5D6E-409C-BE32-E72D297353CC}">
                <c16:uniqueId val="{00000008-27D1-6C40-AA55-310257AB1604}"/>
              </c:ext>
            </c:extLst>
          </c:dPt>
          <c:dPt>
            <c:idx val="1"/>
            <c:invertIfNegative val="0"/>
            <c:bubble3D val="0"/>
            <c:spPr>
              <a:solidFill>
                <a:srgbClr val="3B3D40"/>
              </a:solidFill>
              <a:ln>
                <a:noFill/>
              </a:ln>
              <a:effectLst/>
            </c:spPr>
            <c:extLst>
              <c:ext xmlns:c16="http://schemas.microsoft.com/office/drawing/2014/chart" uri="{C3380CC4-5D6E-409C-BE32-E72D297353CC}">
                <c16:uniqueId val="{00000000-27D1-6C40-AA55-310257AB1604}"/>
              </c:ext>
            </c:extLst>
          </c:dPt>
          <c:dPt>
            <c:idx val="2"/>
            <c:invertIfNegative val="0"/>
            <c:bubble3D val="0"/>
            <c:spPr>
              <a:solidFill>
                <a:srgbClr val="3B3D40"/>
              </a:solidFill>
              <a:ln>
                <a:noFill/>
              </a:ln>
              <a:effectLst/>
            </c:spPr>
            <c:extLst>
              <c:ext xmlns:c16="http://schemas.microsoft.com/office/drawing/2014/chart" uri="{C3380CC4-5D6E-409C-BE32-E72D297353CC}">
                <c16:uniqueId val="{00000001-27D1-6C40-AA55-310257AB1604}"/>
              </c:ext>
            </c:extLst>
          </c:dPt>
          <c:dPt>
            <c:idx val="8"/>
            <c:invertIfNegative val="0"/>
            <c:bubble3D val="0"/>
            <c:spPr>
              <a:solidFill>
                <a:srgbClr val="3B3D40"/>
              </a:solidFill>
              <a:ln>
                <a:noFill/>
              </a:ln>
              <a:effectLst/>
            </c:spPr>
            <c:extLst>
              <c:ext xmlns:c16="http://schemas.microsoft.com/office/drawing/2014/chart" uri="{C3380CC4-5D6E-409C-BE32-E72D297353CC}">
                <c16:uniqueId val="{00000007-0415-F740-BFC3-E516DB49E29C}"/>
              </c:ext>
            </c:extLst>
          </c:dPt>
          <c:dLbls>
            <c:dLbl>
              <c:idx val="2"/>
              <c:layout>
                <c:manualLayout>
                  <c:x val="0"/>
                  <c:y val="-9.076571264686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7D1-6C40-AA55-310257AB1604}"/>
                </c:ext>
              </c:extLst>
            </c:dLbl>
            <c:dLbl>
              <c:idx val="3"/>
              <c:layout>
                <c:manualLayout>
                  <c:x val="0"/>
                  <c:y val="-6.73423029315457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2E8-4643-AA52-3F7AABD85E7E}"/>
                </c:ext>
              </c:extLst>
            </c:dLbl>
            <c:dLbl>
              <c:idx val="4"/>
              <c:layout>
                <c:manualLayout>
                  <c:x val="-3.2580894255757852E-3"/>
                  <c:y val="-1.0735605434225043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7D1-6C40-AA55-310257AB1604}"/>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Sheet1!$A$2:$A$24</c:f>
              <c:strCache>
                <c:ptCount val="23"/>
                <c:pt idx="0">
                  <c:v>Tether USD</c:v>
                </c:pt>
                <c:pt idx="1">
                  <c:v>USD Coin</c:v>
                </c:pt>
                <c:pt idx="2">
                  <c:v>Binance USD</c:v>
                </c:pt>
                <c:pt idx="3">
                  <c:v>Terra USD</c:v>
                </c:pt>
                <c:pt idx="4">
                  <c:v>DAI</c:v>
                </c:pt>
                <c:pt idx="5">
                  <c:v>Magic Internet Money</c:v>
                </c:pt>
                <c:pt idx="6">
                  <c:v>FRAX</c:v>
                </c:pt>
                <c:pt idx="7">
                  <c:v>True USD</c:v>
                </c:pt>
                <c:pt idx="8">
                  <c:v>Paxos Standard</c:v>
                </c:pt>
                <c:pt idx="9">
                  <c:v>Liquidty USD</c:v>
                </c:pt>
                <c:pt idx="10">
                  <c:v>FEI USD</c:v>
                </c:pt>
                <c:pt idx="11">
                  <c:v> Neutrino</c:v>
                </c:pt>
                <c:pt idx="12">
                  <c:v>HUSD</c:v>
                </c:pt>
                <c:pt idx="13">
                  <c:v>Tether Gold</c:v>
                </c:pt>
                <c:pt idx="14">
                  <c:v> Alchemix USD</c:v>
                </c:pt>
                <c:pt idx="15">
                  <c:v>Origin Dollar</c:v>
                </c:pt>
                <c:pt idx="16">
                  <c:v> XSGD</c:v>
                </c:pt>
                <c:pt idx="17">
                  <c:v>Gemini Dollar</c:v>
                </c:pt>
                <c:pt idx="18">
                  <c:v>agEUR</c:v>
                </c:pt>
                <c:pt idx="19">
                  <c:v>USDX</c:v>
                </c:pt>
                <c:pt idx="20">
                  <c:v>NUSD</c:v>
                </c:pt>
                <c:pt idx="21">
                  <c:v>Status EUR</c:v>
                </c:pt>
                <c:pt idx="22">
                  <c:v>sEUR</c:v>
                </c:pt>
              </c:strCache>
            </c:strRef>
          </c:cat>
          <c:val>
            <c:numRef>
              <c:f>Sheet1!$B$2:$B$24</c:f>
              <c:numCache>
                <c:formatCode>_("$"* #,##0_);_("$"* \(#,##0\);_("$"* "-"??_);_(@_)</c:formatCode>
                <c:ptCount val="23"/>
                <c:pt idx="0">
                  <c:v>78396945715.207001</c:v>
                </c:pt>
                <c:pt idx="1">
                  <c:v>42213673134.914703</c:v>
                </c:pt>
                <c:pt idx="2">
                  <c:v>14450959879.6588</c:v>
                </c:pt>
                <c:pt idx="3">
                  <c:v>10135310921.6569</c:v>
                </c:pt>
                <c:pt idx="4">
                  <c:v>8945308696.3343391</c:v>
                </c:pt>
                <c:pt idx="5">
                  <c:v>4566318486.8733902</c:v>
                </c:pt>
                <c:pt idx="6">
                  <c:v>1812050599.7416501</c:v>
                </c:pt>
                <c:pt idx="7">
                  <c:v>1292641541.66751</c:v>
                </c:pt>
                <c:pt idx="8">
                  <c:v>1035595791.25113</c:v>
                </c:pt>
                <c:pt idx="9">
                  <c:v>867581558.875314</c:v>
                </c:pt>
                <c:pt idx="10">
                  <c:v>780962000.752249</c:v>
                </c:pt>
                <c:pt idx="11">
                  <c:v>535244557.434138</c:v>
                </c:pt>
                <c:pt idx="12">
                  <c:v>324431572.181925</c:v>
                </c:pt>
                <c:pt idx="13">
                  <c:v>303265950.02232301</c:v>
                </c:pt>
                <c:pt idx="14">
                  <c:v>296240293.59114099</c:v>
                </c:pt>
                <c:pt idx="15">
                  <c:v>296106015.22438997</c:v>
                </c:pt>
                <c:pt idx="16">
                  <c:v>201498831.73503301</c:v>
                </c:pt>
                <c:pt idx="17">
                  <c:v>181034650.301258</c:v>
                </c:pt>
                <c:pt idx="18">
                  <c:v>179522717.82903999</c:v>
                </c:pt>
                <c:pt idx="19">
                  <c:v>145362197.09842399</c:v>
                </c:pt>
                <c:pt idx="20">
                  <c:v>130588762.192237</c:v>
                </c:pt>
                <c:pt idx="21">
                  <c:v>114321407.588394</c:v>
                </c:pt>
                <c:pt idx="22">
                  <c:v>107102279.466096</c:v>
                </c:pt>
              </c:numCache>
            </c:numRef>
          </c:val>
          <c:extLst>
            <c:ext xmlns:c16="http://schemas.microsoft.com/office/drawing/2014/chart" uri="{C3380CC4-5D6E-409C-BE32-E72D297353CC}">
              <c16:uniqueId val="{00000006-27D1-6C40-AA55-310257AB1604}"/>
            </c:ext>
          </c:extLst>
        </c:ser>
        <c:dLbls>
          <c:showLegendKey val="0"/>
          <c:showVal val="0"/>
          <c:showCatName val="0"/>
          <c:showSerName val="0"/>
          <c:showPercent val="0"/>
          <c:showBubbleSize val="0"/>
        </c:dLbls>
        <c:gapWidth val="61"/>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5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layout>
              <c:manualLayout>
                <c:xMode val="edge"/>
                <c:yMode val="edge"/>
                <c:x val="1.1458333333333333E-2"/>
                <c:y val="0.33501280898052199"/>
              </c:manualLayout>
            </c:layout>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Tether</c:v>
                </c:pt>
              </c:strCache>
            </c:strRef>
          </c:tx>
          <c:spPr>
            <a:ln w="19050" cap="rnd">
              <a:solidFill>
                <a:schemeClr val="accent1"/>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Sheet1!$B$2:$B$1603</c:f>
              <c:numCache>
                <c:formatCode>General</c:formatCode>
                <c:ptCount val="1602"/>
                <c:pt idx="0">
                  <c:v>1.0081800000000001</c:v>
                </c:pt>
                <c:pt idx="1">
                  <c:v>1.0060100000000001</c:v>
                </c:pt>
                <c:pt idx="2">
                  <c:v>1.0089900000000001</c:v>
                </c:pt>
                <c:pt idx="3">
                  <c:v>1.01247</c:v>
                </c:pt>
                <c:pt idx="4">
                  <c:v>1.00935</c:v>
                </c:pt>
                <c:pt idx="5">
                  <c:v>1.0068299999999999</c:v>
                </c:pt>
                <c:pt idx="6">
                  <c:v>1.00318</c:v>
                </c:pt>
                <c:pt idx="7">
                  <c:v>1.0021199999999999</c:v>
                </c:pt>
                <c:pt idx="8">
                  <c:v>1.00139</c:v>
                </c:pt>
                <c:pt idx="9">
                  <c:v>1.00231</c:v>
                </c:pt>
                <c:pt idx="10">
                  <c:v>1.00244</c:v>
                </c:pt>
                <c:pt idx="11">
                  <c:v>1.0019199999999999</c:v>
                </c:pt>
                <c:pt idx="12">
                  <c:v>0.99604700000000002</c:v>
                </c:pt>
                <c:pt idx="13">
                  <c:v>1.0001500000000001</c:v>
                </c:pt>
                <c:pt idx="14">
                  <c:v>0.99463100000000004</c:v>
                </c:pt>
                <c:pt idx="15">
                  <c:v>1.0023299999999999</c:v>
                </c:pt>
                <c:pt idx="16">
                  <c:v>1.0054099999999999</c:v>
                </c:pt>
                <c:pt idx="17">
                  <c:v>1.00868</c:v>
                </c:pt>
                <c:pt idx="18">
                  <c:v>1.00129</c:v>
                </c:pt>
                <c:pt idx="19">
                  <c:v>1.00014</c:v>
                </c:pt>
                <c:pt idx="20">
                  <c:v>0.99060599999999999</c:v>
                </c:pt>
                <c:pt idx="21">
                  <c:v>1.0081</c:v>
                </c:pt>
                <c:pt idx="22">
                  <c:v>1.0097799999999999</c:v>
                </c:pt>
                <c:pt idx="23">
                  <c:v>0.99965400000000004</c:v>
                </c:pt>
                <c:pt idx="24">
                  <c:v>1.0006600000000001</c:v>
                </c:pt>
                <c:pt idx="25">
                  <c:v>1.0036700000000001</c:v>
                </c:pt>
                <c:pt idx="26">
                  <c:v>1.00197</c:v>
                </c:pt>
                <c:pt idx="27">
                  <c:v>1.0099100000000001</c:v>
                </c:pt>
                <c:pt idx="28">
                  <c:v>1.03166</c:v>
                </c:pt>
                <c:pt idx="29">
                  <c:v>1.0176000000000001</c:v>
                </c:pt>
                <c:pt idx="30">
                  <c:v>1.0171300000000001</c:v>
                </c:pt>
                <c:pt idx="31">
                  <c:v>1.0177499999999999</c:v>
                </c:pt>
                <c:pt idx="32">
                  <c:v>1.0185599999999999</c:v>
                </c:pt>
                <c:pt idx="33">
                  <c:v>1.0778799999999999</c:v>
                </c:pt>
                <c:pt idx="34">
                  <c:v>1.0271600000000001</c:v>
                </c:pt>
                <c:pt idx="35">
                  <c:v>1.0081899999999999</c:v>
                </c:pt>
                <c:pt idx="36">
                  <c:v>1.0161</c:v>
                </c:pt>
                <c:pt idx="37">
                  <c:v>1.00742</c:v>
                </c:pt>
                <c:pt idx="38">
                  <c:v>1.0092399999999999</c:v>
                </c:pt>
                <c:pt idx="39">
                  <c:v>1.01302</c:v>
                </c:pt>
                <c:pt idx="40">
                  <c:v>1.01068</c:v>
                </c:pt>
                <c:pt idx="41">
                  <c:v>1.0001800000000001</c:v>
                </c:pt>
                <c:pt idx="42">
                  <c:v>1.0092099999999999</c:v>
                </c:pt>
                <c:pt idx="43">
                  <c:v>1.0179499999999999</c:v>
                </c:pt>
                <c:pt idx="44">
                  <c:v>1.0452600000000001</c:v>
                </c:pt>
                <c:pt idx="45">
                  <c:v>1.0230300000000001</c:v>
                </c:pt>
                <c:pt idx="46">
                  <c:v>1.0111300000000001</c:v>
                </c:pt>
                <c:pt idx="47">
                  <c:v>1.00407</c:v>
                </c:pt>
                <c:pt idx="48">
                  <c:v>1.00366</c:v>
                </c:pt>
                <c:pt idx="49">
                  <c:v>1.0065900000000001</c:v>
                </c:pt>
                <c:pt idx="50">
                  <c:v>1.0056400000000001</c:v>
                </c:pt>
                <c:pt idx="51">
                  <c:v>1.02135</c:v>
                </c:pt>
                <c:pt idx="52">
                  <c:v>1.0122599999999999</c:v>
                </c:pt>
                <c:pt idx="53">
                  <c:v>1.00728</c:v>
                </c:pt>
                <c:pt idx="54">
                  <c:v>1.0048999999999999</c:v>
                </c:pt>
                <c:pt idx="55">
                  <c:v>1.0134399999999999</c:v>
                </c:pt>
                <c:pt idx="56">
                  <c:v>1.0025299999999999</c:v>
                </c:pt>
                <c:pt idx="57">
                  <c:v>0.99863400000000002</c:v>
                </c:pt>
                <c:pt idx="58">
                  <c:v>1.0089900000000001</c:v>
                </c:pt>
                <c:pt idx="59">
                  <c:v>1.0015700000000001</c:v>
                </c:pt>
                <c:pt idx="60">
                  <c:v>1.00932</c:v>
                </c:pt>
                <c:pt idx="61">
                  <c:v>1.0059899999999999</c:v>
                </c:pt>
                <c:pt idx="62">
                  <c:v>1.0012799999999999</c:v>
                </c:pt>
                <c:pt idx="63">
                  <c:v>1.0017100000000001</c:v>
                </c:pt>
                <c:pt idx="64">
                  <c:v>1.0060800000000001</c:v>
                </c:pt>
                <c:pt idx="65">
                  <c:v>1.0020199999999999</c:v>
                </c:pt>
                <c:pt idx="66">
                  <c:v>1.0161199999999999</c:v>
                </c:pt>
                <c:pt idx="67">
                  <c:v>1.0066200000000001</c:v>
                </c:pt>
                <c:pt idx="68">
                  <c:v>1.0341499999999999</c:v>
                </c:pt>
                <c:pt idx="69">
                  <c:v>1.0145299999999999</c:v>
                </c:pt>
                <c:pt idx="70">
                  <c:v>1.02311</c:v>
                </c:pt>
                <c:pt idx="71">
                  <c:v>1.00454</c:v>
                </c:pt>
                <c:pt idx="72">
                  <c:v>1.0011099999999999</c:v>
                </c:pt>
                <c:pt idx="73">
                  <c:v>0.999861</c:v>
                </c:pt>
                <c:pt idx="74">
                  <c:v>1.0050399999999999</c:v>
                </c:pt>
                <c:pt idx="75">
                  <c:v>1.00505</c:v>
                </c:pt>
                <c:pt idx="76">
                  <c:v>0.99748400000000004</c:v>
                </c:pt>
                <c:pt idx="77">
                  <c:v>0.99959500000000001</c:v>
                </c:pt>
                <c:pt idx="78">
                  <c:v>1.00414</c:v>
                </c:pt>
                <c:pt idx="79">
                  <c:v>0.99332500000000001</c:v>
                </c:pt>
                <c:pt idx="80">
                  <c:v>0.98878999999999995</c:v>
                </c:pt>
                <c:pt idx="81">
                  <c:v>0.99531899999999995</c:v>
                </c:pt>
                <c:pt idx="82">
                  <c:v>0.98648599999999997</c:v>
                </c:pt>
                <c:pt idx="83">
                  <c:v>0.99027399999999999</c:v>
                </c:pt>
                <c:pt idx="84">
                  <c:v>0.98693900000000001</c:v>
                </c:pt>
                <c:pt idx="85">
                  <c:v>0.99074700000000004</c:v>
                </c:pt>
                <c:pt idx="86">
                  <c:v>1.0013099999999999</c:v>
                </c:pt>
                <c:pt idx="87">
                  <c:v>1.01013</c:v>
                </c:pt>
                <c:pt idx="88">
                  <c:v>0.99630799999999997</c:v>
                </c:pt>
                <c:pt idx="89">
                  <c:v>1.0100899999999999</c:v>
                </c:pt>
                <c:pt idx="90">
                  <c:v>1.0014000000000001</c:v>
                </c:pt>
                <c:pt idx="91">
                  <c:v>1.01891</c:v>
                </c:pt>
                <c:pt idx="92">
                  <c:v>1.0021100000000001</c:v>
                </c:pt>
                <c:pt idx="93">
                  <c:v>1.0037</c:v>
                </c:pt>
                <c:pt idx="94">
                  <c:v>0.999251</c:v>
                </c:pt>
                <c:pt idx="95">
                  <c:v>1.0000899999999999</c:v>
                </c:pt>
                <c:pt idx="96">
                  <c:v>1.0011000000000001</c:v>
                </c:pt>
                <c:pt idx="97">
                  <c:v>1.0007699999999999</c:v>
                </c:pt>
                <c:pt idx="98">
                  <c:v>1.0054099999999999</c:v>
                </c:pt>
                <c:pt idx="99">
                  <c:v>1.0021</c:v>
                </c:pt>
                <c:pt idx="100">
                  <c:v>1.0037</c:v>
                </c:pt>
                <c:pt idx="101">
                  <c:v>1.00519</c:v>
                </c:pt>
                <c:pt idx="102">
                  <c:v>1.00061</c:v>
                </c:pt>
                <c:pt idx="103">
                  <c:v>1.00061</c:v>
                </c:pt>
                <c:pt idx="104">
                  <c:v>1.0009699999999999</c:v>
                </c:pt>
                <c:pt idx="105">
                  <c:v>1.0040899999999999</c:v>
                </c:pt>
                <c:pt idx="106">
                  <c:v>1.0015700000000001</c:v>
                </c:pt>
                <c:pt idx="107">
                  <c:v>1.00284</c:v>
                </c:pt>
                <c:pt idx="108">
                  <c:v>1.00034</c:v>
                </c:pt>
                <c:pt idx="109">
                  <c:v>0.99956100000000003</c:v>
                </c:pt>
                <c:pt idx="110">
                  <c:v>1.0005200000000001</c:v>
                </c:pt>
                <c:pt idx="111">
                  <c:v>0.99890299999999999</c:v>
                </c:pt>
                <c:pt idx="112">
                  <c:v>1.0004200000000001</c:v>
                </c:pt>
                <c:pt idx="113">
                  <c:v>0.99973000000000001</c:v>
                </c:pt>
                <c:pt idx="114">
                  <c:v>1.0008699999999999</c:v>
                </c:pt>
                <c:pt idx="115">
                  <c:v>0.99761200000000005</c:v>
                </c:pt>
                <c:pt idx="116">
                  <c:v>0.99886399999999997</c:v>
                </c:pt>
                <c:pt idx="117">
                  <c:v>1.0004999999999999</c:v>
                </c:pt>
                <c:pt idx="118">
                  <c:v>1.00248</c:v>
                </c:pt>
                <c:pt idx="119">
                  <c:v>1.0059100000000001</c:v>
                </c:pt>
                <c:pt idx="120">
                  <c:v>1.00166</c:v>
                </c:pt>
                <c:pt idx="121">
                  <c:v>1.00519</c:v>
                </c:pt>
                <c:pt idx="122">
                  <c:v>1.0038400000000001</c:v>
                </c:pt>
                <c:pt idx="123">
                  <c:v>1.0023500000000001</c:v>
                </c:pt>
                <c:pt idx="124">
                  <c:v>0.99984300000000004</c:v>
                </c:pt>
                <c:pt idx="125">
                  <c:v>1.00275</c:v>
                </c:pt>
                <c:pt idx="126">
                  <c:v>1.0012799999999999</c:v>
                </c:pt>
                <c:pt idx="127">
                  <c:v>0.99855099999999997</c:v>
                </c:pt>
                <c:pt idx="128">
                  <c:v>1.00162</c:v>
                </c:pt>
                <c:pt idx="129">
                  <c:v>1.00308</c:v>
                </c:pt>
                <c:pt idx="130">
                  <c:v>0.98986700000000005</c:v>
                </c:pt>
                <c:pt idx="131">
                  <c:v>0.99683200000000005</c:v>
                </c:pt>
                <c:pt idx="132">
                  <c:v>0.99924400000000002</c:v>
                </c:pt>
                <c:pt idx="133">
                  <c:v>0.99898200000000004</c:v>
                </c:pt>
                <c:pt idx="134">
                  <c:v>0.99023499999999998</c:v>
                </c:pt>
                <c:pt idx="135">
                  <c:v>1.0091000000000001</c:v>
                </c:pt>
                <c:pt idx="136">
                  <c:v>0.99968599999999996</c:v>
                </c:pt>
                <c:pt idx="137">
                  <c:v>1.0034099999999999</c:v>
                </c:pt>
                <c:pt idx="138">
                  <c:v>1.0016099999999999</c:v>
                </c:pt>
                <c:pt idx="139">
                  <c:v>0.99920399999999998</c:v>
                </c:pt>
                <c:pt idx="140">
                  <c:v>0.99862300000000004</c:v>
                </c:pt>
                <c:pt idx="141">
                  <c:v>0.99894300000000003</c:v>
                </c:pt>
                <c:pt idx="142">
                  <c:v>1.0007699999999999</c:v>
                </c:pt>
                <c:pt idx="143">
                  <c:v>0.99980999999999998</c:v>
                </c:pt>
                <c:pt idx="144">
                  <c:v>1.00013</c:v>
                </c:pt>
                <c:pt idx="145">
                  <c:v>1.00037</c:v>
                </c:pt>
                <c:pt idx="146">
                  <c:v>1.0008300000000001</c:v>
                </c:pt>
                <c:pt idx="147">
                  <c:v>1.0025299999999999</c:v>
                </c:pt>
                <c:pt idx="148">
                  <c:v>1.00109</c:v>
                </c:pt>
                <c:pt idx="149">
                  <c:v>0.99964399999999998</c:v>
                </c:pt>
                <c:pt idx="150">
                  <c:v>0.99680899999999995</c:v>
                </c:pt>
                <c:pt idx="151">
                  <c:v>0.99755499999999997</c:v>
                </c:pt>
                <c:pt idx="152">
                  <c:v>0.99735600000000002</c:v>
                </c:pt>
                <c:pt idx="153">
                  <c:v>1.0002500000000001</c:v>
                </c:pt>
                <c:pt idx="154">
                  <c:v>0.99683100000000002</c:v>
                </c:pt>
                <c:pt idx="155">
                  <c:v>0.99889499999999998</c:v>
                </c:pt>
                <c:pt idx="156">
                  <c:v>0.99976600000000004</c:v>
                </c:pt>
                <c:pt idx="157">
                  <c:v>0.99860199999999999</c:v>
                </c:pt>
                <c:pt idx="158">
                  <c:v>0.99759200000000003</c:v>
                </c:pt>
                <c:pt idx="159">
                  <c:v>0.998556</c:v>
                </c:pt>
                <c:pt idx="160">
                  <c:v>0.99760899999999997</c:v>
                </c:pt>
                <c:pt idx="161">
                  <c:v>0.99718499999999999</c:v>
                </c:pt>
                <c:pt idx="162">
                  <c:v>0.99833799999999995</c:v>
                </c:pt>
                <c:pt idx="163">
                  <c:v>0.99901399999999996</c:v>
                </c:pt>
                <c:pt idx="164">
                  <c:v>0.99619599999999997</c:v>
                </c:pt>
                <c:pt idx="165">
                  <c:v>0.99784700000000004</c:v>
                </c:pt>
                <c:pt idx="166">
                  <c:v>1.0047600000000001</c:v>
                </c:pt>
                <c:pt idx="167">
                  <c:v>0.99180900000000005</c:v>
                </c:pt>
                <c:pt idx="168">
                  <c:v>0.999614</c:v>
                </c:pt>
                <c:pt idx="169">
                  <c:v>1.0041500000000001</c:v>
                </c:pt>
                <c:pt idx="170">
                  <c:v>0.99933499999999997</c:v>
                </c:pt>
                <c:pt idx="171">
                  <c:v>0.99801600000000001</c:v>
                </c:pt>
                <c:pt idx="172">
                  <c:v>0.998919</c:v>
                </c:pt>
                <c:pt idx="173">
                  <c:v>1.00349</c:v>
                </c:pt>
                <c:pt idx="174">
                  <c:v>0.99746400000000002</c:v>
                </c:pt>
                <c:pt idx="175">
                  <c:v>0.997973</c:v>
                </c:pt>
                <c:pt idx="176">
                  <c:v>0.99856100000000003</c:v>
                </c:pt>
                <c:pt idx="177">
                  <c:v>0.99628399999999995</c:v>
                </c:pt>
                <c:pt idx="178">
                  <c:v>0.99720200000000003</c:v>
                </c:pt>
                <c:pt idx="179">
                  <c:v>0.99723700000000004</c:v>
                </c:pt>
                <c:pt idx="180">
                  <c:v>1.0021199999999999</c:v>
                </c:pt>
                <c:pt idx="181">
                  <c:v>1.00051</c:v>
                </c:pt>
                <c:pt idx="182">
                  <c:v>1.0013399999999999</c:v>
                </c:pt>
                <c:pt idx="183">
                  <c:v>1.0022500000000001</c:v>
                </c:pt>
                <c:pt idx="184">
                  <c:v>1.0011000000000001</c:v>
                </c:pt>
                <c:pt idx="185">
                  <c:v>1.00325</c:v>
                </c:pt>
                <c:pt idx="186">
                  <c:v>1.0012700000000001</c:v>
                </c:pt>
                <c:pt idx="187">
                  <c:v>1.0011399999999999</c:v>
                </c:pt>
                <c:pt idx="188">
                  <c:v>0.99995000000000001</c:v>
                </c:pt>
                <c:pt idx="189">
                  <c:v>1.0001899999999999</c:v>
                </c:pt>
                <c:pt idx="190">
                  <c:v>1.0011099999999999</c:v>
                </c:pt>
                <c:pt idx="191">
                  <c:v>1.0003599999999999</c:v>
                </c:pt>
                <c:pt idx="192">
                  <c:v>0.99911700000000003</c:v>
                </c:pt>
                <c:pt idx="193">
                  <c:v>1.0029699999999999</c:v>
                </c:pt>
                <c:pt idx="194">
                  <c:v>1.0029699999999999</c:v>
                </c:pt>
                <c:pt idx="195">
                  <c:v>1.0040199999999999</c:v>
                </c:pt>
                <c:pt idx="196">
                  <c:v>0.99881799999999998</c:v>
                </c:pt>
                <c:pt idx="197">
                  <c:v>1.00044</c:v>
                </c:pt>
                <c:pt idx="198">
                  <c:v>0.99988999999999995</c:v>
                </c:pt>
                <c:pt idx="199">
                  <c:v>0.99918200000000001</c:v>
                </c:pt>
                <c:pt idx="200">
                  <c:v>1.0024900000000001</c:v>
                </c:pt>
                <c:pt idx="201">
                  <c:v>1.00068</c:v>
                </c:pt>
                <c:pt idx="202">
                  <c:v>0.99972700000000003</c:v>
                </c:pt>
                <c:pt idx="203">
                  <c:v>0.99800299999999997</c:v>
                </c:pt>
                <c:pt idx="204">
                  <c:v>1.00099</c:v>
                </c:pt>
                <c:pt idx="205">
                  <c:v>0.99353000000000002</c:v>
                </c:pt>
                <c:pt idx="206">
                  <c:v>1.0001</c:v>
                </c:pt>
                <c:pt idx="207">
                  <c:v>1.0005200000000001</c:v>
                </c:pt>
                <c:pt idx="208">
                  <c:v>1.00102</c:v>
                </c:pt>
                <c:pt idx="209">
                  <c:v>1.0006900000000001</c:v>
                </c:pt>
                <c:pt idx="210">
                  <c:v>0.99875000000000003</c:v>
                </c:pt>
                <c:pt idx="211">
                  <c:v>1.00179</c:v>
                </c:pt>
                <c:pt idx="212">
                  <c:v>1.0060800000000001</c:v>
                </c:pt>
                <c:pt idx="213">
                  <c:v>0.99821499999999996</c:v>
                </c:pt>
                <c:pt idx="214">
                  <c:v>1.00193</c:v>
                </c:pt>
                <c:pt idx="215">
                  <c:v>1.0007699999999999</c:v>
                </c:pt>
                <c:pt idx="216">
                  <c:v>1.00353</c:v>
                </c:pt>
                <c:pt idx="217">
                  <c:v>1.0039499999999999</c:v>
                </c:pt>
                <c:pt idx="218">
                  <c:v>1.00695</c:v>
                </c:pt>
                <c:pt idx="219">
                  <c:v>1.00424</c:v>
                </c:pt>
                <c:pt idx="220">
                  <c:v>1.0054799999999999</c:v>
                </c:pt>
                <c:pt idx="221">
                  <c:v>1.0028300000000001</c:v>
                </c:pt>
                <c:pt idx="222">
                  <c:v>1.0002200000000001</c:v>
                </c:pt>
                <c:pt idx="223">
                  <c:v>0.99882899999999997</c:v>
                </c:pt>
                <c:pt idx="224">
                  <c:v>1.0005299999999999</c:v>
                </c:pt>
                <c:pt idx="225">
                  <c:v>1.0029999999999999</c:v>
                </c:pt>
                <c:pt idx="226">
                  <c:v>1.0019800000000001</c:v>
                </c:pt>
                <c:pt idx="227">
                  <c:v>1.0051000000000001</c:v>
                </c:pt>
                <c:pt idx="228">
                  <c:v>1.0006200000000001</c:v>
                </c:pt>
                <c:pt idx="229">
                  <c:v>1.0005599999999999</c:v>
                </c:pt>
                <c:pt idx="230">
                  <c:v>0.99793500000000002</c:v>
                </c:pt>
                <c:pt idx="231">
                  <c:v>0.997193</c:v>
                </c:pt>
                <c:pt idx="232">
                  <c:v>1.0033300000000001</c:v>
                </c:pt>
                <c:pt idx="233">
                  <c:v>0.99919199999999997</c:v>
                </c:pt>
                <c:pt idx="234">
                  <c:v>0.99882099999999996</c:v>
                </c:pt>
                <c:pt idx="235">
                  <c:v>0.99885900000000005</c:v>
                </c:pt>
                <c:pt idx="236">
                  <c:v>1.0003200000000001</c:v>
                </c:pt>
                <c:pt idx="237">
                  <c:v>0.99919500000000006</c:v>
                </c:pt>
                <c:pt idx="238">
                  <c:v>1.00614</c:v>
                </c:pt>
                <c:pt idx="239">
                  <c:v>1.0031600000000001</c:v>
                </c:pt>
                <c:pt idx="240">
                  <c:v>1.00621</c:v>
                </c:pt>
                <c:pt idx="241">
                  <c:v>1.0042500000000001</c:v>
                </c:pt>
                <c:pt idx="242">
                  <c:v>1.0075000000000001</c:v>
                </c:pt>
                <c:pt idx="243">
                  <c:v>1.0012000000000001</c:v>
                </c:pt>
                <c:pt idx="244">
                  <c:v>1.00116</c:v>
                </c:pt>
                <c:pt idx="245">
                  <c:v>0.99907000000000001</c:v>
                </c:pt>
                <c:pt idx="246">
                  <c:v>1.00142</c:v>
                </c:pt>
                <c:pt idx="247">
                  <c:v>1.00265</c:v>
                </c:pt>
                <c:pt idx="248">
                  <c:v>0.99835200000000002</c:v>
                </c:pt>
                <c:pt idx="249">
                  <c:v>0.999139</c:v>
                </c:pt>
                <c:pt idx="250">
                  <c:v>1.00013</c:v>
                </c:pt>
                <c:pt idx="251">
                  <c:v>1.00221</c:v>
                </c:pt>
                <c:pt idx="252">
                  <c:v>0.99808799999999998</c:v>
                </c:pt>
                <c:pt idx="253">
                  <c:v>1.0010300000000001</c:v>
                </c:pt>
                <c:pt idx="254">
                  <c:v>1.00004</c:v>
                </c:pt>
                <c:pt idx="255">
                  <c:v>0.99984300000000004</c:v>
                </c:pt>
                <c:pt idx="256">
                  <c:v>0.99749600000000005</c:v>
                </c:pt>
                <c:pt idx="257">
                  <c:v>0.99650499999999997</c:v>
                </c:pt>
                <c:pt idx="258">
                  <c:v>0.99879099999999998</c:v>
                </c:pt>
                <c:pt idx="259">
                  <c:v>0.99795100000000003</c:v>
                </c:pt>
                <c:pt idx="260">
                  <c:v>0.99711799999999995</c:v>
                </c:pt>
                <c:pt idx="261">
                  <c:v>0.99788699999999997</c:v>
                </c:pt>
                <c:pt idx="262">
                  <c:v>0.998919</c:v>
                </c:pt>
                <c:pt idx="263">
                  <c:v>0.99890999999999996</c:v>
                </c:pt>
                <c:pt idx="264">
                  <c:v>0.99950700000000003</c:v>
                </c:pt>
                <c:pt idx="265">
                  <c:v>0.99940899999999999</c:v>
                </c:pt>
                <c:pt idx="266">
                  <c:v>1.0006600000000001</c:v>
                </c:pt>
                <c:pt idx="267">
                  <c:v>0.99909499999999996</c:v>
                </c:pt>
                <c:pt idx="268">
                  <c:v>0.99850499999999998</c:v>
                </c:pt>
                <c:pt idx="269">
                  <c:v>0.99934699999999999</c:v>
                </c:pt>
                <c:pt idx="270">
                  <c:v>1.00095</c:v>
                </c:pt>
                <c:pt idx="271">
                  <c:v>1.0015400000000001</c:v>
                </c:pt>
                <c:pt idx="272">
                  <c:v>1.00169</c:v>
                </c:pt>
                <c:pt idx="273">
                  <c:v>1.00424</c:v>
                </c:pt>
                <c:pt idx="274">
                  <c:v>1.0015799999999999</c:v>
                </c:pt>
                <c:pt idx="275">
                  <c:v>1.0098499999999999</c:v>
                </c:pt>
                <c:pt idx="276">
                  <c:v>1.0004900000000001</c:v>
                </c:pt>
                <c:pt idx="277">
                  <c:v>1.00393</c:v>
                </c:pt>
                <c:pt idx="278">
                  <c:v>0.99754299999999996</c:v>
                </c:pt>
                <c:pt idx="279">
                  <c:v>1.00125</c:v>
                </c:pt>
                <c:pt idx="280">
                  <c:v>1.00122</c:v>
                </c:pt>
                <c:pt idx="281">
                  <c:v>0.99776100000000001</c:v>
                </c:pt>
                <c:pt idx="282">
                  <c:v>1.0028600000000001</c:v>
                </c:pt>
                <c:pt idx="283">
                  <c:v>1.0005200000000001</c:v>
                </c:pt>
                <c:pt idx="284">
                  <c:v>1.00539</c:v>
                </c:pt>
                <c:pt idx="285">
                  <c:v>1.0006999999999999</c:v>
                </c:pt>
                <c:pt idx="286">
                  <c:v>1.0003500000000001</c:v>
                </c:pt>
                <c:pt idx="287">
                  <c:v>0.99897599999999998</c:v>
                </c:pt>
                <c:pt idx="288">
                  <c:v>1.0017799999999999</c:v>
                </c:pt>
                <c:pt idx="289">
                  <c:v>1.0009999999999999</c:v>
                </c:pt>
                <c:pt idx="290">
                  <c:v>0.99922699999999998</c:v>
                </c:pt>
                <c:pt idx="291">
                  <c:v>0.99780199999999997</c:v>
                </c:pt>
                <c:pt idx="292">
                  <c:v>0.99939500000000003</c:v>
                </c:pt>
                <c:pt idx="293">
                  <c:v>1.0006600000000001</c:v>
                </c:pt>
                <c:pt idx="294">
                  <c:v>1.00003</c:v>
                </c:pt>
                <c:pt idx="295">
                  <c:v>1.0035099999999999</c:v>
                </c:pt>
                <c:pt idx="296">
                  <c:v>0.99681299999999995</c:v>
                </c:pt>
                <c:pt idx="297">
                  <c:v>0.99783900000000003</c:v>
                </c:pt>
                <c:pt idx="298">
                  <c:v>0.99864200000000003</c:v>
                </c:pt>
                <c:pt idx="299">
                  <c:v>0.99951699999999999</c:v>
                </c:pt>
                <c:pt idx="300">
                  <c:v>1.0079499999999999</c:v>
                </c:pt>
                <c:pt idx="301">
                  <c:v>1.00091</c:v>
                </c:pt>
                <c:pt idx="302">
                  <c:v>1.0063599999999999</c:v>
                </c:pt>
                <c:pt idx="303">
                  <c:v>1.0042800000000001</c:v>
                </c:pt>
                <c:pt idx="304">
                  <c:v>1.00498</c:v>
                </c:pt>
                <c:pt idx="305">
                  <c:v>1.0012799999999999</c:v>
                </c:pt>
                <c:pt idx="306">
                  <c:v>1.00454</c:v>
                </c:pt>
                <c:pt idx="307">
                  <c:v>1.00125</c:v>
                </c:pt>
                <c:pt idx="308">
                  <c:v>1.0063500000000001</c:v>
                </c:pt>
                <c:pt idx="309">
                  <c:v>1.0023599999999999</c:v>
                </c:pt>
                <c:pt idx="310">
                  <c:v>1.0008600000000001</c:v>
                </c:pt>
                <c:pt idx="311">
                  <c:v>1.0009600000000001</c:v>
                </c:pt>
                <c:pt idx="312">
                  <c:v>1.0041100000000001</c:v>
                </c:pt>
                <c:pt idx="313">
                  <c:v>1.0022500000000001</c:v>
                </c:pt>
                <c:pt idx="314">
                  <c:v>1.0006900000000001</c:v>
                </c:pt>
                <c:pt idx="315">
                  <c:v>1.0015400000000001</c:v>
                </c:pt>
                <c:pt idx="316">
                  <c:v>0.99442799999999998</c:v>
                </c:pt>
                <c:pt idx="317">
                  <c:v>1.00092</c:v>
                </c:pt>
                <c:pt idx="318">
                  <c:v>0.99951199999999996</c:v>
                </c:pt>
                <c:pt idx="319">
                  <c:v>1.0006299999999999</c:v>
                </c:pt>
                <c:pt idx="320">
                  <c:v>1.00044</c:v>
                </c:pt>
                <c:pt idx="321">
                  <c:v>1.00213</c:v>
                </c:pt>
                <c:pt idx="322">
                  <c:v>0.99710699999999997</c:v>
                </c:pt>
                <c:pt idx="323">
                  <c:v>1.00142</c:v>
                </c:pt>
                <c:pt idx="324">
                  <c:v>0.99960199999999999</c:v>
                </c:pt>
                <c:pt idx="325">
                  <c:v>1.0003599999999999</c:v>
                </c:pt>
                <c:pt idx="326">
                  <c:v>0.99792499999999995</c:v>
                </c:pt>
                <c:pt idx="327">
                  <c:v>0.99974099999999999</c:v>
                </c:pt>
                <c:pt idx="328">
                  <c:v>0.99856900000000004</c:v>
                </c:pt>
                <c:pt idx="329">
                  <c:v>0.99618499999999999</c:v>
                </c:pt>
                <c:pt idx="330">
                  <c:v>0.99577800000000005</c:v>
                </c:pt>
                <c:pt idx="331">
                  <c:v>0.99717699999999998</c:v>
                </c:pt>
                <c:pt idx="332">
                  <c:v>0.99661699999999998</c:v>
                </c:pt>
                <c:pt idx="333">
                  <c:v>0.99581399999999998</c:v>
                </c:pt>
                <c:pt idx="334">
                  <c:v>0.99677899999999997</c:v>
                </c:pt>
                <c:pt idx="335">
                  <c:v>0.993502</c:v>
                </c:pt>
                <c:pt idx="336">
                  <c:v>0.99302599999999996</c:v>
                </c:pt>
                <c:pt idx="337">
                  <c:v>0.99410200000000004</c:v>
                </c:pt>
                <c:pt idx="338">
                  <c:v>0.98804599999999998</c:v>
                </c:pt>
                <c:pt idx="339">
                  <c:v>0.98956999999999995</c:v>
                </c:pt>
                <c:pt idx="340">
                  <c:v>0.98013799999999995</c:v>
                </c:pt>
                <c:pt idx="341">
                  <c:v>0.97515200000000002</c:v>
                </c:pt>
                <c:pt idx="342">
                  <c:v>0.971225</c:v>
                </c:pt>
                <c:pt idx="343">
                  <c:v>0.98085800000000001</c:v>
                </c:pt>
                <c:pt idx="344">
                  <c:v>0.98771200000000003</c:v>
                </c:pt>
                <c:pt idx="345">
                  <c:v>0.98383100000000001</c:v>
                </c:pt>
                <c:pt idx="346">
                  <c:v>0.98354799999999998</c:v>
                </c:pt>
                <c:pt idx="347">
                  <c:v>0.98399800000000004</c:v>
                </c:pt>
                <c:pt idx="348">
                  <c:v>0.98796200000000001</c:v>
                </c:pt>
                <c:pt idx="349">
                  <c:v>0.98861200000000005</c:v>
                </c:pt>
                <c:pt idx="350">
                  <c:v>0.98879099999999998</c:v>
                </c:pt>
                <c:pt idx="351">
                  <c:v>0.98978900000000003</c:v>
                </c:pt>
                <c:pt idx="352">
                  <c:v>0.99309700000000001</c:v>
                </c:pt>
                <c:pt idx="353">
                  <c:v>0.99845300000000003</c:v>
                </c:pt>
                <c:pt idx="354">
                  <c:v>0.99685900000000005</c:v>
                </c:pt>
                <c:pt idx="355">
                  <c:v>0.99667099999999997</c:v>
                </c:pt>
                <c:pt idx="356">
                  <c:v>0.98812199999999994</c:v>
                </c:pt>
                <c:pt idx="357">
                  <c:v>0.99172000000000005</c:v>
                </c:pt>
                <c:pt idx="358">
                  <c:v>0.99350099999999997</c:v>
                </c:pt>
                <c:pt idx="359">
                  <c:v>0.99943300000000002</c:v>
                </c:pt>
                <c:pt idx="360">
                  <c:v>0.98870800000000003</c:v>
                </c:pt>
                <c:pt idx="361">
                  <c:v>0.99317599999999995</c:v>
                </c:pt>
                <c:pt idx="362">
                  <c:v>0.99279600000000001</c:v>
                </c:pt>
                <c:pt idx="363">
                  <c:v>0.99326999999999999</c:v>
                </c:pt>
                <c:pt idx="364">
                  <c:v>0.99433300000000002</c:v>
                </c:pt>
                <c:pt idx="365">
                  <c:v>0.99483200000000005</c:v>
                </c:pt>
                <c:pt idx="366">
                  <c:v>0.99717999999999996</c:v>
                </c:pt>
                <c:pt idx="367">
                  <c:v>0.99046199999999995</c:v>
                </c:pt>
                <c:pt idx="368">
                  <c:v>0.98914800000000003</c:v>
                </c:pt>
                <c:pt idx="369">
                  <c:v>0.98511800000000005</c:v>
                </c:pt>
                <c:pt idx="370">
                  <c:v>0.96664399999999995</c:v>
                </c:pt>
                <c:pt idx="371">
                  <c:v>0.98202199999999995</c:v>
                </c:pt>
                <c:pt idx="372">
                  <c:v>0.98702699999999999</c:v>
                </c:pt>
                <c:pt idx="373">
                  <c:v>0.985869</c:v>
                </c:pt>
                <c:pt idx="374">
                  <c:v>0.992533</c:v>
                </c:pt>
                <c:pt idx="375">
                  <c:v>0.98272999999999999</c:v>
                </c:pt>
                <c:pt idx="376">
                  <c:v>0.96879899999999997</c:v>
                </c:pt>
                <c:pt idx="377">
                  <c:v>0.98750400000000005</c:v>
                </c:pt>
                <c:pt idx="378">
                  <c:v>0.99818799999999996</c:v>
                </c:pt>
                <c:pt idx="379">
                  <c:v>0.98257000000000005</c:v>
                </c:pt>
                <c:pt idx="380">
                  <c:v>0.98022399999999998</c:v>
                </c:pt>
                <c:pt idx="381">
                  <c:v>0.98096899999999998</c:v>
                </c:pt>
                <c:pt idx="382">
                  <c:v>0.97724299999999997</c:v>
                </c:pt>
                <c:pt idx="383">
                  <c:v>0.98426000000000002</c:v>
                </c:pt>
                <c:pt idx="384">
                  <c:v>0.99862200000000001</c:v>
                </c:pt>
                <c:pt idx="385">
                  <c:v>0.99737699999999996</c:v>
                </c:pt>
                <c:pt idx="386">
                  <c:v>0.99182300000000001</c:v>
                </c:pt>
                <c:pt idx="387">
                  <c:v>1.0010520000000001</c:v>
                </c:pt>
                <c:pt idx="388">
                  <c:v>0.99837200000000004</c:v>
                </c:pt>
                <c:pt idx="389">
                  <c:v>0.99659399999999998</c:v>
                </c:pt>
                <c:pt idx="390">
                  <c:v>1.0000309999999999</c:v>
                </c:pt>
                <c:pt idx="391">
                  <c:v>0.99296600000000002</c:v>
                </c:pt>
                <c:pt idx="392">
                  <c:v>0.99829599999999996</c:v>
                </c:pt>
                <c:pt idx="393">
                  <c:v>1.001431</c:v>
                </c:pt>
                <c:pt idx="394">
                  <c:v>1.0199750000000001</c:v>
                </c:pt>
                <c:pt idx="395">
                  <c:v>1.0155019999999999</c:v>
                </c:pt>
                <c:pt idx="396">
                  <c:v>1.0166040000000001</c:v>
                </c:pt>
                <c:pt idx="397">
                  <c:v>1.0097940000000001</c:v>
                </c:pt>
                <c:pt idx="398">
                  <c:v>1.0097560000000001</c:v>
                </c:pt>
                <c:pt idx="399">
                  <c:v>1.0033780000000001</c:v>
                </c:pt>
                <c:pt idx="400">
                  <c:v>1.002197</c:v>
                </c:pt>
                <c:pt idx="401">
                  <c:v>1.0049889999999999</c:v>
                </c:pt>
                <c:pt idx="402">
                  <c:v>1.0063359999999999</c:v>
                </c:pt>
                <c:pt idx="403">
                  <c:v>1.009941</c:v>
                </c:pt>
                <c:pt idx="404">
                  <c:v>1.0128680000000001</c:v>
                </c:pt>
                <c:pt idx="405">
                  <c:v>1.022362</c:v>
                </c:pt>
                <c:pt idx="406">
                  <c:v>1.019417</c:v>
                </c:pt>
                <c:pt idx="407">
                  <c:v>1.015506</c:v>
                </c:pt>
                <c:pt idx="408">
                  <c:v>1.0208060000000001</c:v>
                </c:pt>
                <c:pt idx="409">
                  <c:v>1.0159549999999999</c:v>
                </c:pt>
                <c:pt idx="410">
                  <c:v>1.0157769999999999</c:v>
                </c:pt>
                <c:pt idx="411">
                  <c:v>1.01905</c:v>
                </c:pt>
                <c:pt idx="412">
                  <c:v>1.01955</c:v>
                </c:pt>
                <c:pt idx="413">
                  <c:v>1.0241739999999999</c:v>
                </c:pt>
                <c:pt idx="414">
                  <c:v>1.0231600000000001</c:v>
                </c:pt>
                <c:pt idx="415">
                  <c:v>1.0314730000000001</c:v>
                </c:pt>
                <c:pt idx="416">
                  <c:v>1.0190859999999999</c:v>
                </c:pt>
                <c:pt idx="417">
                  <c:v>1.013722</c:v>
                </c:pt>
                <c:pt idx="418">
                  <c:v>1.018335</c:v>
                </c:pt>
                <c:pt idx="419">
                  <c:v>1.0240119999999999</c:v>
                </c:pt>
                <c:pt idx="420">
                  <c:v>1.0194730000000001</c:v>
                </c:pt>
                <c:pt idx="421">
                  <c:v>1.0172000000000001</c:v>
                </c:pt>
                <c:pt idx="422">
                  <c:v>1.018489</c:v>
                </c:pt>
                <c:pt idx="423">
                  <c:v>1.0235780000000001</c:v>
                </c:pt>
                <c:pt idx="424">
                  <c:v>1.013987</c:v>
                </c:pt>
                <c:pt idx="425">
                  <c:v>1.01935</c:v>
                </c:pt>
                <c:pt idx="426">
                  <c:v>1.0168299999999999</c:v>
                </c:pt>
                <c:pt idx="427">
                  <c:v>1.02346</c:v>
                </c:pt>
                <c:pt idx="428">
                  <c:v>1.0233159999999999</c:v>
                </c:pt>
                <c:pt idx="429">
                  <c:v>1.0208809999999999</c:v>
                </c:pt>
                <c:pt idx="430">
                  <c:v>1.0200910000000001</c:v>
                </c:pt>
                <c:pt idx="431">
                  <c:v>1.020856</c:v>
                </c:pt>
                <c:pt idx="432">
                  <c:v>1.0205580000000001</c:v>
                </c:pt>
                <c:pt idx="433">
                  <c:v>1.0185219999999999</c:v>
                </c:pt>
                <c:pt idx="434">
                  <c:v>1.017495</c:v>
                </c:pt>
                <c:pt idx="435">
                  <c:v>1.0172509999999999</c:v>
                </c:pt>
                <c:pt idx="436">
                  <c:v>1.0167820000000001</c:v>
                </c:pt>
                <c:pt idx="437">
                  <c:v>1.0171460000000001</c:v>
                </c:pt>
                <c:pt idx="438">
                  <c:v>1.0133760000000001</c:v>
                </c:pt>
                <c:pt idx="439">
                  <c:v>1.009036</c:v>
                </c:pt>
                <c:pt idx="440">
                  <c:v>1.008297</c:v>
                </c:pt>
                <c:pt idx="441">
                  <c:v>1.00854</c:v>
                </c:pt>
                <c:pt idx="442">
                  <c:v>1.0105219999999999</c:v>
                </c:pt>
                <c:pt idx="443">
                  <c:v>1.0092639999999999</c:v>
                </c:pt>
                <c:pt idx="444">
                  <c:v>1.0087170000000001</c:v>
                </c:pt>
                <c:pt idx="445">
                  <c:v>1.0088299999999999</c:v>
                </c:pt>
                <c:pt idx="446">
                  <c:v>1.0094380000000001</c:v>
                </c:pt>
                <c:pt idx="447">
                  <c:v>1.007188</c:v>
                </c:pt>
                <c:pt idx="448">
                  <c:v>1.0064900000000001</c:v>
                </c:pt>
                <c:pt idx="449">
                  <c:v>1.0063089999999999</c:v>
                </c:pt>
                <c:pt idx="450">
                  <c:v>1.0026999999999999</c:v>
                </c:pt>
                <c:pt idx="451">
                  <c:v>1.0000469999999999</c:v>
                </c:pt>
                <c:pt idx="452">
                  <c:v>0.99982599999999999</c:v>
                </c:pt>
                <c:pt idx="453">
                  <c:v>0.99953199999999998</c:v>
                </c:pt>
                <c:pt idx="454">
                  <c:v>1.0010030000000001</c:v>
                </c:pt>
                <c:pt idx="455">
                  <c:v>1.0010779999999999</c:v>
                </c:pt>
                <c:pt idx="456">
                  <c:v>1.001943</c:v>
                </c:pt>
                <c:pt idx="457">
                  <c:v>1.0002949999999999</c:v>
                </c:pt>
                <c:pt idx="458">
                  <c:v>1.0042169999999999</c:v>
                </c:pt>
                <c:pt idx="459">
                  <c:v>1.0031650000000001</c:v>
                </c:pt>
                <c:pt idx="460">
                  <c:v>1.003979</c:v>
                </c:pt>
                <c:pt idx="461">
                  <c:v>1.003968</c:v>
                </c:pt>
                <c:pt idx="462">
                  <c:v>1.0064820000000001</c:v>
                </c:pt>
                <c:pt idx="463">
                  <c:v>1.003441</c:v>
                </c:pt>
                <c:pt idx="464">
                  <c:v>1.0032639999999999</c:v>
                </c:pt>
                <c:pt idx="465">
                  <c:v>1.000956</c:v>
                </c:pt>
                <c:pt idx="466">
                  <c:v>1.0054529999999999</c:v>
                </c:pt>
                <c:pt idx="467">
                  <c:v>1.0076160000000001</c:v>
                </c:pt>
                <c:pt idx="468">
                  <c:v>1.0069779999999999</c:v>
                </c:pt>
                <c:pt idx="469">
                  <c:v>1.004418</c:v>
                </c:pt>
                <c:pt idx="470">
                  <c:v>1.00854</c:v>
                </c:pt>
                <c:pt idx="471">
                  <c:v>1.008529</c:v>
                </c:pt>
                <c:pt idx="472">
                  <c:v>1.012046</c:v>
                </c:pt>
                <c:pt idx="473">
                  <c:v>1.0150520000000001</c:v>
                </c:pt>
                <c:pt idx="474">
                  <c:v>1.0108470000000001</c:v>
                </c:pt>
                <c:pt idx="475">
                  <c:v>1.009045</c:v>
                </c:pt>
                <c:pt idx="476">
                  <c:v>1.010067</c:v>
                </c:pt>
                <c:pt idx="477">
                  <c:v>1.0068680000000001</c:v>
                </c:pt>
                <c:pt idx="478">
                  <c:v>1.0114160000000001</c:v>
                </c:pt>
                <c:pt idx="479">
                  <c:v>1.0102199999999999</c:v>
                </c:pt>
                <c:pt idx="480">
                  <c:v>1.011617</c:v>
                </c:pt>
                <c:pt idx="481">
                  <c:v>1.0111540000000001</c:v>
                </c:pt>
                <c:pt idx="482">
                  <c:v>1.010583</c:v>
                </c:pt>
                <c:pt idx="483">
                  <c:v>1.008475</c:v>
                </c:pt>
                <c:pt idx="484">
                  <c:v>1.009525</c:v>
                </c:pt>
                <c:pt idx="485">
                  <c:v>1.005976</c:v>
                </c:pt>
                <c:pt idx="486">
                  <c:v>1.0088220000000001</c:v>
                </c:pt>
                <c:pt idx="487">
                  <c:v>1.00878</c:v>
                </c:pt>
                <c:pt idx="488">
                  <c:v>1.0065980000000001</c:v>
                </c:pt>
                <c:pt idx="489">
                  <c:v>1.0100830000000001</c:v>
                </c:pt>
                <c:pt idx="490">
                  <c:v>1.010707</c:v>
                </c:pt>
                <c:pt idx="491">
                  <c:v>1.0098009999999999</c:v>
                </c:pt>
                <c:pt idx="492">
                  <c:v>1.010961</c:v>
                </c:pt>
                <c:pt idx="493">
                  <c:v>1.0092179999999999</c:v>
                </c:pt>
                <c:pt idx="494">
                  <c:v>1.010947</c:v>
                </c:pt>
                <c:pt idx="495">
                  <c:v>1.0140100000000001</c:v>
                </c:pt>
                <c:pt idx="496">
                  <c:v>1.0105569999999999</c:v>
                </c:pt>
                <c:pt idx="497">
                  <c:v>1.011736</c:v>
                </c:pt>
                <c:pt idx="498">
                  <c:v>1.007622</c:v>
                </c:pt>
                <c:pt idx="499">
                  <c:v>1.007352</c:v>
                </c:pt>
                <c:pt idx="500">
                  <c:v>1.005638</c:v>
                </c:pt>
                <c:pt idx="501">
                  <c:v>1.007552</c:v>
                </c:pt>
                <c:pt idx="502">
                  <c:v>1.0103390000000001</c:v>
                </c:pt>
                <c:pt idx="503">
                  <c:v>1.0122530000000001</c:v>
                </c:pt>
                <c:pt idx="504">
                  <c:v>1.0108520000000001</c:v>
                </c:pt>
                <c:pt idx="505">
                  <c:v>0.99849600000000005</c:v>
                </c:pt>
                <c:pt idx="506">
                  <c:v>1.0003489999999999</c:v>
                </c:pt>
                <c:pt idx="507">
                  <c:v>1.000559</c:v>
                </c:pt>
                <c:pt idx="508">
                  <c:v>1.003026</c:v>
                </c:pt>
                <c:pt idx="509">
                  <c:v>1.008167</c:v>
                </c:pt>
                <c:pt idx="510">
                  <c:v>1.0075019999999999</c:v>
                </c:pt>
                <c:pt idx="511">
                  <c:v>1.0054209999999999</c:v>
                </c:pt>
                <c:pt idx="512">
                  <c:v>1.00701</c:v>
                </c:pt>
                <c:pt idx="513">
                  <c:v>1.003663</c:v>
                </c:pt>
                <c:pt idx="514">
                  <c:v>1.0046010000000001</c:v>
                </c:pt>
                <c:pt idx="515">
                  <c:v>1.008983</c:v>
                </c:pt>
                <c:pt idx="516">
                  <c:v>1.0078530000000001</c:v>
                </c:pt>
                <c:pt idx="517">
                  <c:v>1.003762</c:v>
                </c:pt>
                <c:pt idx="518">
                  <c:v>1.005609</c:v>
                </c:pt>
                <c:pt idx="519">
                  <c:v>1.0071950000000001</c:v>
                </c:pt>
                <c:pt idx="520">
                  <c:v>1.0067390000000001</c:v>
                </c:pt>
                <c:pt idx="521">
                  <c:v>1.0053780000000001</c:v>
                </c:pt>
                <c:pt idx="522">
                  <c:v>1.0012099999999999</c:v>
                </c:pt>
                <c:pt idx="523">
                  <c:v>1.0105219999999999</c:v>
                </c:pt>
                <c:pt idx="524">
                  <c:v>1.0063070000000001</c:v>
                </c:pt>
                <c:pt idx="525">
                  <c:v>1.0049950000000001</c:v>
                </c:pt>
                <c:pt idx="526">
                  <c:v>1.0059180000000001</c:v>
                </c:pt>
                <c:pt idx="527">
                  <c:v>1.0052030000000001</c:v>
                </c:pt>
                <c:pt idx="528">
                  <c:v>1.0066569999999999</c:v>
                </c:pt>
                <c:pt idx="529">
                  <c:v>1.006089</c:v>
                </c:pt>
                <c:pt idx="530">
                  <c:v>1.0083230000000001</c:v>
                </c:pt>
                <c:pt idx="531">
                  <c:v>1.0055639999999999</c:v>
                </c:pt>
                <c:pt idx="532">
                  <c:v>0.99280800000000002</c:v>
                </c:pt>
                <c:pt idx="533">
                  <c:v>0.99110299999999996</c:v>
                </c:pt>
                <c:pt idx="534">
                  <c:v>0.99475100000000005</c:v>
                </c:pt>
                <c:pt idx="535">
                  <c:v>0.99387300000000001</c:v>
                </c:pt>
                <c:pt idx="536">
                  <c:v>1.00037</c:v>
                </c:pt>
                <c:pt idx="537">
                  <c:v>1.006049</c:v>
                </c:pt>
                <c:pt idx="538">
                  <c:v>1.0021500000000001</c:v>
                </c:pt>
                <c:pt idx="539">
                  <c:v>1.0011490000000001</c:v>
                </c:pt>
                <c:pt idx="540">
                  <c:v>1.0012220000000001</c:v>
                </c:pt>
                <c:pt idx="541">
                  <c:v>1.000478</c:v>
                </c:pt>
                <c:pt idx="542">
                  <c:v>1.0022759999999999</c:v>
                </c:pt>
                <c:pt idx="543">
                  <c:v>0.99954600000000005</c:v>
                </c:pt>
                <c:pt idx="544">
                  <c:v>0.99801499999999999</c:v>
                </c:pt>
                <c:pt idx="545">
                  <c:v>1.001374</c:v>
                </c:pt>
                <c:pt idx="546">
                  <c:v>0.99928099999999997</c:v>
                </c:pt>
                <c:pt idx="547">
                  <c:v>1.0011019999999999</c:v>
                </c:pt>
                <c:pt idx="548">
                  <c:v>1.000759</c:v>
                </c:pt>
                <c:pt idx="549">
                  <c:v>0.99563400000000002</c:v>
                </c:pt>
                <c:pt idx="550">
                  <c:v>1.005109</c:v>
                </c:pt>
                <c:pt idx="551">
                  <c:v>1.0000009999999999</c:v>
                </c:pt>
                <c:pt idx="552">
                  <c:v>1.0027759999999999</c:v>
                </c:pt>
                <c:pt idx="553">
                  <c:v>0.99904000000000004</c:v>
                </c:pt>
                <c:pt idx="554">
                  <c:v>0.99677300000000002</c:v>
                </c:pt>
                <c:pt idx="555">
                  <c:v>0.99663999999999997</c:v>
                </c:pt>
                <c:pt idx="556">
                  <c:v>1.01061</c:v>
                </c:pt>
                <c:pt idx="557">
                  <c:v>1.0038480000000001</c:v>
                </c:pt>
                <c:pt idx="558">
                  <c:v>1.0054970000000001</c:v>
                </c:pt>
                <c:pt idx="559">
                  <c:v>1.0013989999999999</c:v>
                </c:pt>
                <c:pt idx="560">
                  <c:v>1.0044280000000001</c:v>
                </c:pt>
                <c:pt idx="561">
                  <c:v>1.003004</c:v>
                </c:pt>
                <c:pt idx="562">
                  <c:v>1.003458</c:v>
                </c:pt>
                <c:pt idx="563">
                  <c:v>1.0098579999999999</c:v>
                </c:pt>
                <c:pt idx="564">
                  <c:v>1.004945</c:v>
                </c:pt>
                <c:pt idx="565">
                  <c:v>1.0000100000000001</c:v>
                </c:pt>
                <c:pt idx="566">
                  <c:v>1.001285</c:v>
                </c:pt>
                <c:pt idx="567">
                  <c:v>1.0019709999999999</c:v>
                </c:pt>
                <c:pt idx="568">
                  <c:v>1.0034730000000001</c:v>
                </c:pt>
                <c:pt idx="569">
                  <c:v>1.0039309999999999</c:v>
                </c:pt>
                <c:pt idx="570">
                  <c:v>1.0021150000000001</c:v>
                </c:pt>
                <c:pt idx="571">
                  <c:v>0.99956199999999995</c:v>
                </c:pt>
                <c:pt idx="572">
                  <c:v>0.99506300000000003</c:v>
                </c:pt>
                <c:pt idx="573">
                  <c:v>1.0050809999999999</c:v>
                </c:pt>
                <c:pt idx="574">
                  <c:v>1.0036700000000001</c:v>
                </c:pt>
                <c:pt idx="575">
                  <c:v>1.00665</c:v>
                </c:pt>
                <c:pt idx="576">
                  <c:v>1.0047269999999999</c:v>
                </c:pt>
                <c:pt idx="577">
                  <c:v>1.0029710000000001</c:v>
                </c:pt>
                <c:pt idx="578">
                  <c:v>1.0056290000000001</c:v>
                </c:pt>
                <c:pt idx="579">
                  <c:v>1.005074</c:v>
                </c:pt>
                <c:pt idx="580">
                  <c:v>1.002928</c:v>
                </c:pt>
                <c:pt idx="581">
                  <c:v>1.0018990000000001</c:v>
                </c:pt>
                <c:pt idx="582">
                  <c:v>1.0061549999999999</c:v>
                </c:pt>
                <c:pt idx="583">
                  <c:v>1.00556</c:v>
                </c:pt>
                <c:pt idx="584">
                  <c:v>1.0029589999999999</c:v>
                </c:pt>
                <c:pt idx="585">
                  <c:v>1.0049859999999999</c:v>
                </c:pt>
                <c:pt idx="586">
                  <c:v>0.99995199999999995</c:v>
                </c:pt>
                <c:pt idx="587">
                  <c:v>1.0021279999999999</c:v>
                </c:pt>
                <c:pt idx="588">
                  <c:v>1.000227</c:v>
                </c:pt>
                <c:pt idx="589">
                  <c:v>1.002799</c:v>
                </c:pt>
                <c:pt idx="590">
                  <c:v>0.99581699999999995</c:v>
                </c:pt>
                <c:pt idx="591">
                  <c:v>0.99669099999999999</c:v>
                </c:pt>
                <c:pt idx="592">
                  <c:v>0.99784200000000001</c:v>
                </c:pt>
                <c:pt idx="593">
                  <c:v>0.99933300000000003</c:v>
                </c:pt>
                <c:pt idx="594">
                  <c:v>0.99181900000000001</c:v>
                </c:pt>
                <c:pt idx="595">
                  <c:v>0.98573900000000003</c:v>
                </c:pt>
                <c:pt idx="596">
                  <c:v>1.000664</c:v>
                </c:pt>
                <c:pt idx="597">
                  <c:v>0.99860400000000005</c:v>
                </c:pt>
                <c:pt idx="598">
                  <c:v>0.99248700000000001</c:v>
                </c:pt>
                <c:pt idx="599">
                  <c:v>0.99605200000000005</c:v>
                </c:pt>
                <c:pt idx="600">
                  <c:v>1.00288</c:v>
                </c:pt>
                <c:pt idx="601">
                  <c:v>1.005015</c:v>
                </c:pt>
                <c:pt idx="602">
                  <c:v>0.99992899999999996</c:v>
                </c:pt>
                <c:pt idx="603">
                  <c:v>1.0016689999999999</c:v>
                </c:pt>
                <c:pt idx="604">
                  <c:v>0.99741000000000002</c:v>
                </c:pt>
                <c:pt idx="605">
                  <c:v>1.0024500000000001</c:v>
                </c:pt>
                <c:pt idx="606">
                  <c:v>1.004626</c:v>
                </c:pt>
                <c:pt idx="607">
                  <c:v>1.0022200000000001</c:v>
                </c:pt>
                <c:pt idx="608">
                  <c:v>0.99978199999999995</c:v>
                </c:pt>
                <c:pt idx="609">
                  <c:v>0.99651400000000001</c:v>
                </c:pt>
                <c:pt idx="610">
                  <c:v>1.0066759999999999</c:v>
                </c:pt>
                <c:pt idx="611">
                  <c:v>0.99869399999999997</c:v>
                </c:pt>
                <c:pt idx="612">
                  <c:v>0.99999499999999997</c:v>
                </c:pt>
                <c:pt idx="613">
                  <c:v>1.008286</c:v>
                </c:pt>
                <c:pt idx="614">
                  <c:v>0.99592400000000003</c:v>
                </c:pt>
                <c:pt idx="615">
                  <c:v>1.0062660000000001</c:v>
                </c:pt>
                <c:pt idx="616">
                  <c:v>1.0088520000000001</c:v>
                </c:pt>
                <c:pt idx="617">
                  <c:v>1.002974</c:v>
                </c:pt>
                <c:pt idx="618">
                  <c:v>1.0050380000000001</c:v>
                </c:pt>
                <c:pt idx="619">
                  <c:v>1.000783</c:v>
                </c:pt>
                <c:pt idx="620">
                  <c:v>1.0003960000000001</c:v>
                </c:pt>
                <c:pt idx="621">
                  <c:v>0.99763100000000005</c:v>
                </c:pt>
                <c:pt idx="622">
                  <c:v>1.0030479999999999</c:v>
                </c:pt>
                <c:pt idx="623">
                  <c:v>1.0031270000000001</c:v>
                </c:pt>
                <c:pt idx="624">
                  <c:v>1.0038769999999999</c:v>
                </c:pt>
                <c:pt idx="625">
                  <c:v>0.99890400000000001</c:v>
                </c:pt>
                <c:pt idx="626">
                  <c:v>1.0022359999999999</c:v>
                </c:pt>
                <c:pt idx="627">
                  <c:v>1.000521</c:v>
                </c:pt>
                <c:pt idx="628">
                  <c:v>1.0031760000000001</c:v>
                </c:pt>
                <c:pt idx="629">
                  <c:v>1.0037499999999999</c:v>
                </c:pt>
                <c:pt idx="630">
                  <c:v>1.006068</c:v>
                </c:pt>
                <c:pt idx="631">
                  <c:v>1.0017480000000001</c:v>
                </c:pt>
                <c:pt idx="632">
                  <c:v>1.0042770000000001</c:v>
                </c:pt>
                <c:pt idx="633">
                  <c:v>1.0050680000000001</c:v>
                </c:pt>
                <c:pt idx="634">
                  <c:v>1.0099720000000001</c:v>
                </c:pt>
                <c:pt idx="635">
                  <c:v>0.99821099999999996</c:v>
                </c:pt>
                <c:pt idx="636">
                  <c:v>1.0019610000000001</c:v>
                </c:pt>
                <c:pt idx="637">
                  <c:v>0.99745399999999995</c:v>
                </c:pt>
                <c:pt idx="638">
                  <c:v>0.99874200000000002</c:v>
                </c:pt>
                <c:pt idx="639">
                  <c:v>0.999664</c:v>
                </c:pt>
                <c:pt idx="640">
                  <c:v>0.99765000000000004</c:v>
                </c:pt>
                <c:pt idx="641">
                  <c:v>0.99842699999999995</c:v>
                </c:pt>
                <c:pt idx="642">
                  <c:v>0.99660700000000002</c:v>
                </c:pt>
                <c:pt idx="643">
                  <c:v>0.99326700000000001</c:v>
                </c:pt>
                <c:pt idx="644">
                  <c:v>1.0027680000000001</c:v>
                </c:pt>
                <c:pt idx="645">
                  <c:v>1.002429</c:v>
                </c:pt>
                <c:pt idx="646">
                  <c:v>1.000918</c:v>
                </c:pt>
                <c:pt idx="647">
                  <c:v>1.003422</c:v>
                </c:pt>
                <c:pt idx="648">
                  <c:v>1.0042759999999999</c:v>
                </c:pt>
                <c:pt idx="649">
                  <c:v>1.0005550000000001</c:v>
                </c:pt>
                <c:pt idx="650">
                  <c:v>0.99447200000000002</c:v>
                </c:pt>
                <c:pt idx="651">
                  <c:v>1.00298</c:v>
                </c:pt>
                <c:pt idx="652">
                  <c:v>1.0039070000000001</c:v>
                </c:pt>
                <c:pt idx="653">
                  <c:v>1.002637</c:v>
                </c:pt>
                <c:pt idx="654">
                  <c:v>0.99955899999999998</c:v>
                </c:pt>
                <c:pt idx="655">
                  <c:v>1.001347</c:v>
                </c:pt>
                <c:pt idx="656">
                  <c:v>0.99913700000000005</c:v>
                </c:pt>
                <c:pt idx="657">
                  <c:v>0.99691799999999997</c:v>
                </c:pt>
                <c:pt idx="658">
                  <c:v>1.002594</c:v>
                </c:pt>
                <c:pt idx="659">
                  <c:v>1.0020899999999999</c:v>
                </c:pt>
                <c:pt idx="660">
                  <c:v>1.003744</c:v>
                </c:pt>
                <c:pt idx="661">
                  <c:v>1.0045729999999999</c:v>
                </c:pt>
                <c:pt idx="662">
                  <c:v>1.003085</c:v>
                </c:pt>
                <c:pt idx="663">
                  <c:v>1.0025520000000001</c:v>
                </c:pt>
                <c:pt idx="664">
                  <c:v>1.002481</c:v>
                </c:pt>
                <c:pt idx="665">
                  <c:v>1.001045</c:v>
                </c:pt>
                <c:pt idx="666">
                  <c:v>1.0034000000000001</c:v>
                </c:pt>
                <c:pt idx="667">
                  <c:v>1.005914</c:v>
                </c:pt>
                <c:pt idx="668">
                  <c:v>1.005253</c:v>
                </c:pt>
                <c:pt idx="669">
                  <c:v>1.002489</c:v>
                </c:pt>
                <c:pt idx="670">
                  <c:v>0.99980599999999997</c:v>
                </c:pt>
                <c:pt idx="671">
                  <c:v>1.002407</c:v>
                </c:pt>
                <c:pt idx="672">
                  <c:v>1.0023169999999999</c:v>
                </c:pt>
                <c:pt idx="673">
                  <c:v>1.001374</c:v>
                </c:pt>
                <c:pt idx="674">
                  <c:v>1.002235</c:v>
                </c:pt>
                <c:pt idx="675">
                  <c:v>1.0039039999999999</c:v>
                </c:pt>
                <c:pt idx="676">
                  <c:v>1.0016259999999999</c:v>
                </c:pt>
                <c:pt idx="677">
                  <c:v>1.0048859999999999</c:v>
                </c:pt>
                <c:pt idx="678">
                  <c:v>1.0048889999999999</c:v>
                </c:pt>
                <c:pt idx="679">
                  <c:v>1.0029889999999999</c:v>
                </c:pt>
                <c:pt idx="680">
                  <c:v>1.0009509999999999</c:v>
                </c:pt>
                <c:pt idx="681">
                  <c:v>1.002354</c:v>
                </c:pt>
                <c:pt idx="682">
                  <c:v>1.002634</c:v>
                </c:pt>
                <c:pt idx="683">
                  <c:v>1.002548</c:v>
                </c:pt>
                <c:pt idx="684">
                  <c:v>1.007158</c:v>
                </c:pt>
                <c:pt idx="685">
                  <c:v>1.0067489999999999</c:v>
                </c:pt>
                <c:pt idx="686">
                  <c:v>1.0044310000000001</c:v>
                </c:pt>
                <c:pt idx="687">
                  <c:v>1.0103439999999999</c:v>
                </c:pt>
                <c:pt idx="688">
                  <c:v>1.0046280000000001</c:v>
                </c:pt>
                <c:pt idx="689">
                  <c:v>1.0056769999999999</c:v>
                </c:pt>
                <c:pt idx="690">
                  <c:v>1.0041089999999999</c:v>
                </c:pt>
                <c:pt idx="691">
                  <c:v>1.0063960000000001</c:v>
                </c:pt>
                <c:pt idx="692">
                  <c:v>1.0042450000000001</c:v>
                </c:pt>
                <c:pt idx="693">
                  <c:v>1.004948</c:v>
                </c:pt>
                <c:pt idx="694">
                  <c:v>1.0088410000000001</c:v>
                </c:pt>
                <c:pt idx="695">
                  <c:v>1.001932</c:v>
                </c:pt>
                <c:pt idx="696">
                  <c:v>1.012087</c:v>
                </c:pt>
                <c:pt idx="697">
                  <c:v>1.008524</c:v>
                </c:pt>
                <c:pt idx="698">
                  <c:v>1.0061199999999999</c:v>
                </c:pt>
                <c:pt idx="699">
                  <c:v>1.005719</c:v>
                </c:pt>
                <c:pt idx="700">
                  <c:v>1.0032369999999999</c:v>
                </c:pt>
                <c:pt idx="701">
                  <c:v>1.0123519999999999</c:v>
                </c:pt>
                <c:pt idx="702">
                  <c:v>1.004475</c:v>
                </c:pt>
                <c:pt idx="703">
                  <c:v>1.004942</c:v>
                </c:pt>
                <c:pt idx="704">
                  <c:v>1.0041949999999999</c:v>
                </c:pt>
                <c:pt idx="705">
                  <c:v>1.0040500000000001</c:v>
                </c:pt>
                <c:pt idx="706">
                  <c:v>1.006127</c:v>
                </c:pt>
                <c:pt idx="707">
                  <c:v>1.0042070000000001</c:v>
                </c:pt>
                <c:pt idx="708">
                  <c:v>1.002739</c:v>
                </c:pt>
                <c:pt idx="709">
                  <c:v>1.0068509999999999</c:v>
                </c:pt>
                <c:pt idx="710">
                  <c:v>1.0028859999999999</c:v>
                </c:pt>
                <c:pt idx="711">
                  <c:v>1.004178</c:v>
                </c:pt>
                <c:pt idx="712">
                  <c:v>1.0044900000000001</c:v>
                </c:pt>
                <c:pt idx="713">
                  <c:v>1.0024489999999999</c:v>
                </c:pt>
                <c:pt idx="714">
                  <c:v>1.007428</c:v>
                </c:pt>
                <c:pt idx="715">
                  <c:v>1.0021720000000001</c:v>
                </c:pt>
                <c:pt idx="716">
                  <c:v>1.001595</c:v>
                </c:pt>
                <c:pt idx="717">
                  <c:v>1.0042420000000001</c:v>
                </c:pt>
                <c:pt idx="718">
                  <c:v>1.0028550000000001</c:v>
                </c:pt>
                <c:pt idx="719">
                  <c:v>1.002135</c:v>
                </c:pt>
                <c:pt idx="720">
                  <c:v>1.0058530000000001</c:v>
                </c:pt>
                <c:pt idx="721">
                  <c:v>1.006419</c:v>
                </c:pt>
                <c:pt idx="722">
                  <c:v>1.0041009999999999</c:v>
                </c:pt>
                <c:pt idx="723">
                  <c:v>1.004758</c:v>
                </c:pt>
                <c:pt idx="724">
                  <c:v>1.0044470000000001</c:v>
                </c:pt>
                <c:pt idx="725">
                  <c:v>1.004343</c:v>
                </c:pt>
                <c:pt idx="726">
                  <c:v>1.0047429999999999</c:v>
                </c:pt>
                <c:pt idx="727">
                  <c:v>1.0030330000000001</c:v>
                </c:pt>
                <c:pt idx="728">
                  <c:v>1.0057320000000001</c:v>
                </c:pt>
                <c:pt idx="729">
                  <c:v>1.0024979999999999</c:v>
                </c:pt>
                <c:pt idx="730">
                  <c:v>1.000189</c:v>
                </c:pt>
                <c:pt idx="731">
                  <c:v>1.002694</c:v>
                </c:pt>
                <c:pt idx="732">
                  <c:v>1.0024379999999999</c:v>
                </c:pt>
                <c:pt idx="733">
                  <c:v>1.001398</c:v>
                </c:pt>
                <c:pt idx="734">
                  <c:v>1.0031749999999999</c:v>
                </c:pt>
                <c:pt idx="735">
                  <c:v>1.005582</c:v>
                </c:pt>
                <c:pt idx="736">
                  <c:v>1.001369</c:v>
                </c:pt>
                <c:pt idx="737">
                  <c:v>1.0067459999999999</c:v>
                </c:pt>
                <c:pt idx="738">
                  <c:v>1.0084709999999999</c:v>
                </c:pt>
                <c:pt idx="739">
                  <c:v>1.012008</c:v>
                </c:pt>
                <c:pt idx="740">
                  <c:v>1.0089680000000001</c:v>
                </c:pt>
                <c:pt idx="741">
                  <c:v>1.0054399999999999</c:v>
                </c:pt>
                <c:pt idx="742">
                  <c:v>1.0004109999999999</c:v>
                </c:pt>
                <c:pt idx="743">
                  <c:v>1.003045</c:v>
                </c:pt>
                <c:pt idx="744">
                  <c:v>1.0131300000000001</c:v>
                </c:pt>
                <c:pt idx="745">
                  <c:v>1.0175190000000001</c:v>
                </c:pt>
                <c:pt idx="746">
                  <c:v>1.0031140000000001</c:v>
                </c:pt>
                <c:pt idx="747">
                  <c:v>1.009773</c:v>
                </c:pt>
                <c:pt idx="748">
                  <c:v>1.0050269999999999</c:v>
                </c:pt>
                <c:pt idx="749">
                  <c:v>1.0040800000000001</c:v>
                </c:pt>
                <c:pt idx="750">
                  <c:v>1.004521</c:v>
                </c:pt>
                <c:pt idx="751">
                  <c:v>1.001703</c:v>
                </c:pt>
                <c:pt idx="752">
                  <c:v>1.002481</c:v>
                </c:pt>
                <c:pt idx="753">
                  <c:v>1.001681</c:v>
                </c:pt>
                <c:pt idx="754">
                  <c:v>1.0031350000000001</c:v>
                </c:pt>
                <c:pt idx="755">
                  <c:v>1.0079389999999999</c:v>
                </c:pt>
                <c:pt idx="756">
                  <c:v>1.0100720000000001</c:v>
                </c:pt>
                <c:pt idx="757">
                  <c:v>1.003428</c:v>
                </c:pt>
                <c:pt idx="758">
                  <c:v>1.007412</c:v>
                </c:pt>
                <c:pt idx="759">
                  <c:v>1.0063759999999999</c:v>
                </c:pt>
                <c:pt idx="760">
                  <c:v>1.0042530000000001</c:v>
                </c:pt>
                <c:pt idx="761">
                  <c:v>1.0058549999999999</c:v>
                </c:pt>
                <c:pt idx="762">
                  <c:v>1.0119229999999999</c:v>
                </c:pt>
                <c:pt idx="763">
                  <c:v>1.0058370000000001</c:v>
                </c:pt>
                <c:pt idx="764">
                  <c:v>1.0017510000000001</c:v>
                </c:pt>
                <c:pt idx="765">
                  <c:v>1.0060880000000001</c:v>
                </c:pt>
                <c:pt idx="766">
                  <c:v>1.004616</c:v>
                </c:pt>
                <c:pt idx="767">
                  <c:v>1.003986</c:v>
                </c:pt>
                <c:pt idx="768">
                  <c:v>0.99333899999999997</c:v>
                </c:pt>
                <c:pt idx="769">
                  <c:v>1.0061279999999999</c:v>
                </c:pt>
                <c:pt idx="770">
                  <c:v>1.008569</c:v>
                </c:pt>
                <c:pt idx="771">
                  <c:v>1.0058419999999999</c:v>
                </c:pt>
                <c:pt idx="772">
                  <c:v>1.0057579999999999</c:v>
                </c:pt>
                <c:pt idx="773">
                  <c:v>1.003887</c:v>
                </c:pt>
                <c:pt idx="774">
                  <c:v>1.0121359999999999</c:v>
                </c:pt>
                <c:pt idx="775">
                  <c:v>1.0085869999999999</c:v>
                </c:pt>
                <c:pt idx="776">
                  <c:v>1.004661</c:v>
                </c:pt>
                <c:pt idx="777">
                  <c:v>1.0039880000000001</c:v>
                </c:pt>
                <c:pt idx="778">
                  <c:v>1.005803</c:v>
                </c:pt>
                <c:pt idx="779">
                  <c:v>1.0003070000000001</c:v>
                </c:pt>
                <c:pt idx="780">
                  <c:v>1.00421</c:v>
                </c:pt>
                <c:pt idx="781">
                  <c:v>1.006175</c:v>
                </c:pt>
                <c:pt idx="782">
                  <c:v>0.99967899999999998</c:v>
                </c:pt>
                <c:pt idx="783">
                  <c:v>0.99983599999999995</c:v>
                </c:pt>
                <c:pt idx="784">
                  <c:v>1.001565</c:v>
                </c:pt>
                <c:pt idx="785">
                  <c:v>1.004192</c:v>
                </c:pt>
                <c:pt idx="786">
                  <c:v>1.0074719999999999</c:v>
                </c:pt>
                <c:pt idx="787">
                  <c:v>1.006197</c:v>
                </c:pt>
                <c:pt idx="788">
                  <c:v>1.0029030000000001</c:v>
                </c:pt>
                <c:pt idx="789">
                  <c:v>1.0017229999999999</c:v>
                </c:pt>
                <c:pt idx="790">
                  <c:v>1.0042530000000001</c:v>
                </c:pt>
                <c:pt idx="791">
                  <c:v>1.0065729999999999</c:v>
                </c:pt>
                <c:pt idx="792">
                  <c:v>1.0014620000000001</c:v>
                </c:pt>
                <c:pt idx="793">
                  <c:v>1.0000910000000001</c:v>
                </c:pt>
                <c:pt idx="794">
                  <c:v>1.002478</c:v>
                </c:pt>
                <c:pt idx="795">
                  <c:v>1.003347</c:v>
                </c:pt>
                <c:pt idx="796">
                  <c:v>1.0018210000000001</c:v>
                </c:pt>
                <c:pt idx="797">
                  <c:v>0.99965599999999999</c:v>
                </c:pt>
                <c:pt idx="798">
                  <c:v>0.99923099999999998</c:v>
                </c:pt>
                <c:pt idx="799">
                  <c:v>1.0028790000000001</c:v>
                </c:pt>
                <c:pt idx="800">
                  <c:v>1.0027410000000001</c:v>
                </c:pt>
                <c:pt idx="801">
                  <c:v>0.99853499999999995</c:v>
                </c:pt>
                <c:pt idx="802">
                  <c:v>1.000688</c:v>
                </c:pt>
                <c:pt idx="803">
                  <c:v>1.0014179999999999</c:v>
                </c:pt>
                <c:pt idx="804">
                  <c:v>1.0005949999999999</c:v>
                </c:pt>
                <c:pt idx="805">
                  <c:v>0.99840899999999999</c:v>
                </c:pt>
                <c:pt idx="806">
                  <c:v>1.0029699999999999</c:v>
                </c:pt>
                <c:pt idx="807">
                  <c:v>1.002113</c:v>
                </c:pt>
                <c:pt idx="808">
                  <c:v>1.0005040000000001</c:v>
                </c:pt>
                <c:pt idx="809">
                  <c:v>1.0019</c:v>
                </c:pt>
                <c:pt idx="810">
                  <c:v>1.0007600000000001</c:v>
                </c:pt>
                <c:pt idx="811">
                  <c:v>1.0022960000000001</c:v>
                </c:pt>
                <c:pt idx="812">
                  <c:v>1.001452</c:v>
                </c:pt>
                <c:pt idx="813">
                  <c:v>1.000648</c:v>
                </c:pt>
                <c:pt idx="814">
                  <c:v>1.0012160000000001</c:v>
                </c:pt>
                <c:pt idx="815">
                  <c:v>1.0005440000000001</c:v>
                </c:pt>
                <c:pt idx="816">
                  <c:v>0.99891300000000005</c:v>
                </c:pt>
                <c:pt idx="817">
                  <c:v>1.0017450000000001</c:v>
                </c:pt>
                <c:pt idx="818">
                  <c:v>1.0028379999999999</c:v>
                </c:pt>
                <c:pt idx="819">
                  <c:v>0.99721599999999999</c:v>
                </c:pt>
                <c:pt idx="820">
                  <c:v>0.99775100000000005</c:v>
                </c:pt>
                <c:pt idx="821">
                  <c:v>0.99953400000000003</c:v>
                </c:pt>
                <c:pt idx="822">
                  <c:v>1.0014730000000001</c:v>
                </c:pt>
                <c:pt idx="823">
                  <c:v>1.00064</c:v>
                </c:pt>
                <c:pt idx="824">
                  <c:v>0.99842299999999995</c:v>
                </c:pt>
                <c:pt idx="825">
                  <c:v>1.002559</c:v>
                </c:pt>
                <c:pt idx="826">
                  <c:v>0.99857899999999999</c:v>
                </c:pt>
                <c:pt idx="827">
                  <c:v>1.0001139999999999</c:v>
                </c:pt>
                <c:pt idx="828">
                  <c:v>0.99912800000000002</c:v>
                </c:pt>
                <c:pt idx="829">
                  <c:v>0.99927200000000005</c:v>
                </c:pt>
                <c:pt idx="830">
                  <c:v>0.99847399999999997</c:v>
                </c:pt>
                <c:pt idx="831">
                  <c:v>1.000759</c:v>
                </c:pt>
                <c:pt idx="832">
                  <c:v>1.0013240000000001</c:v>
                </c:pt>
                <c:pt idx="833">
                  <c:v>1.002594</c:v>
                </c:pt>
                <c:pt idx="834">
                  <c:v>1.0031380000000001</c:v>
                </c:pt>
                <c:pt idx="835">
                  <c:v>1.0018290000000001</c:v>
                </c:pt>
                <c:pt idx="836">
                  <c:v>0.99801700000000004</c:v>
                </c:pt>
                <c:pt idx="837">
                  <c:v>0.99880000000000002</c:v>
                </c:pt>
                <c:pt idx="838">
                  <c:v>1.0014540000000001</c:v>
                </c:pt>
                <c:pt idx="839">
                  <c:v>1.002742</c:v>
                </c:pt>
                <c:pt idx="840">
                  <c:v>0.99841299999999999</c:v>
                </c:pt>
                <c:pt idx="841">
                  <c:v>0.997089</c:v>
                </c:pt>
                <c:pt idx="842">
                  <c:v>1.0063679999999999</c:v>
                </c:pt>
                <c:pt idx="843">
                  <c:v>1.0004980000000001</c:v>
                </c:pt>
                <c:pt idx="844">
                  <c:v>0.995</c:v>
                </c:pt>
                <c:pt idx="845">
                  <c:v>1.002497</c:v>
                </c:pt>
                <c:pt idx="846">
                  <c:v>1.0006219999999999</c:v>
                </c:pt>
                <c:pt idx="847">
                  <c:v>1.0025219999999999</c:v>
                </c:pt>
                <c:pt idx="848">
                  <c:v>0.99843000000000004</c:v>
                </c:pt>
                <c:pt idx="849">
                  <c:v>1.0001819999999999</c:v>
                </c:pt>
                <c:pt idx="850">
                  <c:v>1.0097750000000001</c:v>
                </c:pt>
                <c:pt idx="851">
                  <c:v>0.99904800000000005</c:v>
                </c:pt>
                <c:pt idx="852">
                  <c:v>1.0017210000000001</c:v>
                </c:pt>
                <c:pt idx="853">
                  <c:v>0.99880599999999997</c:v>
                </c:pt>
                <c:pt idx="854">
                  <c:v>1.053585</c:v>
                </c:pt>
                <c:pt idx="855">
                  <c:v>0.99962899999999999</c:v>
                </c:pt>
                <c:pt idx="856">
                  <c:v>1.0016210000000001</c:v>
                </c:pt>
                <c:pt idx="857">
                  <c:v>1.001987</c:v>
                </c:pt>
                <c:pt idx="858">
                  <c:v>0.997004</c:v>
                </c:pt>
                <c:pt idx="859">
                  <c:v>0.97614500000000004</c:v>
                </c:pt>
                <c:pt idx="860">
                  <c:v>0.974248</c:v>
                </c:pt>
                <c:pt idx="861">
                  <c:v>1.003193</c:v>
                </c:pt>
                <c:pt idx="862">
                  <c:v>0.997556</c:v>
                </c:pt>
                <c:pt idx="863">
                  <c:v>1.00095</c:v>
                </c:pt>
                <c:pt idx="864">
                  <c:v>0.99903200000000003</c:v>
                </c:pt>
                <c:pt idx="865">
                  <c:v>0.99681200000000003</c:v>
                </c:pt>
                <c:pt idx="866">
                  <c:v>1.0004729999999999</c:v>
                </c:pt>
                <c:pt idx="867">
                  <c:v>0.99859399999999998</c:v>
                </c:pt>
                <c:pt idx="868">
                  <c:v>0.99848300000000001</c:v>
                </c:pt>
                <c:pt idx="869">
                  <c:v>1.0133179999999999</c:v>
                </c:pt>
                <c:pt idx="870">
                  <c:v>0.99970400000000004</c:v>
                </c:pt>
                <c:pt idx="871">
                  <c:v>1.0019629999999999</c:v>
                </c:pt>
                <c:pt idx="872">
                  <c:v>1.006534</c:v>
                </c:pt>
                <c:pt idx="873">
                  <c:v>1.0030269999999999</c:v>
                </c:pt>
                <c:pt idx="874">
                  <c:v>1.0047459999999999</c:v>
                </c:pt>
                <c:pt idx="875">
                  <c:v>1.0007170000000001</c:v>
                </c:pt>
                <c:pt idx="876">
                  <c:v>1.0017119999999999</c:v>
                </c:pt>
                <c:pt idx="877">
                  <c:v>1.004113</c:v>
                </c:pt>
                <c:pt idx="878">
                  <c:v>1.00285</c:v>
                </c:pt>
                <c:pt idx="879">
                  <c:v>0.99283299999999997</c:v>
                </c:pt>
                <c:pt idx="880">
                  <c:v>0.99862899999999999</c:v>
                </c:pt>
                <c:pt idx="881">
                  <c:v>0.99912400000000001</c:v>
                </c:pt>
                <c:pt idx="882">
                  <c:v>1.0034650000000001</c:v>
                </c:pt>
                <c:pt idx="883">
                  <c:v>1.000793</c:v>
                </c:pt>
                <c:pt idx="884">
                  <c:v>0.998116</c:v>
                </c:pt>
                <c:pt idx="885">
                  <c:v>1.0081690000000001</c:v>
                </c:pt>
                <c:pt idx="886">
                  <c:v>1.000327</c:v>
                </c:pt>
                <c:pt idx="887">
                  <c:v>0.99680599999999997</c:v>
                </c:pt>
                <c:pt idx="888">
                  <c:v>0.999529</c:v>
                </c:pt>
                <c:pt idx="889">
                  <c:v>1.0027189999999999</c:v>
                </c:pt>
                <c:pt idx="890">
                  <c:v>1.006742</c:v>
                </c:pt>
                <c:pt idx="891">
                  <c:v>1.000777</c:v>
                </c:pt>
                <c:pt idx="892">
                  <c:v>1.0077039999999999</c:v>
                </c:pt>
                <c:pt idx="893">
                  <c:v>1.004804</c:v>
                </c:pt>
                <c:pt idx="894">
                  <c:v>1.006456</c:v>
                </c:pt>
                <c:pt idx="895">
                  <c:v>1.0009110000000001</c:v>
                </c:pt>
                <c:pt idx="896">
                  <c:v>0.99769200000000002</c:v>
                </c:pt>
                <c:pt idx="897">
                  <c:v>1.0079320000000001</c:v>
                </c:pt>
                <c:pt idx="898">
                  <c:v>1.00468</c:v>
                </c:pt>
                <c:pt idx="899">
                  <c:v>1.0003120000000001</c:v>
                </c:pt>
                <c:pt idx="900">
                  <c:v>1.0040910000000001</c:v>
                </c:pt>
                <c:pt idx="901">
                  <c:v>1.007822</c:v>
                </c:pt>
                <c:pt idx="902">
                  <c:v>1.0081230000000001</c:v>
                </c:pt>
                <c:pt idx="903">
                  <c:v>1.005112</c:v>
                </c:pt>
                <c:pt idx="904">
                  <c:v>1.0081370000000001</c:v>
                </c:pt>
                <c:pt idx="905">
                  <c:v>1.0034780000000001</c:v>
                </c:pt>
                <c:pt idx="906">
                  <c:v>1.0035080000000001</c:v>
                </c:pt>
                <c:pt idx="907">
                  <c:v>1.0061089999999999</c:v>
                </c:pt>
                <c:pt idx="908">
                  <c:v>1.000856</c:v>
                </c:pt>
                <c:pt idx="909">
                  <c:v>1.0179309999999999</c:v>
                </c:pt>
                <c:pt idx="910">
                  <c:v>1.0028950000000001</c:v>
                </c:pt>
                <c:pt idx="911">
                  <c:v>1.0037640000000001</c:v>
                </c:pt>
                <c:pt idx="912">
                  <c:v>1.004818</c:v>
                </c:pt>
                <c:pt idx="913">
                  <c:v>1.001055</c:v>
                </c:pt>
                <c:pt idx="914">
                  <c:v>0.99836400000000003</c:v>
                </c:pt>
                <c:pt idx="915">
                  <c:v>1.0007349999999999</c:v>
                </c:pt>
                <c:pt idx="916">
                  <c:v>1.000232</c:v>
                </c:pt>
                <c:pt idx="917">
                  <c:v>0.99885999999999997</c:v>
                </c:pt>
                <c:pt idx="918">
                  <c:v>1.0039720000000001</c:v>
                </c:pt>
                <c:pt idx="919">
                  <c:v>1.000194</c:v>
                </c:pt>
                <c:pt idx="920">
                  <c:v>1.00159</c:v>
                </c:pt>
                <c:pt idx="921">
                  <c:v>1.0013510000000001</c:v>
                </c:pt>
                <c:pt idx="922">
                  <c:v>0.99601899999999999</c:v>
                </c:pt>
                <c:pt idx="923">
                  <c:v>0.99894799999999995</c:v>
                </c:pt>
                <c:pt idx="924">
                  <c:v>1.0020009999999999</c:v>
                </c:pt>
                <c:pt idx="925">
                  <c:v>1.0022869999999999</c:v>
                </c:pt>
                <c:pt idx="926">
                  <c:v>1.005538</c:v>
                </c:pt>
                <c:pt idx="927">
                  <c:v>1.0010889999999999</c:v>
                </c:pt>
                <c:pt idx="928">
                  <c:v>1.003199</c:v>
                </c:pt>
                <c:pt idx="929">
                  <c:v>0.99800800000000001</c:v>
                </c:pt>
                <c:pt idx="930">
                  <c:v>1.0045539999999999</c:v>
                </c:pt>
                <c:pt idx="931">
                  <c:v>1.001153</c:v>
                </c:pt>
                <c:pt idx="932">
                  <c:v>1.003355</c:v>
                </c:pt>
                <c:pt idx="933">
                  <c:v>1.0004029999999999</c:v>
                </c:pt>
                <c:pt idx="934">
                  <c:v>0.99803299999999995</c:v>
                </c:pt>
                <c:pt idx="935">
                  <c:v>1.0011209999999999</c:v>
                </c:pt>
                <c:pt idx="936">
                  <c:v>0.99752399999999997</c:v>
                </c:pt>
                <c:pt idx="937">
                  <c:v>1.000006</c:v>
                </c:pt>
                <c:pt idx="938">
                  <c:v>1.0025090000000001</c:v>
                </c:pt>
                <c:pt idx="939">
                  <c:v>1.003026</c:v>
                </c:pt>
                <c:pt idx="940">
                  <c:v>0.99930300000000005</c:v>
                </c:pt>
                <c:pt idx="941">
                  <c:v>1.0030140000000001</c:v>
                </c:pt>
                <c:pt idx="942">
                  <c:v>1.0021370000000001</c:v>
                </c:pt>
                <c:pt idx="943">
                  <c:v>1.0034689999999999</c:v>
                </c:pt>
                <c:pt idx="944">
                  <c:v>1.001436</c:v>
                </c:pt>
                <c:pt idx="945">
                  <c:v>1.0006010000000001</c:v>
                </c:pt>
                <c:pt idx="946">
                  <c:v>1.003115</c:v>
                </c:pt>
                <c:pt idx="947">
                  <c:v>1.002078</c:v>
                </c:pt>
                <c:pt idx="948">
                  <c:v>1.005447</c:v>
                </c:pt>
                <c:pt idx="949">
                  <c:v>1.002178</c:v>
                </c:pt>
                <c:pt idx="950">
                  <c:v>1.0003329999999999</c:v>
                </c:pt>
                <c:pt idx="951">
                  <c:v>1.000372</c:v>
                </c:pt>
                <c:pt idx="952">
                  <c:v>1.0020180000000001</c:v>
                </c:pt>
                <c:pt idx="953">
                  <c:v>0.99382899999999996</c:v>
                </c:pt>
                <c:pt idx="954">
                  <c:v>0.99888399999999999</c:v>
                </c:pt>
                <c:pt idx="955">
                  <c:v>1.001363</c:v>
                </c:pt>
                <c:pt idx="956">
                  <c:v>0.99792499999999995</c:v>
                </c:pt>
                <c:pt idx="957">
                  <c:v>1.0030380000000001</c:v>
                </c:pt>
                <c:pt idx="958">
                  <c:v>1.0003029999999999</c:v>
                </c:pt>
                <c:pt idx="959">
                  <c:v>1.000102</c:v>
                </c:pt>
                <c:pt idx="960">
                  <c:v>0.99895599999999996</c:v>
                </c:pt>
                <c:pt idx="961">
                  <c:v>1.0040309999999999</c:v>
                </c:pt>
                <c:pt idx="962">
                  <c:v>1.002515</c:v>
                </c:pt>
                <c:pt idx="963">
                  <c:v>1.001984</c:v>
                </c:pt>
                <c:pt idx="964">
                  <c:v>0.99990400000000002</c:v>
                </c:pt>
                <c:pt idx="965">
                  <c:v>1.0015609999999999</c:v>
                </c:pt>
                <c:pt idx="966">
                  <c:v>1.0157179999999999</c:v>
                </c:pt>
                <c:pt idx="967">
                  <c:v>0.99952099999999999</c:v>
                </c:pt>
                <c:pt idx="968">
                  <c:v>1.0010779999999999</c:v>
                </c:pt>
                <c:pt idx="969">
                  <c:v>0.99889899999999998</c:v>
                </c:pt>
                <c:pt idx="970">
                  <c:v>1.0002359999999999</c:v>
                </c:pt>
                <c:pt idx="971">
                  <c:v>0.99920699999999996</c:v>
                </c:pt>
                <c:pt idx="972">
                  <c:v>0.99985999999999997</c:v>
                </c:pt>
                <c:pt idx="973">
                  <c:v>1.0030749999999999</c:v>
                </c:pt>
                <c:pt idx="974">
                  <c:v>0.99998600000000004</c:v>
                </c:pt>
                <c:pt idx="975">
                  <c:v>1.0010520000000001</c:v>
                </c:pt>
                <c:pt idx="976">
                  <c:v>0.99863400000000002</c:v>
                </c:pt>
                <c:pt idx="977">
                  <c:v>0.999552</c:v>
                </c:pt>
                <c:pt idx="978">
                  <c:v>0.99904599999999999</c:v>
                </c:pt>
                <c:pt idx="979">
                  <c:v>0.999444</c:v>
                </c:pt>
                <c:pt idx="980">
                  <c:v>0.99997999999999998</c:v>
                </c:pt>
                <c:pt idx="981">
                  <c:v>0.99961599999999995</c:v>
                </c:pt>
                <c:pt idx="982">
                  <c:v>0.99879499999999999</c:v>
                </c:pt>
                <c:pt idx="983">
                  <c:v>0.99835200000000002</c:v>
                </c:pt>
                <c:pt idx="984">
                  <c:v>1.000602</c:v>
                </c:pt>
                <c:pt idx="985">
                  <c:v>0.99889399999999995</c:v>
                </c:pt>
                <c:pt idx="986">
                  <c:v>1.000877</c:v>
                </c:pt>
                <c:pt idx="987">
                  <c:v>0.99818600000000002</c:v>
                </c:pt>
                <c:pt idx="988">
                  <c:v>0.99899300000000002</c:v>
                </c:pt>
                <c:pt idx="989">
                  <c:v>0.998062</c:v>
                </c:pt>
                <c:pt idx="990">
                  <c:v>0.99887099999999995</c:v>
                </c:pt>
                <c:pt idx="991">
                  <c:v>1.0010969999999999</c:v>
                </c:pt>
                <c:pt idx="992">
                  <c:v>1.0008539999999999</c:v>
                </c:pt>
                <c:pt idx="993">
                  <c:v>1.00254</c:v>
                </c:pt>
                <c:pt idx="994">
                  <c:v>1.0018629999999999</c:v>
                </c:pt>
                <c:pt idx="995">
                  <c:v>1.0001409999999999</c:v>
                </c:pt>
                <c:pt idx="996">
                  <c:v>0.99701300000000004</c:v>
                </c:pt>
                <c:pt idx="997">
                  <c:v>0.99785100000000004</c:v>
                </c:pt>
                <c:pt idx="998">
                  <c:v>1.001414</c:v>
                </c:pt>
                <c:pt idx="999">
                  <c:v>1.000399</c:v>
                </c:pt>
                <c:pt idx="1000">
                  <c:v>1.0030889999999999</c:v>
                </c:pt>
                <c:pt idx="1001">
                  <c:v>1.000175</c:v>
                </c:pt>
                <c:pt idx="1002">
                  <c:v>1.0028459999999999</c:v>
                </c:pt>
                <c:pt idx="1003">
                  <c:v>1.0001640000000001</c:v>
                </c:pt>
                <c:pt idx="1004">
                  <c:v>1.0031699999999999</c:v>
                </c:pt>
                <c:pt idx="1005">
                  <c:v>1.0010589999999999</c:v>
                </c:pt>
                <c:pt idx="1006">
                  <c:v>1.0036910000000001</c:v>
                </c:pt>
                <c:pt idx="1007">
                  <c:v>1.0137910000000001</c:v>
                </c:pt>
                <c:pt idx="1008">
                  <c:v>1.0202100000000001</c:v>
                </c:pt>
                <c:pt idx="1009">
                  <c:v>1.0010239999999999</c:v>
                </c:pt>
                <c:pt idx="1010">
                  <c:v>1.0010319999999999</c:v>
                </c:pt>
                <c:pt idx="1011">
                  <c:v>1.001881</c:v>
                </c:pt>
                <c:pt idx="1012">
                  <c:v>1.000111</c:v>
                </c:pt>
                <c:pt idx="1013">
                  <c:v>1.0027200000000001</c:v>
                </c:pt>
                <c:pt idx="1014">
                  <c:v>1.002408</c:v>
                </c:pt>
                <c:pt idx="1015">
                  <c:v>1.0004090000000001</c:v>
                </c:pt>
                <c:pt idx="1016">
                  <c:v>1.0045489999999999</c:v>
                </c:pt>
                <c:pt idx="1017">
                  <c:v>1.000956</c:v>
                </c:pt>
                <c:pt idx="1018">
                  <c:v>1.002345</c:v>
                </c:pt>
                <c:pt idx="1019">
                  <c:v>1.001976</c:v>
                </c:pt>
                <c:pt idx="1020">
                  <c:v>1.002365</c:v>
                </c:pt>
                <c:pt idx="1021">
                  <c:v>1.0018530000000001</c:v>
                </c:pt>
                <c:pt idx="1022">
                  <c:v>1.0022059999999999</c:v>
                </c:pt>
                <c:pt idx="1023">
                  <c:v>1.0020359999999999</c:v>
                </c:pt>
                <c:pt idx="1024">
                  <c:v>1.0028239999999999</c:v>
                </c:pt>
                <c:pt idx="1025">
                  <c:v>1.0011730000000001</c:v>
                </c:pt>
                <c:pt idx="1026">
                  <c:v>1.0031909999999999</c:v>
                </c:pt>
                <c:pt idx="1027">
                  <c:v>1.003957</c:v>
                </c:pt>
                <c:pt idx="1028">
                  <c:v>1.0018279999999999</c:v>
                </c:pt>
                <c:pt idx="1029">
                  <c:v>1.005495</c:v>
                </c:pt>
                <c:pt idx="1030">
                  <c:v>1.0036860000000001</c:v>
                </c:pt>
                <c:pt idx="1031">
                  <c:v>1.000151</c:v>
                </c:pt>
                <c:pt idx="1032">
                  <c:v>1.0028379999999999</c:v>
                </c:pt>
                <c:pt idx="1033">
                  <c:v>1.000537</c:v>
                </c:pt>
                <c:pt idx="1034">
                  <c:v>1.0010250000000001</c:v>
                </c:pt>
                <c:pt idx="1035">
                  <c:v>1.002102</c:v>
                </c:pt>
                <c:pt idx="1036">
                  <c:v>1.001457</c:v>
                </c:pt>
                <c:pt idx="1037">
                  <c:v>1.001517</c:v>
                </c:pt>
                <c:pt idx="1038">
                  <c:v>1.0013069999999999</c:v>
                </c:pt>
                <c:pt idx="1039">
                  <c:v>0.99921300000000002</c:v>
                </c:pt>
                <c:pt idx="1040">
                  <c:v>1.0012890000000001</c:v>
                </c:pt>
                <c:pt idx="1041">
                  <c:v>1.0024869999999999</c:v>
                </c:pt>
                <c:pt idx="1042">
                  <c:v>1.003444</c:v>
                </c:pt>
                <c:pt idx="1043">
                  <c:v>1.001878</c:v>
                </c:pt>
                <c:pt idx="1044">
                  <c:v>0.999502</c:v>
                </c:pt>
                <c:pt idx="1045">
                  <c:v>1.0020169999999999</c:v>
                </c:pt>
                <c:pt idx="1046">
                  <c:v>1.0026539999999999</c:v>
                </c:pt>
                <c:pt idx="1047">
                  <c:v>1.003263</c:v>
                </c:pt>
                <c:pt idx="1048">
                  <c:v>1.001444</c:v>
                </c:pt>
                <c:pt idx="1049">
                  <c:v>1.000923</c:v>
                </c:pt>
                <c:pt idx="1050">
                  <c:v>1.001268</c:v>
                </c:pt>
                <c:pt idx="1051">
                  <c:v>1.001468</c:v>
                </c:pt>
                <c:pt idx="1052">
                  <c:v>1.0018320000000001</c:v>
                </c:pt>
                <c:pt idx="1053">
                  <c:v>1.0014860000000001</c:v>
                </c:pt>
                <c:pt idx="1054">
                  <c:v>1.0011209999999999</c:v>
                </c:pt>
                <c:pt idx="1055">
                  <c:v>1.0008539999999999</c:v>
                </c:pt>
                <c:pt idx="1056">
                  <c:v>1.0013639999999999</c:v>
                </c:pt>
                <c:pt idx="1057">
                  <c:v>1.000699</c:v>
                </c:pt>
                <c:pt idx="1058">
                  <c:v>1.0010490000000001</c:v>
                </c:pt>
                <c:pt idx="1059">
                  <c:v>1.0011080000000001</c:v>
                </c:pt>
                <c:pt idx="1060">
                  <c:v>1.0013590000000001</c:v>
                </c:pt>
                <c:pt idx="1061">
                  <c:v>1.000866</c:v>
                </c:pt>
                <c:pt idx="1062">
                  <c:v>1.000448</c:v>
                </c:pt>
                <c:pt idx="1063">
                  <c:v>1.000707</c:v>
                </c:pt>
                <c:pt idx="1064">
                  <c:v>1.001252</c:v>
                </c:pt>
                <c:pt idx="1065">
                  <c:v>1.00118</c:v>
                </c:pt>
                <c:pt idx="1066">
                  <c:v>1.0008840000000001</c:v>
                </c:pt>
                <c:pt idx="1067">
                  <c:v>1.000734</c:v>
                </c:pt>
                <c:pt idx="1068">
                  <c:v>1.0013019999999999</c:v>
                </c:pt>
                <c:pt idx="1069">
                  <c:v>1.0011110000000001</c:v>
                </c:pt>
                <c:pt idx="1070">
                  <c:v>1.001007</c:v>
                </c:pt>
                <c:pt idx="1071">
                  <c:v>1.000796</c:v>
                </c:pt>
                <c:pt idx="1072">
                  <c:v>1.001047</c:v>
                </c:pt>
                <c:pt idx="1073">
                  <c:v>1.0006969999999999</c:v>
                </c:pt>
                <c:pt idx="1074">
                  <c:v>1.0007839999999999</c:v>
                </c:pt>
                <c:pt idx="1075">
                  <c:v>1.000853</c:v>
                </c:pt>
                <c:pt idx="1076">
                  <c:v>1.000985</c:v>
                </c:pt>
                <c:pt idx="1077">
                  <c:v>1.0018339999999999</c:v>
                </c:pt>
                <c:pt idx="1078">
                  <c:v>1.001091</c:v>
                </c:pt>
                <c:pt idx="1079">
                  <c:v>1.0006569999999999</c:v>
                </c:pt>
                <c:pt idx="1080">
                  <c:v>1.000909</c:v>
                </c:pt>
                <c:pt idx="1081">
                  <c:v>1.000721</c:v>
                </c:pt>
                <c:pt idx="1082">
                  <c:v>1.000958</c:v>
                </c:pt>
                <c:pt idx="1083">
                  <c:v>1.0002230000000001</c:v>
                </c:pt>
                <c:pt idx="1084">
                  <c:v>1.00034</c:v>
                </c:pt>
                <c:pt idx="1085">
                  <c:v>1.0003489999999999</c:v>
                </c:pt>
                <c:pt idx="1086">
                  <c:v>1.000904</c:v>
                </c:pt>
                <c:pt idx="1087">
                  <c:v>1.0002</c:v>
                </c:pt>
                <c:pt idx="1088">
                  <c:v>1.0003789999999999</c:v>
                </c:pt>
                <c:pt idx="1089">
                  <c:v>1.0005230000000001</c:v>
                </c:pt>
                <c:pt idx="1090">
                  <c:v>1.0005520000000001</c:v>
                </c:pt>
                <c:pt idx="1091">
                  <c:v>1.0010790000000001</c:v>
                </c:pt>
                <c:pt idx="1092">
                  <c:v>1.0004200000000001</c:v>
                </c:pt>
                <c:pt idx="1093">
                  <c:v>1.0002960000000001</c:v>
                </c:pt>
                <c:pt idx="1094">
                  <c:v>1.001576</c:v>
                </c:pt>
                <c:pt idx="1095">
                  <c:v>1.0008459999999999</c:v>
                </c:pt>
                <c:pt idx="1096">
                  <c:v>1.000653</c:v>
                </c:pt>
                <c:pt idx="1097">
                  <c:v>1.0011270000000001</c:v>
                </c:pt>
                <c:pt idx="1098">
                  <c:v>1.000985</c:v>
                </c:pt>
                <c:pt idx="1099">
                  <c:v>1.0005090000000001</c:v>
                </c:pt>
                <c:pt idx="1100">
                  <c:v>1.000345</c:v>
                </c:pt>
                <c:pt idx="1101">
                  <c:v>1.0002880000000001</c:v>
                </c:pt>
                <c:pt idx="1102">
                  <c:v>1.0006470000000001</c:v>
                </c:pt>
                <c:pt idx="1103">
                  <c:v>1.0004120000000001</c:v>
                </c:pt>
                <c:pt idx="1104">
                  <c:v>1.00084</c:v>
                </c:pt>
                <c:pt idx="1105">
                  <c:v>1.000399</c:v>
                </c:pt>
                <c:pt idx="1106">
                  <c:v>1.0007809999999999</c:v>
                </c:pt>
                <c:pt idx="1107">
                  <c:v>1.000427</c:v>
                </c:pt>
                <c:pt idx="1108">
                  <c:v>0.99887400000000004</c:v>
                </c:pt>
                <c:pt idx="1109">
                  <c:v>0.99920299999999995</c:v>
                </c:pt>
                <c:pt idx="1110">
                  <c:v>1.000092</c:v>
                </c:pt>
                <c:pt idx="1111">
                  <c:v>0.99980800000000003</c:v>
                </c:pt>
                <c:pt idx="1112">
                  <c:v>1.0000530000000001</c:v>
                </c:pt>
                <c:pt idx="1113">
                  <c:v>1.002035</c:v>
                </c:pt>
                <c:pt idx="1114">
                  <c:v>1.0012000000000001</c:v>
                </c:pt>
                <c:pt idx="1115">
                  <c:v>1.001001</c:v>
                </c:pt>
                <c:pt idx="1116">
                  <c:v>1.0008900000000001</c:v>
                </c:pt>
                <c:pt idx="1117">
                  <c:v>1.0003770000000001</c:v>
                </c:pt>
                <c:pt idx="1118">
                  <c:v>1.001323</c:v>
                </c:pt>
                <c:pt idx="1119">
                  <c:v>1.0006710000000001</c:v>
                </c:pt>
                <c:pt idx="1120">
                  <c:v>1.00084</c:v>
                </c:pt>
                <c:pt idx="1121">
                  <c:v>1.000237</c:v>
                </c:pt>
                <c:pt idx="1122">
                  <c:v>1.000545</c:v>
                </c:pt>
                <c:pt idx="1123">
                  <c:v>1.0012030000000001</c:v>
                </c:pt>
                <c:pt idx="1124">
                  <c:v>1.0005710000000001</c:v>
                </c:pt>
                <c:pt idx="1125">
                  <c:v>0.99970599999999998</c:v>
                </c:pt>
                <c:pt idx="1126">
                  <c:v>1.0003839999999999</c:v>
                </c:pt>
                <c:pt idx="1127">
                  <c:v>1.0002530000000001</c:v>
                </c:pt>
                <c:pt idx="1128">
                  <c:v>1.0004580000000001</c:v>
                </c:pt>
                <c:pt idx="1129">
                  <c:v>1.000464</c:v>
                </c:pt>
                <c:pt idx="1130">
                  <c:v>0.99995199999999995</c:v>
                </c:pt>
                <c:pt idx="1131">
                  <c:v>0.99993200000000004</c:v>
                </c:pt>
                <c:pt idx="1132">
                  <c:v>1.0009170000000001</c:v>
                </c:pt>
                <c:pt idx="1133">
                  <c:v>0.99997899999999995</c:v>
                </c:pt>
                <c:pt idx="1134">
                  <c:v>0.999838</c:v>
                </c:pt>
                <c:pt idx="1135">
                  <c:v>1.0008680000000001</c:v>
                </c:pt>
                <c:pt idx="1136">
                  <c:v>1.000499</c:v>
                </c:pt>
                <c:pt idx="1137">
                  <c:v>0.99964299999999995</c:v>
                </c:pt>
                <c:pt idx="1138">
                  <c:v>0.99982700000000002</c:v>
                </c:pt>
                <c:pt idx="1139">
                  <c:v>0.999641</c:v>
                </c:pt>
                <c:pt idx="1140">
                  <c:v>0.99942600000000004</c:v>
                </c:pt>
                <c:pt idx="1141">
                  <c:v>0.99993100000000001</c:v>
                </c:pt>
                <c:pt idx="1142">
                  <c:v>1.0001679999999999</c:v>
                </c:pt>
                <c:pt idx="1143">
                  <c:v>0.99848099999999995</c:v>
                </c:pt>
                <c:pt idx="1144">
                  <c:v>0.99885400000000002</c:v>
                </c:pt>
                <c:pt idx="1145">
                  <c:v>0.99860300000000002</c:v>
                </c:pt>
                <c:pt idx="1146">
                  <c:v>0.99858999999999998</c:v>
                </c:pt>
                <c:pt idx="1147">
                  <c:v>1.000275</c:v>
                </c:pt>
                <c:pt idx="1148">
                  <c:v>1.0005980000000001</c:v>
                </c:pt>
                <c:pt idx="1149">
                  <c:v>1.001916</c:v>
                </c:pt>
                <c:pt idx="1150">
                  <c:v>1.0005999999999999</c:v>
                </c:pt>
                <c:pt idx="1151">
                  <c:v>1.0005139999999999</c:v>
                </c:pt>
                <c:pt idx="1152">
                  <c:v>1.0001279999999999</c:v>
                </c:pt>
                <c:pt idx="1153">
                  <c:v>1.002202</c:v>
                </c:pt>
                <c:pt idx="1154">
                  <c:v>1.001528</c:v>
                </c:pt>
                <c:pt idx="1155">
                  <c:v>1.0004</c:v>
                </c:pt>
                <c:pt idx="1156">
                  <c:v>1.0000450000000001</c:v>
                </c:pt>
                <c:pt idx="1157">
                  <c:v>1.002947</c:v>
                </c:pt>
                <c:pt idx="1158">
                  <c:v>1.0002230000000001</c:v>
                </c:pt>
                <c:pt idx="1159">
                  <c:v>1.0005869999999999</c:v>
                </c:pt>
                <c:pt idx="1160">
                  <c:v>1.0004139999999999</c:v>
                </c:pt>
                <c:pt idx="1161">
                  <c:v>1.0000169999999999</c:v>
                </c:pt>
                <c:pt idx="1162">
                  <c:v>0.99896399999999996</c:v>
                </c:pt>
                <c:pt idx="1163">
                  <c:v>0.99984499999999998</c:v>
                </c:pt>
                <c:pt idx="1164">
                  <c:v>1.0001949999999999</c:v>
                </c:pt>
                <c:pt idx="1165">
                  <c:v>1.0004139999999999</c:v>
                </c:pt>
                <c:pt idx="1166">
                  <c:v>1.000804</c:v>
                </c:pt>
                <c:pt idx="1167">
                  <c:v>1.0004360000000001</c:v>
                </c:pt>
                <c:pt idx="1168">
                  <c:v>1.000686</c:v>
                </c:pt>
                <c:pt idx="1169">
                  <c:v>0.99969600000000003</c:v>
                </c:pt>
                <c:pt idx="1170">
                  <c:v>1.00135</c:v>
                </c:pt>
                <c:pt idx="1171">
                  <c:v>1.0005550000000001</c:v>
                </c:pt>
                <c:pt idx="1172">
                  <c:v>1.001417</c:v>
                </c:pt>
                <c:pt idx="1173">
                  <c:v>0.99997100000000005</c:v>
                </c:pt>
                <c:pt idx="1174">
                  <c:v>1.0010810000000001</c:v>
                </c:pt>
                <c:pt idx="1175">
                  <c:v>1.0017640000000001</c:v>
                </c:pt>
                <c:pt idx="1176">
                  <c:v>1.0015430000000001</c:v>
                </c:pt>
                <c:pt idx="1177">
                  <c:v>1.000486</c:v>
                </c:pt>
                <c:pt idx="1178">
                  <c:v>1.0012430000000001</c:v>
                </c:pt>
                <c:pt idx="1179">
                  <c:v>1.0008079999999999</c:v>
                </c:pt>
                <c:pt idx="1180">
                  <c:v>1.000645</c:v>
                </c:pt>
                <c:pt idx="1181">
                  <c:v>1.0014270000000001</c:v>
                </c:pt>
                <c:pt idx="1182">
                  <c:v>1.0010129999999999</c:v>
                </c:pt>
                <c:pt idx="1183">
                  <c:v>1.000804</c:v>
                </c:pt>
                <c:pt idx="1184">
                  <c:v>1.0001310000000001</c:v>
                </c:pt>
                <c:pt idx="1185">
                  <c:v>1.0011289999999999</c:v>
                </c:pt>
                <c:pt idx="1186">
                  <c:v>1.0012110000000001</c:v>
                </c:pt>
                <c:pt idx="1187">
                  <c:v>1.001044</c:v>
                </c:pt>
                <c:pt idx="1188">
                  <c:v>1.0012319999999999</c:v>
                </c:pt>
                <c:pt idx="1189">
                  <c:v>1.0007219999999999</c:v>
                </c:pt>
                <c:pt idx="1190">
                  <c:v>1.000367</c:v>
                </c:pt>
                <c:pt idx="1191">
                  <c:v>1.001692</c:v>
                </c:pt>
                <c:pt idx="1192">
                  <c:v>1.0008280000000001</c:v>
                </c:pt>
                <c:pt idx="1193">
                  <c:v>1.0007459999999999</c:v>
                </c:pt>
                <c:pt idx="1194">
                  <c:v>1.0002500000000001</c:v>
                </c:pt>
                <c:pt idx="1195">
                  <c:v>1.0004029999999999</c:v>
                </c:pt>
                <c:pt idx="1196">
                  <c:v>1.00037</c:v>
                </c:pt>
                <c:pt idx="1197">
                  <c:v>1.000019</c:v>
                </c:pt>
                <c:pt idx="1198">
                  <c:v>1.0002009999999999</c:v>
                </c:pt>
                <c:pt idx="1199">
                  <c:v>1.000068</c:v>
                </c:pt>
                <c:pt idx="1200">
                  <c:v>1.000332</c:v>
                </c:pt>
                <c:pt idx="1201">
                  <c:v>1.000111</c:v>
                </c:pt>
                <c:pt idx="1202">
                  <c:v>1.000032</c:v>
                </c:pt>
                <c:pt idx="1203">
                  <c:v>1.0007569999999999</c:v>
                </c:pt>
                <c:pt idx="1204">
                  <c:v>1.000149</c:v>
                </c:pt>
                <c:pt idx="1205">
                  <c:v>0.99999400000000005</c:v>
                </c:pt>
                <c:pt idx="1206">
                  <c:v>1.0011779999999999</c:v>
                </c:pt>
                <c:pt idx="1207">
                  <c:v>1.0021150000000001</c:v>
                </c:pt>
                <c:pt idx="1208">
                  <c:v>1.0004090000000001</c:v>
                </c:pt>
                <c:pt idx="1209">
                  <c:v>1.0010220000000001</c:v>
                </c:pt>
                <c:pt idx="1210">
                  <c:v>1.0004169999999999</c:v>
                </c:pt>
                <c:pt idx="1211">
                  <c:v>1.0000739999999999</c:v>
                </c:pt>
                <c:pt idx="1212">
                  <c:v>1.0008189999999999</c:v>
                </c:pt>
                <c:pt idx="1213">
                  <c:v>1.0001899999999999</c:v>
                </c:pt>
                <c:pt idx="1214">
                  <c:v>1.000318</c:v>
                </c:pt>
                <c:pt idx="1215">
                  <c:v>1.000432</c:v>
                </c:pt>
                <c:pt idx="1216">
                  <c:v>1.0006679999999999</c:v>
                </c:pt>
                <c:pt idx="1217">
                  <c:v>1.000526</c:v>
                </c:pt>
                <c:pt idx="1218">
                  <c:v>1.000583</c:v>
                </c:pt>
                <c:pt idx="1219">
                  <c:v>1.000343</c:v>
                </c:pt>
                <c:pt idx="1220">
                  <c:v>0.99984499999999998</c:v>
                </c:pt>
                <c:pt idx="1221">
                  <c:v>0.99979099999999999</c:v>
                </c:pt>
                <c:pt idx="1222">
                  <c:v>1.0003740000000001</c:v>
                </c:pt>
                <c:pt idx="1223">
                  <c:v>1.0000579999999999</c:v>
                </c:pt>
                <c:pt idx="1224">
                  <c:v>0.99908300000000005</c:v>
                </c:pt>
                <c:pt idx="1225">
                  <c:v>1.0009250000000001</c:v>
                </c:pt>
                <c:pt idx="1226">
                  <c:v>1.002632</c:v>
                </c:pt>
                <c:pt idx="1227">
                  <c:v>1.00223</c:v>
                </c:pt>
                <c:pt idx="1228">
                  <c:v>1.0012799999999999</c:v>
                </c:pt>
                <c:pt idx="1229">
                  <c:v>1.001811</c:v>
                </c:pt>
                <c:pt idx="1230">
                  <c:v>1.0011950000000001</c:v>
                </c:pt>
                <c:pt idx="1231">
                  <c:v>1.001301</c:v>
                </c:pt>
                <c:pt idx="1232">
                  <c:v>1.0010159999999999</c:v>
                </c:pt>
                <c:pt idx="1233">
                  <c:v>1.0012220000000001</c:v>
                </c:pt>
                <c:pt idx="1234">
                  <c:v>1.0006010000000001</c:v>
                </c:pt>
                <c:pt idx="1235">
                  <c:v>1.000607</c:v>
                </c:pt>
                <c:pt idx="1236">
                  <c:v>0.99975899999999995</c:v>
                </c:pt>
                <c:pt idx="1237">
                  <c:v>1.000896</c:v>
                </c:pt>
                <c:pt idx="1238">
                  <c:v>1.0000199999999999</c:v>
                </c:pt>
                <c:pt idx="1239">
                  <c:v>1.000464</c:v>
                </c:pt>
                <c:pt idx="1240">
                  <c:v>1.0005759999999999</c:v>
                </c:pt>
                <c:pt idx="1241">
                  <c:v>1.003085</c:v>
                </c:pt>
                <c:pt idx="1242">
                  <c:v>1.0034019999999999</c:v>
                </c:pt>
                <c:pt idx="1243">
                  <c:v>1.000254</c:v>
                </c:pt>
                <c:pt idx="1244">
                  <c:v>1.0016799999999999</c:v>
                </c:pt>
                <c:pt idx="1245">
                  <c:v>1.0018549999999999</c:v>
                </c:pt>
                <c:pt idx="1246">
                  <c:v>1.000167</c:v>
                </c:pt>
                <c:pt idx="1247">
                  <c:v>1.001098</c:v>
                </c:pt>
                <c:pt idx="1248">
                  <c:v>1.0004690000000001</c:v>
                </c:pt>
                <c:pt idx="1249">
                  <c:v>1.0021770000000001</c:v>
                </c:pt>
                <c:pt idx="1250">
                  <c:v>0.99993699999999996</c:v>
                </c:pt>
                <c:pt idx="1251">
                  <c:v>0.99927500000000002</c:v>
                </c:pt>
                <c:pt idx="1252">
                  <c:v>1.00159</c:v>
                </c:pt>
                <c:pt idx="1253">
                  <c:v>1.000877</c:v>
                </c:pt>
                <c:pt idx="1254">
                  <c:v>1.002345</c:v>
                </c:pt>
                <c:pt idx="1255">
                  <c:v>1.01153</c:v>
                </c:pt>
                <c:pt idx="1256">
                  <c:v>1.0001040000000001</c:v>
                </c:pt>
                <c:pt idx="1257">
                  <c:v>0.999865</c:v>
                </c:pt>
                <c:pt idx="1258">
                  <c:v>0.99993799999999999</c:v>
                </c:pt>
                <c:pt idx="1259">
                  <c:v>0.99993200000000004</c:v>
                </c:pt>
                <c:pt idx="1260">
                  <c:v>1.0000899999999999</c:v>
                </c:pt>
                <c:pt idx="1261">
                  <c:v>1.000162</c:v>
                </c:pt>
                <c:pt idx="1262">
                  <c:v>0.99990900000000005</c:v>
                </c:pt>
                <c:pt idx="1263">
                  <c:v>0.99993399999999999</c:v>
                </c:pt>
                <c:pt idx="1264">
                  <c:v>1.0000420000000001</c:v>
                </c:pt>
                <c:pt idx="1265">
                  <c:v>1.000062</c:v>
                </c:pt>
                <c:pt idx="1266">
                  <c:v>1.0000519999999999</c:v>
                </c:pt>
                <c:pt idx="1267">
                  <c:v>0.99996600000000002</c:v>
                </c:pt>
                <c:pt idx="1268">
                  <c:v>1.0000089999999999</c:v>
                </c:pt>
                <c:pt idx="1269">
                  <c:v>1.000111</c:v>
                </c:pt>
                <c:pt idx="1270">
                  <c:v>1.000132</c:v>
                </c:pt>
                <c:pt idx="1271">
                  <c:v>1.000165</c:v>
                </c:pt>
                <c:pt idx="1272">
                  <c:v>0.99995100000000003</c:v>
                </c:pt>
                <c:pt idx="1273">
                  <c:v>0.99987499999999996</c:v>
                </c:pt>
                <c:pt idx="1274">
                  <c:v>1.0001690000000001</c:v>
                </c:pt>
                <c:pt idx="1275">
                  <c:v>1.0001660000000001</c:v>
                </c:pt>
                <c:pt idx="1276">
                  <c:v>1.000078</c:v>
                </c:pt>
                <c:pt idx="1277">
                  <c:v>1.0000579999999999</c:v>
                </c:pt>
                <c:pt idx="1278">
                  <c:v>1.0001370000000001</c:v>
                </c:pt>
                <c:pt idx="1279">
                  <c:v>0.99996700000000005</c:v>
                </c:pt>
                <c:pt idx="1280">
                  <c:v>0.99999300000000002</c:v>
                </c:pt>
                <c:pt idx="1281">
                  <c:v>0.99986799999999998</c:v>
                </c:pt>
                <c:pt idx="1282">
                  <c:v>0.99996499999999999</c:v>
                </c:pt>
                <c:pt idx="1283">
                  <c:v>0.99982300000000002</c:v>
                </c:pt>
                <c:pt idx="1284">
                  <c:v>0.99997499999999995</c:v>
                </c:pt>
                <c:pt idx="1285">
                  <c:v>0.99980199999999997</c:v>
                </c:pt>
                <c:pt idx="1286">
                  <c:v>1.00068</c:v>
                </c:pt>
                <c:pt idx="1287">
                  <c:v>1.0016160000000001</c:v>
                </c:pt>
                <c:pt idx="1288">
                  <c:v>1.001852</c:v>
                </c:pt>
                <c:pt idx="1289">
                  <c:v>1.0018879999999999</c:v>
                </c:pt>
                <c:pt idx="1290">
                  <c:v>1.001555</c:v>
                </c:pt>
                <c:pt idx="1291">
                  <c:v>1.001674</c:v>
                </c:pt>
                <c:pt idx="1292">
                  <c:v>1.0014719999999999</c:v>
                </c:pt>
                <c:pt idx="1293">
                  <c:v>1.0011490000000001</c:v>
                </c:pt>
                <c:pt idx="1294">
                  <c:v>1.0017659999999999</c:v>
                </c:pt>
                <c:pt idx="1295">
                  <c:v>1.000991</c:v>
                </c:pt>
                <c:pt idx="1296">
                  <c:v>1.000481</c:v>
                </c:pt>
                <c:pt idx="1297">
                  <c:v>1.0003919999999999</c:v>
                </c:pt>
                <c:pt idx="1298">
                  <c:v>1.0000629999999999</c:v>
                </c:pt>
                <c:pt idx="1299">
                  <c:v>1.0005329999999999</c:v>
                </c:pt>
                <c:pt idx="1300">
                  <c:v>1.0001089999999999</c:v>
                </c:pt>
                <c:pt idx="1301">
                  <c:v>1.0005500000000001</c:v>
                </c:pt>
                <c:pt idx="1302">
                  <c:v>1.0005710000000001</c:v>
                </c:pt>
                <c:pt idx="1303">
                  <c:v>1.0010380000000001</c:v>
                </c:pt>
                <c:pt idx="1304">
                  <c:v>1.000313</c:v>
                </c:pt>
                <c:pt idx="1305">
                  <c:v>1.00084</c:v>
                </c:pt>
                <c:pt idx="1306">
                  <c:v>1.0007889999999999</c:v>
                </c:pt>
                <c:pt idx="1307">
                  <c:v>1.00119</c:v>
                </c:pt>
                <c:pt idx="1308">
                  <c:v>1.000572</c:v>
                </c:pt>
                <c:pt idx="1309">
                  <c:v>1.0007379999999999</c:v>
                </c:pt>
                <c:pt idx="1310">
                  <c:v>1.0005109999999999</c:v>
                </c:pt>
                <c:pt idx="1311">
                  <c:v>1.0011399999999999</c:v>
                </c:pt>
                <c:pt idx="1312">
                  <c:v>0.99973299999999998</c:v>
                </c:pt>
                <c:pt idx="1313">
                  <c:v>1.000626</c:v>
                </c:pt>
                <c:pt idx="1314">
                  <c:v>1.0003770000000001</c:v>
                </c:pt>
                <c:pt idx="1315">
                  <c:v>1.0000230000000001</c:v>
                </c:pt>
                <c:pt idx="1316">
                  <c:v>1.000745</c:v>
                </c:pt>
                <c:pt idx="1317">
                  <c:v>1.001749</c:v>
                </c:pt>
                <c:pt idx="1318">
                  <c:v>1.0014510000000001</c:v>
                </c:pt>
                <c:pt idx="1319">
                  <c:v>1.000875</c:v>
                </c:pt>
                <c:pt idx="1320">
                  <c:v>1.000089</c:v>
                </c:pt>
                <c:pt idx="1321">
                  <c:v>1.0010019999999999</c:v>
                </c:pt>
                <c:pt idx="1322">
                  <c:v>1.0007459999999999</c:v>
                </c:pt>
                <c:pt idx="1323">
                  <c:v>1.000149</c:v>
                </c:pt>
                <c:pt idx="1324">
                  <c:v>0.99984499999999998</c:v>
                </c:pt>
                <c:pt idx="1325">
                  <c:v>1.001214</c:v>
                </c:pt>
                <c:pt idx="1326">
                  <c:v>1.000642</c:v>
                </c:pt>
                <c:pt idx="1327">
                  <c:v>0.99992800000000004</c:v>
                </c:pt>
                <c:pt idx="1328">
                  <c:v>1.000024</c:v>
                </c:pt>
                <c:pt idx="1329">
                  <c:v>1.000216</c:v>
                </c:pt>
                <c:pt idx="1330">
                  <c:v>1.0002260000000001</c:v>
                </c:pt>
                <c:pt idx="1331">
                  <c:v>1.0000329999999999</c:v>
                </c:pt>
                <c:pt idx="1332">
                  <c:v>0.99995599999999996</c:v>
                </c:pt>
                <c:pt idx="1333">
                  <c:v>0.99950099999999997</c:v>
                </c:pt>
                <c:pt idx="1334">
                  <c:v>1.000667</c:v>
                </c:pt>
                <c:pt idx="1335">
                  <c:v>1.0000899999999999</c:v>
                </c:pt>
                <c:pt idx="1336">
                  <c:v>1.0007079999999999</c:v>
                </c:pt>
                <c:pt idx="1337">
                  <c:v>0.99990000000000001</c:v>
                </c:pt>
                <c:pt idx="1338">
                  <c:v>0.99963900000000006</c:v>
                </c:pt>
                <c:pt idx="1339">
                  <c:v>0.99997999999999998</c:v>
                </c:pt>
                <c:pt idx="1340">
                  <c:v>1.0002249999999999</c:v>
                </c:pt>
                <c:pt idx="1341">
                  <c:v>1.0002709999999999</c:v>
                </c:pt>
                <c:pt idx="1342">
                  <c:v>0.99990000000000001</c:v>
                </c:pt>
                <c:pt idx="1343">
                  <c:v>1.000135</c:v>
                </c:pt>
                <c:pt idx="1344">
                  <c:v>0.99994700000000003</c:v>
                </c:pt>
                <c:pt idx="1345">
                  <c:v>1.000373</c:v>
                </c:pt>
                <c:pt idx="1346">
                  <c:v>1.0005520000000001</c:v>
                </c:pt>
                <c:pt idx="1347">
                  <c:v>1.000621</c:v>
                </c:pt>
                <c:pt idx="1348">
                  <c:v>1.0000929999999999</c:v>
                </c:pt>
                <c:pt idx="1349">
                  <c:v>1.000297</c:v>
                </c:pt>
                <c:pt idx="1350">
                  <c:v>1.0002660000000001</c:v>
                </c:pt>
                <c:pt idx="1351">
                  <c:v>1.0002169999999999</c:v>
                </c:pt>
                <c:pt idx="1352">
                  <c:v>1.000326</c:v>
                </c:pt>
                <c:pt idx="1353">
                  <c:v>1.0006980000000001</c:v>
                </c:pt>
                <c:pt idx="1354">
                  <c:v>1.0001629999999999</c:v>
                </c:pt>
                <c:pt idx="1355">
                  <c:v>1.000254</c:v>
                </c:pt>
                <c:pt idx="1356">
                  <c:v>1.000132</c:v>
                </c:pt>
                <c:pt idx="1357">
                  <c:v>1.0001169999999999</c:v>
                </c:pt>
                <c:pt idx="1358">
                  <c:v>1.000278</c:v>
                </c:pt>
                <c:pt idx="1359">
                  <c:v>1.000283</c:v>
                </c:pt>
                <c:pt idx="1360">
                  <c:v>1.000272</c:v>
                </c:pt>
                <c:pt idx="1361">
                  <c:v>1.0003409999999999</c:v>
                </c:pt>
                <c:pt idx="1362">
                  <c:v>1.00054</c:v>
                </c:pt>
                <c:pt idx="1363">
                  <c:v>1.0003040000000001</c:v>
                </c:pt>
                <c:pt idx="1364">
                  <c:v>1.000094</c:v>
                </c:pt>
                <c:pt idx="1365">
                  <c:v>1.000097</c:v>
                </c:pt>
                <c:pt idx="1366">
                  <c:v>1.0003820000000001</c:v>
                </c:pt>
                <c:pt idx="1367">
                  <c:v>1.000386</c:v>
                </c:pt>
                <c:pt idx="1368">
                  <c:v>1.0002489999999999</c:v>
                </c:pt>
                <c:pt idx="1369">
                  <c:v>1.0001530000000001</c:v>
                </c:pt>
                <c:pt idx="1370">
                  <c:v>1.0003150000000001</c:v>
                </c:pt>
                <c:pt idx="1371">
                  <c:v>1.000535</c:v>
                </c:pt>
                <c:pt idx="1372">
                  <c:v>1.000542</c:v>
                </c:pt>
                <c:pt idx="1373">
                  <c:v>1.0002599999999999</c:v>
                </c:pt>
                <c:pt idx="1374">
                  <c:v>1.000586</c:v>
                </c:pt>
                <c:pt idx="1375">
                  <c:v>1.0006429999999999</c:v>
                </c:pt>
                <c:pt idx="1376">
                  <c:v>1.0004379999999999</c:v>
                </c:pt>
                <c:pt idx="1377">
                  <c:v>1.000219</c:v>
                </c:pt>
                <c:pt idx="1378">
                  <c:v>1.0004740000000001</c:v>
                </c:pt>
                <c:pt idx="1379">
                  <c:v>0.99968500000000005</c:v>
                </c:pt>
                <c:pt idx="1380">
                  <c:v>1.0006679999999999</c:v>
                </c:pt>
                <c:pt idx="1381">
                  <c:v>1.00071</c:v>
                </c:pt>
                <c:pt idx="1382">
                  <c:v>1.0008790000000001</c:v>
                </c:pt>
                <c:pt idx="1383">
                  <c:v>1.0008010000000001</c:v>
                </c:pt>
                <c:pt idx="1384">
                  <c:v>1.0002629999999999</c:v>
                </c:pt>
                <c:pt idx="1385">
                  <c:v>1.000359</c:v>
                </c:pt>
                <c:pt idx="1386">
                  <c:v>1.0004299999999999</c:v>
                </c:pt>
                <c:pt idx="1387">
                  <c:v>1.0003550000000001</c:v>
                </c:pt>
                <c:pt idx="1388">
                  <c:v>1.0006269999999999</c:v>
                </c:pt>
                <c:pt idx="1389">
                  <c:v>1.001225</c:v>
                </c:pt>
                <c:pt idx="1390">
                  <c:v>1.000508</c:v>
                </c:pt>
                <c:pt idx="1391">
                  <c:v>1.000529</c:v>
                </c:pt>
                <c:pt idx="1392">
                  <c:v>1.000321</c:v>
                </c:pt>
                <c:pt idx="1393">
                  <c:v>1.000281</c:v>
                </c:pt>
                <c:pt idx="1394">
                  <c:v>1.0002200000000001</c:v>
                </c:pt>
                <c:pt idx="1395">
                  <c:v>1.0003839999999999</c:v>
                </c:pt>
                <c:pt idx="1396">
                  <c:v>1.0002610000000001</c:v>
                </c:pt>
                <c:pt idx="1397">
                  <c:v>0.99987199999999998</c:v>
                </c:pt>
                <c:pt idx="1398">
                  <c:v>1.0004930000000001</c:v>
                </c:pt>
                <c:pt idx="1399">
                  <c:v>1.00024</c:v>
                </c:pt>
                <c:pt idx="1400">
                  <c:v>1.000146</c:v>
                </c:pt>
                <c:pt idx="1401">
                  <c:v>1.0003200000000001</c:v>
                </c:pt>
                <c:pt idx="1402">
                  <c:v>1.0009790000000001</c:v>
                </c:pt>
                <c:pt idx="1403">
                  <c:v>0.99969799999999998</c:v>
                </c:pt>
                <c:pt idx="1404">
                  <c:v>1.000235</c:v>
                </c:pt>
                <c:pt idx="1405">
                  <c:v>1.000481</c:v>
                </c:pt>
                <c:pt idx="1406">
                  <c:v>1.0004599999999999</c:v>
                </c:pt>
                <c:pt idx="1407">
                  <c:v>1.000451</c:v>
                </c:pt>
                <c:pt idx="1408">
                  <c:v>0.99964799999999998</c:v>
                </c:pt>
                <c:pt idx="1409">
                  <c:v>0.99947299999999994</c:v>
                </c:pt>
                <c:pt idx="1410">
                  <c:v>1.0004420000000001</c:v>
                </c:pt>
                <c:pt idx="1411">
                  <c:v>0.99991600000000003</c:v>
                </c:pt>
                <c:pt idx="1412">
                  <c:v>1.0000880000000001</c:v>
                </c:pt>
                <c:pt idx="1413">
                  <c:v>1.00004</c:v>
                </c:pt>
                <c:pt idx="1414">
                  <c:v>1.000508</c:v>
                </c:pt>
                <c:pt idx="1415">
                  <c:v>1.00082</c:v>
                </c:pt>
                <c:pt idx="1416">
                  <c:v>1.0009889999999999</c:v>
                </c:pt>
                <c:pt idx="1417">
                  <c:v>1.0007250000000001</c:v>
                </c:pt>
                <c:pt idx="1418">
                  <c:v>1.000513</c:v>
                </c:pt>
                <c:pt idx="1419">
                  <c:v>1.0002979999999999</c:v>
                </c:pt>
                <c:pt idx="1420">
                  <c:v>1.0002819999999999</c:v>
                </c:pt>
                <c:pt idx="1421">
                  <c:v>1.0001549999999999</c:v>
                </c:pt>
                <c:pt idx="1422">
                  <c:v>1.000178</c:v>
                </c:pt>
                <c:pt idx="1423">
                  <c:v>1.000284</c:v>
                </c:pt>
                <c:pt idx="1424">
                  <c:v>1.0002009999999999</c:v>
                </c:pt>
                <c:pt idx="1425">
                  <c:v>0.999838</c:v>
                </c:pt>
                <c:pt idx="1426">
                  <c:v>1.00044</c:v>
                </c:pt>
                <c:pt idx="1427">
                  <c:v>1.0003169999999999</c:v>
                </c:pt>
                <c:pt idx="1428">
                  <c:v>1.000375</c:v>
                </c:pt>
                <c:pt idx="1429">
                  <c:v>1.000116</c:v>
                </c:pt>
                <c:pt idx="1430">
                  <c:v>1.000046</c:v>
                </c:pt>
                <c:pt idx="1431">
                  <c:v>1.001018</c:v>
                </c:pt>
                <c:pt idx="1432">
                  <c:v>1.000696</c:v>
                </c:pt>
                <c:pt idx="1433">
                  <c:v>1.0000960000000001</c:v>
                </c:pt>
                <c:pt idx="1434">
                  <c:v>1.000097</c:v>
                </c:pt>
                <c:pt idx="1435">
                  <c:v>1.0000340000000001</c:v>
                </c:pt>
                <c:pt idx="1436">
                  <c:v>0.99915200000000004</c:v>
                </c:pt>
                <c:pt idx="1437">
                  <c:v>1.00004</c:v>
                </c:pt>
                <c:pt idx="1438">
                  <c:v>1.0002800000000001</c:v>
                </c:pt>
                <c:pt idx="1439">
                  <c:v>1.000019</c:v>
                </c:pt>
                <c:pt idx="1440">
                  <c:v>1.0001169999999999</c:v>
                </c:pt>
                <c:pt idx="1441">
                  <c:v>0.99994000000000005</c:v>
                </c:pt>
                <c:pt idx="1442">
                  <c:v>1.000022</c:v>
                </c:pt>
                <c:pt idx="1443">
                  <c:v>0.99987899999999996</c:v>
                </c:pt>
                <c:pt idx="1444">
                  <c:v>1.000823</c:v>
                </c:pt>
                <c:pt idx="1445">
                  <c:v>1.0002230000000001</c:v>
                </c:pt>
                <c:pt idx="1446">
                  <c:v>0.99937500000000001</c:v>
                </c:pt>
                <c:pt idx="1447">
                  <c:v>1.0002279999999999</c:v>
                </c:pt>
                <c:pt idx="1448">
                  <c:v>1.000791</c:v>
                </c:pt>
                <c:pt idx="1449">
                  <c:v>1.0004839999999999</c:v>
                </c:pt>
                <c:pt idx="1450">
                  <c:v>1.000049</c:v>
                </c:pt>
                <c:pt idx="1451">
                  <c:v>1.000518</c:v>
                </c:pt>
                <c:pt idx="1452">
                  <c:v>1.0003759999999999</c:v>
                </c:pt>
                <c:pt idx="1453">
                  <c:v>1.000291</c:v>
                </c:pt>
                <c:pt idx="1454">
                  <c:v>1.000815</c:v>
                </c:pt>
                <c:pt idx="1455">
                  <c:v>1.000678</c:v>
                </c:pt>
                <c:pt idx="1456">
                  <c:v>1.0008570000000001</c:v>
                </c:pt>
                <c:pt idx="1457">
                  <c:v>1.0015529999999999</c:v>
                </c:pt>
                <c:pt idx="1458">
                  <c:v>1.0014540000000001</c:v>
                </c:pt>
                <c:pt idx="1459">
                  <c:v>1.001517</c:v>
                </c:pt>
                <c:pt idx="1460">
                  <c:v>1.000443</c:v>
                </c:pt>
                <c:pt idx="1461">
                  <c:v>1.000202</c:v>
                </c:pt>
                <c:pt idx="1462">
                  <c:v>1.000097</c:v>
                </c:pt>
                <c:pt idx="1463">
                  <c:v>1.0006440000000001</c:v>
                </c:pt>
                <c:pt idx="1464">
                  <c:v>1.0001139999999999</c:v>
                </c:pt>
                <c:pt idx="1465">
                  <c:v>1.000848</c:v>
                </c:pt>
                <c:pt idx="1466">
                  <c:v>1.000367</c:v>
                </c:pt>
                <c:pt idx="1467">
                  <c:v>1.0015019999999999</c:v>
                </c:pt>
                <c:pt idx="1468">
                  <c:v>1.000675</c:v>
                </c:pt>
                <c:pt idx="1469">
                  <c:v>1.0000629999999999</c:v>
                </c:pt>
                <c:pt idx="1470">
                  <c:v>0.99997000000000003</c:v>
                </c:pt>
                <c:pt idx="1471">
                  <c:v>1.00082</c:v>
                </c:pt>
                <c:pt idx="1472">
                  <c:v>1.000362</c:v>
                </c:pt>
                <c:pt idx="1473">
                  <c:v>1.0008729999999999</c:v>
                </c:pt>
                <c:pt idx="1474">
                  <c:v>1.000451</c:v>
                </c:pt>
                <c:pt idx="1475">
                  <c:v>1.0001249999999999</c:v>
                </c:pt>
                <c:pt idx="1476">
                  <c:v>1.0006969999999999</c:v>
                </c:pt>
                <c:pt idx="1477">
                  <c:v>0.99960099999999996</c:v>
                </c:pt>
                <c:pt idx="1478">
                  <c:v>1.000367</c:v>
                </c:pt>
                <c:pt idx="1479">
                  <c:v>1.001099</c:v>
                </c:pt>
                <c:pt idx="1480">
                  <c:v>1.0001249999999999</c:v>
                </c:pt>
                <c:pt idx="1481">
                  <c:v>1.000526</c:v>
                </c:pt>
                <c:pt idx="1482">
                  <c:v>1.000286</c:v>
                </c:pt>
                <c:pt idx="1483">
                  <c:v>1.0002549999999999</c:v>
                </c:pt>
                <c:pt idx="1484">
                  <c:v>1.0001739999999999</c:v>
                </c:pt>
                <c:pt idx="1485">
                  <c:v>1.0006170000000001</c:v>
                </c:pt>
                <c:pt idx="1486">
                  <c:v>1.0000070000000001</c:v>
                </c:pt>
                <c:pt idx="1487">
                  <c:v>1.0006299999999999</c:v>
                </c:pt>
                <c:pt idx="1488">
                  <c:v>1.0013620000000001</c:v>
                </c:pt>
                <c:pt idx="1489">
                  <c:v>1.000972</c:v>
                </c:pt>
                <c:pt idx="1490">
                  <c:v>0.99936599999999998</c:v>
                </c:pt>
                <c:pt idx="1491">
                  <c:v>1.000882</c:v>
                </c:pt>
                <c:pt idx="1492">
                  <c:v>1.0017400000000001</c:v>
                </c:pt>
                <c:pt idx="1493">
                  <c:v>1.000556</c:v>
                </c:pt>
                <c:pt idx="1494">
                  <c:v>1.0010509999999999</c:v>
                </c:pt>
                <c:pt idx="1495">
                  <c:v>1.0001310000000001</c:v>
                </c:pt>
                <c:pt idx="1496">
                  <c:v>1.000648</c:v>
                </c:pt>
                <c:pt idx="1497">
                  <c:v>1.000402</c:v>
                </c:pt>
                <c:pt idx="1498">
                  <c:v>1.0002599999999999</c:v>
                </c:pt>
                <c:pt idx="1499">
                  <c:v>1.0008379999999999</c:v>
                </c:pt>
                <c:pt idx="1500">
                  <c:v>1.000183</c:v>
                </c:pt>
                <c:pt idx="1501">
                  <c:v>0.99998799999999999</c:v>
                </c:pt>
                <c:pt idx="1502">
                  <c:v>0.99897100000000005</c:v>
                </c:pt>
                <c:pt idx="1503">
                  <c:v>1.000397</c:v>
                </c:pt>
                <c:pt idx="1504">
                  <c:v>1.000332</c:v>
                </c:pt>
                <c:pt idx="1505">
                  <c:v>1.0003880000000001</c:v>
                </c:pt>
                <c:pt idx="1506">
                  <c:v>1.0012019999999999</c:v>
                </c:pt>
                <c:pt idx="1507">
                  <c:v>0.99992300000000001</c:v>
                </c:pt>
                <c:pt idx="1508">
                  <c:v>1.0004489999999999</c:v>
                </c:pt>
                <c:pt idx="1509">
                  <c:v>0.99994400000000006</c:v>
                </c:pt>
                <c:pt idx="1510">
                  <c:v>1.0011680000000001</c:v>
                </c:pt>
                <c:pt idx="1511">
                  <c:v>1.000294</c:v>
                </c:pt>
                <c:pt idx="1512">
                  <c:v>1.001036</c:v>
                </c:pt>
                <c:pt idx="1513">
                  <c:v>1.000189</c:v>
                </c:pt>
                <c:pt idx="1514">
                  <c:v>1.0004999999999999</c:v>
                </c:pt>
                <c:pt idx="1515">
                  <c:v>1.0004599999999999</c:v>
                </c:pt>
                <c:pt idx="1516">
                  <c:v>1.000165</c:v>
                </c:pt>
                <c:pt idx="1517">
                  <c:v>1.000208</c:v>
                </c:pt>
                <c:pt idx="1518">
                  <c:v>1.000122</c:v>
                </c:pt>
                <c:pt idx="1519">
                  <c:v>1.0001949999999999</c:v>
                </c:pt>
                <c:pt idx="1520">
                  <c:v>1.0002519999999999</c:v>
                </c:pt>
                <c:pt idx="1521">
                  <c:v>1.000097</c:v>
                </c:pt>
                <c:pt idx="1522">
                  <c:v>1.000257</c:v>
                </c:pt>
                <c:pt idx="1523">
                  <c:v>1.000181</c:v>
                </c:pt>
                <c:pt idx="1524">
                  <c:v>1.000362</c:v>
                </c:pt>
                <c:pt idx="1525">
                  <c:v>1.0002899999999999</c:v>
                </c:pt>
                <c:pt idx="1526">
                  <c:v>1.000405</c:v>
                </c:pt>
                <c:pt idx="1527">
                  <c:v>1.000283</c:v>
                </c:pt>
                <c:pt idx="1528">
                  <c:v>1.000642</c:v>
                </c:pt>
                <c:pt idx="1529">
                  <c:v>1.0004169999999999</c:v>
                </c:pt>
                <c:pt idx="1530">
                  <c:v>1.0003679999999999</c:v>
                </c:pt>
                <c:pt idx="1531">
                  <c:v>1.0004200000000001</c:v>
                </c:pt>
                <c:pt idx="1532">
                  <c:v>1.0004900000000001</c:v>
                </c:pt>
                <c:pt idx="1533">
                  <c:v>1.000257</c:v>
                </c:pt>
                <c:pt idx="1534">
                  <c:v>1.0001770000000001</c:v>
                </c:pt>
                <c:pt idx="1535">
                  <c:v>1.0001580000000001</c:v>
                </c:pt>
                <c:pt idx="1536">
                  <c:v>1.000491</c:v>
                </c:pt>
                <c:pt idx="1537">
                  <c:v>1.0004390000000001</c:v>
                </c:pt>
                <c:pt idx="1538">
                  <c:v>1.000604</c:v>
                </c:pt>
                <c:pt idx="1539">
                  <c:v>1.0006299999999999</c:v>
                </c:pt>
                <c:pt idx="1540">
                  <c:v>1.0003439999999999</c:v>
                </c:pt>
                <c:pt idx="1541">
                  <c:v>1.000345</c:v>
                </c:pt>
                <c:pt idx="1542">
                  <c:v>1.000362</c:v>
                </c:pt>
                <c:pt idx="1543">
                  <c:v>1.0003409999999999</c:v>
                </c:pt>
                <c:pt idx="1544">
                  <c:v>1.0004850000000001</c:v>
                </c:pt>
                <c:pt idx="1545">
                  <c:v>1.000426</c:v>
                </c:pt>
                <c:pt idx="1546">
                  <c:v>1.00038</c:v>
                </c:pt>
                <c:pt idx="1547">
                  <c:v>1.000386</c:v>
                </c:pt>
                <c:pt idx="1548">
                  <c:v>1.0005630000000001</c:v>
                </c:pt>
                <c:pt idx="1549">
                  <c:v>1.0005949999999999</c:v>
                </c:pt>
                <c:pt idx="1550">
                  <c:v>1.0006790000000001</c:v>
                </c:pt>
                <c:pt idx="1551">
                  <c:v>1.0005550000000001</c:v>
                </c:pt>
                <c:pt idx="1552">
                  <c:v>1.0006189999999999</c:v>
                </c:pt>
                <c:pt idx="1553">
                  <c:v>1.0007440000000001</c:v>
                </c:pt>
                <c:pt idx="1554">
                  <c:v>1.000726</c:v>
                </c:pt>
                <c:pt idx="1555">
                  <c:v>1.0007219999999999</c:v>
                </c:pt>
                <c:pt idx="1556">
                  <c:v>1.0006010000000001</c:v>
                </c:pt>
                <c:pt idx="1557">
                  <c:v>1.000456</c:v>
                </c:pt>
                <c:pt idx="1558">
                  <c:v>1.000513</c:v>
                </c:pt>
                <c:pt idx="1559">
                  <c:v>1.0005850000000001</c:v>
                </c:pt>
                <c:pt idx="1560">
                  <c:v>1.000397</c:v>
                </c:pt>
                <c:pt idx="1561">
                  <c:v>1.000515</c:v>
                </c:pt>
                <c:pt idx="1562">
                  <c:v>1.000559</c:v>
                </c:pt>
                <c:pt idx="1563">
                  <c:v>1.0005759999999999</c:v>
                </c:pt>
                <c:pt idx="1564">
                  <c:v>1.000408</c:v>
                </c:pt>
                <c:pt idx="1565">
                  <c:v>1.000502</c:v>
                </c:pt>
                <c:pt idx="1566">
                  <c:v>1.000704</c:v>
                </c:pt>
                <c:pt idx="1567">
                  <c:v>1.0004980000000001</c:v>
                </c:pt>
                <c:pt idx="1568">
                  <c:v>1.0006360000000001</c:v>
                </c:pt>
                <c:pt idx="1569">
                  <c:v>1.0004740000000001</c:v>
                </c:pt>
                <c:pt idx="1570">
                  <c:v>1.000397</c:v>
                </c:pt>
                <c:pt idx="1571">
                  <c:v>1.000491</c:v>
                </c:pt>
                <c:pt idx="1572">
                  <c:v>1.000351</c:v>
                </c:pt>
                <c:pt idx="1573">
                  <c:v>1.0004519999999999</c:v>
                </c:pt>
                <c:pt idx="1574">
                  <c:v>1.000467</c:v>
                </c:pt>
                <c:pt idx="1575">
                  <c:v>1.0000169999999999</c:v>
                </c:pt>
                <c:pt idx="1576">
                  <c:v>1.000197</c:v>
                </c:pt>
                <c:pt idx="1577">
                  <c:v>1.000275</c:v>
                </c:pt>
                <c:pt idx="1578">
                  <c:v>1.0002439999999999</c:v>
                </c:pt>
                <c:pt idx="1579">
                  <c:v>1.0001230000000001</c:v>
                </c:pt>
                <c:pt idx="1580">
                  <c:v>1.0002819999999999</c:v>
                </c:pt>
                <c:pt idx="1581">
                  <c:v>1.000294</c:v>
                </c:pt>
                <c:pt idx="1582">
                  <c:v>1.0005649999999999</c:v>
                </c:pt>
                <c:pt idx="1583">
                  <c:v>1.0002</c:v>
                </c:pt>
                <c:pt idx="1584">
                  <c:v>1.000081</c:v>
                </c:pt>
                <c:pt idx="1585">
                  <c:v>1.0001990000000001</c:v>
                </c:pt>
                <c:pt idx="1586">
                  <c:v>1.000219</c:v>
                </c:pt>
                <c:pt idx="1587">
                  <c:v>1.0003340000000001</c:v>
                </c:pt>
                <c:pt idx="1588">
                  <c:v>1.000435</c:v>
                </c:pt>
                <c:pt idx="1589">
                  <c:v>1.0004999999999999</c:v>
                </c:pt>
                <c:pt idx="1590">
                  <c:v>1.000483</c:v>
                </c:pt>
                <c:pt idx="1591">
                  <c:v>1.00051</c:v>
                </c:pt>
                <c:pt idx="1592">
                  <c:v>1.000427</c:v>
                </c:pt>
                <c:pt idx="1593">
                  <c:v>1.0003470000000001</c:v>
                </c:pt>
                <c:pt idx="1594">
                  <c:v>1.000337</c:v>
                </c:pt>
                <c:pt idx="1595">
                  <c:v>1.0004090000000001</c:v>
                </c:pt>
                <c:pt idx="1596">
                  <c:v>1.0005999999999999</c:v>
                </c:pt>
                <c:pt idx="1597">
                  <c:v>1.0004059999999999</c:v>
                </c:pt>
                <c:pt idx="1598">
                  <c:v>1.0003610000000001</c:v>
                </c:pt>
                <c:pt idx="1599">
                  <c:v>1.0003759999999999</c:v>
                </c:pt>
                <c:pt idx="1600">
                  <c:v>1.0004120000000001</c:v>
                </c:pt>
                <c:pt idx="1601">
                  <c:v>1.000413</c:v>
                </c:pt>
              </c:numCache>
            </c:numRef>
          </c:yVal>
          <c:smooth val="0"/>
          <c:extLst>
            <c:ext xmlns:c16="http://schemas.microsoft.com/office/drawing/2014/chart" uri="{C3380CC4-5D6E-409C-BE32-E72D297353CC}">
              <c16:uniqueId val="{00000000-8D2E-974A-A3F6-6F88CE11984A}"/>
            </c:ext>
          </c:extLst>
        </c:ser>
        <c:ser>
          <c:idx val="1"/>
          <c:order val="1"/>
          <c:tx>
            <c:strRef>
              <c:f>Sheet1!$C$1</c:f>
              <c:strCache>
                <c:ptCount val="1"/>
                <c:pt idx="0">
                  <c:v>DAI</c:v>
                </c:pt>
              </c:strCache>
            </c:strRef>
          </c:tx>
          <c:spPr>
            <a:ln w="19050" cap="rnd">
              <a:solidFill>
                <a:schemeClr val="tx2">
                  <a:lumMod val="60000"/>
                  <a:lumOff val="40000"/>
                </a:schemeClr>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Sheet1!$C$2:$C$1603</c:f>
              <c:numCache>
                <c:formatCode>General</c:formatCode>
                <c:ptCount val="1602"/>
                <c:pt idx="743">
                  <c:v>0.99259799999999998</c:v>
                </c:pt>
                <c:pt idx="744">
                  <c:v>1.0162819999999999</c:v>
                </c:pt>
                <c:pt idx="745">
                  <c:v>1.00227</c:v>
                </c:pt>
                <c:pt idx="746">
                  <c:v>1.0070209999999999</c:v>
                </c:pt>
                <c:pt idx="747">
                  <c:v>1.0060960000000001</c:v>
                </c:pt>
                <c:pt idx="748">
                  <c:v>0.99703399999999998</c:v>
                </c:pt>
                <c:pt idx="749">
                  <c:v>1.0047379999999999</c:v>
                </c:pt>
                <c:pt idx="750">
                  <c:v>1.004759</c:v>
                </c:pt>
                <c:pt idx="751">
                  <c:v>1.005228</c:v>
                </c:pt>
                <c:pt idx="752">
                  <c:v>1.0010399999999999</c:v>
                </c:pt>
                <c:pt idx="753">
                  <c:v>0.99791600000000003</c:v>
                </c:pt>
                <c:pt idx="754">
                  <c:v>1.003919</c:v>
                </c:pt>
                <c:pt idx="755">
                  <c:v>1.0044500000000001</c:v>
                </c:pt>
                <c:pt idx="756">
                  <c:v>1.008205</c:v>
                </c:pt>
                <c:pt idx="757">
                  <c:v>1.001905</c:v>
                </c:pt>
                <c:pt idx="758">
                  <c:v>1.0057849999999999</c:v>
                </c:pt>
                <c:pt idx="759">
                  <c:v>1.0036609999999999</c:v>
                </c:pt>
                <c:pt idx="760">
                  <c:v>1.0064360000000001</c:v>
                </c:pt>
                <c:pt idx="761">
                  <c:v>1.003851</c:v>
                </c:pt>
                <c:pt idx="762">
                  <c:v>1.0030300000000001</c:v>
                </c:pt>
                <c:pt idx="763">
                  <c:v>1.0054559999999999</c:v>
                </c:pt>
                <c:pt idx="764">
                  <c:v>1.003854</c:v>
                </c:pt>
                <c:pt idx="765">
                  <c:v>1.0075940000000001</c:v>
                </c:pt>
                <c:pt idx="766">
                  <c:v>1.0032209999999999</c:v>
                </c:pt>
                <c:pt idx="767">
                  <c:v>1.0062219999999999</c:v>
                </c:pt>
                <c:pt idx="768">
                  <c:v>1.0008159999999999</c:v>
                </c:pt>
                <c:pt idx="769">
                  <c:v>1.0019629999999999</c:v>
                </c:pt>
                <c:pt idx="770">
                  <c:v>1.0075670000000001</c:v>
                </c:pt>
                <c:pt idx="771">
                  <c:v>1.0038549999999999</c:v>
                </c:pt>
                <c:pt idx="772">
                  <c:v>1.005012</c:v>
                </c:pt>
                <c:pt idx="773">
                  <c:v>0.99993699999999996</c:v>
                </c:pt>
                <c:pt idx="774">
                  <c:v>0.99730799999999997</c:v>
                </c:pt>
                <c:pt idx="775">
                  <c:v>1.0101819999999999</c:v>
                </c:pt>
                <c:pt idx="776">
                  <c:v>1.0106409999999999</c:v>
                </c:pt>
                <c:pt idx="777">
                  <c:v>1.0043800000000001</c:v>
                </c:pt>
                <c:pt idx="778">
                  <c:v>1.0082690000000001</c:v>
                </c:pt>
                <c:pt idx="779">
                  <c:v>1.0067809999999999</c:v>
                </c:pt>
                <c:pt idx="780">
                  <c:v>1.0039439999999999</c:v>
                </c:pt>
                <c:pt idx="781">
                  <c:v>1.007196</c:v>
                </c:pt>
                <c:pt idx="782">
                  <c:v>0.99804499999999996</c:v>
                </c:pt>
                <c:pt idx="783">
                  <c:v>1.000243</c:v>
                </c:pt>
                <c:pt idx="784">
                  <c:v>0.99782300000000002</c:v>
                </c:pt>
                <c:pt idx="785">
                  <c:v>1.0021850000000001</c:v>
                </c:pt>
                <c:pt idx="786">
                  <c:v>1.007795</c:v>
                </c:pt>
                <c:pt idx="787">
                  <c:v>1.0076350000000001</c:v>
                </c:pt>
                <c:pt idx="788">
                  <c:v>1.0030220000000001</c:v>
                </c:pt>
                <c:pt idx="789">
                  <c:v>0.99601099999999998</c:v>
                </c:pt>
                <c:pt idx="790">
                  <c:v>1.005968</c:v>
                </c:pt>
                <c:pt idx="791">
                  <c:v>1.0051490000000001</c:v>
                </c:pt>
                <c:pt idx="792">
                  <c:v>1.002167</c:v>
                </c:pt>
                <c:pt idx="793">
                  <c:v>1.0024459999999999</c:v>
                </c:pt>
                <c:pt idx="794">
                  <c:v>1.001692</c:v>
                </c:pt>
                <c:pt idx="795">
                  <c:v>1.0011730000000001</c:v>
                </c:pt>
                <c:pt idx="796">
                  <c:v>1.0017370000000001</c:v>
                </c:pt>
                <c:pt idx="797">
                  <c:v>0.99571900000000002</c:v>
                </c:pt>
                <c:pt idx="798">
                  <c:v>0.98480699999999999</c:v>
                </c:pt>
                <c:pt idx="799">
                  <c:v>1.0030140000000001</c:v>
                </c:pt>
                <c:pt idx="800">
                  <c:v>1.001827</c:v>
                </c:pt>
                <c:pt idx="801">
                  <c:v>0.98594099999999996</c:v>
                </c:pt>
                <c:pt idx="802">
                  <c:v>0.99163299999999999</c:v>
                </c:pt>
                <c:pt idx="803">
                  <c:v>0.99918300000000004</c:v>
                </c:pt>
                <c:pt idx="804">
                  <c:v>0.99597599999999997</c:v>
                </c:pt>
                <c:pt idx="805">
                  <c:v>0.99099700000000002</c:v>
                </c:pt>
                <c:pt idx="806">
                  <c:v>1.0000830000000001</c:v>
                </c:pt>
                <c:pt idx="807">
                  <c:v>0.98855800000000005</c:v>
                </c:pt>
                <c:pt idx="808">
                  <c:v>1.0065919999999999</c:v>
                </c:pt>
                <c:pt idx="809">
                  <c:v>1.0176240000000001</c:v>
                </c:pt>
                <c:pt idx="810">
                  <c:v>1.0132620000000001</c:v>
                </c:pt>
                <c:pt idx="811">
                  <c:v>0.99919500000000006</c:v>
                </c:pt>
                <c:pt idx="812">
                  <c:v>1.0156229999999999</c:v>
                </c:pt>
                <c:pt idx="813">
                  <c:v>1.0055879999999999</c:v>
                </c:pt>
                <c:pt idx="814">
                  <c:v>1.0115810000000001</c:v>
                </c:pt>
                <c:pt idx="815">
                  <c:v>0.99639299999999997</c:v>
                </c:pt>
                <c:pt idx="816">
                  <c:v>0.99772499999999997</c:v>
                </c:pt>
                <c:pt idx="817">
                  <c:v>1.0033650000000001</c:v>
                </c:pt>
                <c:pt idx="818">
                  <c:v>1.019185</c:v>
                </c:pt>
                <c:pt idx="819">
                  <c:v>1.0000309999999999</c:v>
                </c:pt>
                <c:pt idx="820">
                  <c:v>1.0059039999999999</c:v>
                </c:pt>
                <c:pt idx="821">
                  <c:v>1.015199</c:v>
                </c:pt>
                <c:pt idx="822">
                  <c:v>1.008634</c:v>
                </c:pt>
                <c:pt idx="823">
                  <c:v>0.99682000000000004</c:v>
                </c:pt>
                <c:pt idx="824">
                  <c:v>1.0072509999999999</c:v>
                </c:pt>
                <c:pt idx="825">
                  <c:v>1.0187219999999999</c:v>
                </c:pt>
                <c:pt idx="826">
                  <c:v>0.995143</c:v>
                </c:pt>
                <c:pt idx="827">
                  <c:v>0.99372700000000003</c:v>
                </c:pt>
                <c:pt idx="828">
                  <c:v>0.98556200000000005</c:v>
                </c:pt>
                <c:pt idx="829">
                  <c:v>0.99119800000000002</c:v>
                </c:pt>
                <c:pt idx="830">
                  <c:v>1.006203</c:v>
                </c:pt>
                <c:pt idx="831">
                  <c:v>1.021172</c:v>
                </c:pt>
                <c:pt idx="832">
                  <c:v>0.96484499999999995</c:v>
                </c:pt>
                <c:pt idx="833">
                  <c:v>0.98775599999999997</c:v>
                </c:pt>
                <c:pt idx="834">
                  <c:v>1.0001</c:v>
                </c:pt>
                <c:pt idx="835">
                  <c:v>0.99714999999999998</c:v>
                </c:pt>
                <c:pt idx="836">
                  <c:v>1.0125729999999999</c:v>
                </c:pt>
                <c:pt idx="837">
                  <c:v>0.98772099999999996</c:v>
                </c:pt>
                <c:pt idx="838">
                  <c:v>0.98257099999999997</c:v>
                </c:pt>
                <c:pt idx="839">
                  <c:v>0.99854200000000004</c:v>
                </c:pt>
                <c:pt idx="840">
                  <c:v>0.99690000000000001</c:v>
                </c:pt>
                <c:pt idx="841">
                  <c:v>1.0082739999999999</c:v>
                </c:pt>
                <c:pt idx="842">
                  <c:v>0.99633099999999997</c:v>
                </c:pt>
                <c:pt idx="843">
                  <c:v>0.99951900000000005</c:v>
                </c:pt>
                <c:pt idx="844">
                  <c:v>1.0034320000000001</c:v>
                </c:pt>
                <c:pt idx="845">
                  <c:v>0.99938499999999997</c:v>
                </c:pt>
                <c:pt idx="846">
                  <c:v>1.002615</c:v>
                </c:pt>
                <c:pt idx="847">
                  <c:v>1.0097389999999999</c:v>
                </c:pt>
                <c:pt idx="848">
                  <c:v>1.0171479999999999</c:v>
                </c:pt>
                <c:pt idx="849">
                  <c:v>0.99533400000000005</c:v>
                </c:pt>
                <c:pt idx="850">
                  <c:v>0.97740000000000005</c:v>
                </c:pt>
                <c:pt idx="851">
                  <c:v>1.0056689999999999</c:v>
                </c:pt>
                <c:pt idx="852">
                  <c:v>0.99573100000000003</c:v>
                </c:pt>
                <c:pt idx="853">
                  <c:v>1.00221</c:v>
                </c:pt>
                <c:pt idx="854">
                  <c:v>1.0354399999999999</c:v>
                </c:pt>
                <c:pt idx="855">
                  <c:v>1.092951</c:v>
                </c:pt>
                <c:pt idx="856">
                  <c:v>0.99853400000000003</c:v>
                </c:pt>
                <c:pt idx="857">
                  <c:v>1.034467</c:v>
                </c:pt>
                <c:pt idx="858">
                  <c:v>1.029217</c:v>
                </c:pt>
                <c:pt idx="859">
                  <c:v>0.99345000000000006</c:v>
                </c:pt>
                <c:pt idx="860">
                  <c:v>0.99411899999999997</c:v>
                </c:pt>
                <c:pt idx="861">
                  <c:v>1.023469</c:v>
                </c:pt>
                <c:pt idx="862">
                  <c:v>0.99246100000000004</c:v>
                </c:pt>
                <c:pt idx="863">
                  <c:v>1.0064280000000001</c:v>
                </c:pt>
                <c:pt idx="864">
                  <c:v>0.971302</c:v>
                </c:pt>
                <c:pt idx="865">
                  <c:v>1.036931</c:v>
                </c:pt>
                <c:pt idx="866">
                  <c:v>1.0049939999999999</c:v>
                </c:pt>
                <c:pt idx="867">
                  <c:v>1.00285</c:v>
                </c:pt>
                <c:pt idx="868">
                  <c:v>1.0163629999999999</c:v>
                </c:pt>
                <c:pt idx="869">
                  <c:v>0.99946900000000005</c:v>
                </c:pt>
                <c:pt idx="870">
                  <c:v>1.003045</c:v>
                </c:pt>
                <c:pt idx="871">
                  <c:v>0.98128899999999997</c:v>
                </c:pt>
                <c:pt idx="872">
                  <c:v>1.0190090000000001</c:v>
                </c:pt>
                <c:pt idx="873">
                  <c:v>1.010974</c:v>
                </c:pt>
                <c:pt idx="874">
                  <c:v>1.022713</c:v>
                </c:pt>
                <c:pt idx="875">
                  <c:v>1.0192349999999999</c:v>
                </c:pt>
                <c:pt idx="876">
                  <c:v>1.0023329999999999</c:v>
                </c:pt>
                <c:pt idx="877">
                  <c:v>1.0173000000000001</c:v>
                </c:pt>
                <c:pt idx="878">
                  <c:v>1.010208</c:v>
                </c:pt>
                <c:pt idx="879">
                  <c:v>1.0496179999999999</c:v>
                </c:pt>
                <c:pt idx="880">
                  <c:v>1.0182</c:v>
                </c:pt>
                <c:pt idx="881">
                  <c:v>1.019663</c:v>
                </c:pt>
                <c:pt idx="882">
                  <c:v>1.0168349999999999</c:v>
                </c:pt>
                <c:pt idx="883">
                  <c:v>0.99671699999999996</c:v>
                </c:pt>
                <c:pt idx="884">
                  <c:v>0.99965599999999999</c:v>
                </c:pt>
                <c:pt idx="885">
                  <c:v>1.010076</c:v>
                </c:pt>
                <c:pt idx="886">
                  <c:v>1.010103</c:v>
                </c:pt>
                <c:pt idx="887">
                  <c:v>0.99339500000000003</c:v>
                </c:pt>
                <c:pt idx="888">
                  <c:v>0.98365199999999997</c:v>
                </c:pt>
                <c:pt idx="889">
                  <c:v>1.024618</c:v>
                </c:pt>
                <c:pt idx="890">
                  <c:v>1.014324</c:v>
                </c:pt>
                <c:pt idx="891">
                  <c:v>1.0155879999999999</c:v>
                </c:pt>
                <c:pt idx="892">
                  <c:v>1.0114860000000001</c:v>
                </c:pt>
                <c:pt idx="893">
                  <c:v>0.99259799999999998</c:v>
                </c:pt>
                <c:pt idx="894">
                  <c:v>1.0105329999999999</c:v>
                </c:pt>
                <c:pt idx="895">
                  <c:v>1.01522</c:v>
                </c:pt>
                <c:pt idx="896">
                  <c:v>1.000119</c:v>
                </c:pt>
                <c:pt idx="897">
                  <c:v>1.0136700000000001</c:v>
                </c:pt>
                <c:pt idx="898">
                  <c:v>1.0210109999999999</c:v>
                </c:pt>
                <c:pt idx="899">
                  <c:v>1.0098469999999999</c:v>
                </c:pt>
                <c:pt idx="900">
                  <c:v>1.009207</c:v>
                </c:pt>
                <c:pt idx="901">
                  <c:v>1.0038309999999999</c:v>
                </c:pt>
                <c:pt idx="902">
                  <c:v>1.0203359999999999</c:v>
                </c:pt>
                <c:pt idx="903">
                  <c:v>0.99969699999999995</c:v>
                </c:pt>
                <c:pt idx="904">
                  <c:v>1.0061530000000001</c:v>
                </c:pt>
                <c:pt idx="905">
                  <c:v>1.0052289999999999</c:v>
                </c:pt>
                <c:pt idx="906">
                  <c:v>0.99330099999999999</c:v>
                </c:pt>
                <c:pt idx="907">
                  <c:v>1.0078180000000001</c:v>
                </c:pt>
                <c:pt idx="908">
                  <c:v>1.0122660000000001</c:v>
                </c:pt>
                <c:pt idx="909">
                  <c:v>0.997923</c:v>
                </c:pt>
                <c:pt idx="910">
                  <c:v>1.0087459999999999</c:v>
                </c:pt>
                <c:pt idx="911">
                  <c:v>1.003795</c:v>
                </c:pt>
                <c:pt idx="912">
                  <c:v>1.002737</c:v>
                </c:pt>
                <c:pt idx="913">
                  <c:v>1.0091300000000001</c:v>
                </c:pt>
                <c:pt idx="914">
                  <c:v>0.99317599999999995</c:v>
                </c:pt>
                <c:pt idx="915">
                  <c:v>1.002202</c:v>
                </c:pt>
                <c:pt idx="916">
                  <c:v>1.0234319999999999</c:v>
                </c:pt>
                <c:pt idx="917">
                  <c:v>1.0079499999999999</c:v>
                </c:pt>
                <c:pt idx="918">
                  <c:v>0.98571299999999995</c:v>
                </c:pt>
                <c:pt idx="919">
                  <c:v>1.0029650000000001</c:v>
                </c:pt>
                <c:pt idx="920">
                  <c:v>0.993896</c:v>
                </c:pt>
                <c:pt idx="921">
                  <c:v>0.99934599999999996</c:v>
                </c:pt>
                <c:pt idx="922">
                  <c:v>0.995255</c:v>
                </c:pt>
                <c:pt idx="923">
                  <c:v>1.001544</c:v>
                </c:pt>
                <c:pt idx="924">
                  <c:v>0.996533</c:v>
                </c:pt>
                <c:pt idx="925">
                  <c:v>1.008696</c:v>
                </c:pt>
                <c:pt idx="926">
                  <c:v>1.002543</c:v>
                </c:pt>
                <c:pt idx="927">
                  <c:v>0.98658400000000002</c:v>
                </c:pt>
                <c:pt idx="928">
                  <c:v>0.99644900000000003</c:v>
                </c:pt>
                <c:pt idx="929">
                  <c:v>0.99886900000000001</c:v>
                </c:pt>
                <c:pt idx="930">
                  <c:v>1.009444</c:v>
                </c:pt>
                <c:pt idx="931">
                  <c:v>1.013366</c:v>
                </c:pt>
                <c:pt idx="932">
                  <c:v>1.0020039999999999</c:v>
                </c:pt>
                <c:pt idx="933">
                  <c:v>1.009911</c:v>
                </c:pt>
                <c:pt idx="934">
                  <c:v>0.99234</c:v>
                </c:pt>
                <c:pt idx="935">
                  <c:v>1.0174890000000001</c:v>
                </c:pt>
                <c:pt idx="936">
                  <c:v>0.99499400000000005</c:v>
                </c:pt>
                <c:pt idx="937">
                  <c:v>1.002075</c:v>
                </c:pt>
                <c:pt idx="938">
                  <c:v>1.0053399999999999</c:v>
                </c:pt>
                <c:pt idx="939">
                  <c:v>0.999552</c:v>
                </c:pt>
                <c:pt idx="940">
                  <c:v>0.99914099999999995</c:v>
                </c:pt>
                <c:pt idx="941">
                  <c:v>1.007136</c:v>
                </c:pt>
                <c:pt idx="942">
                  <c:v>1.002613</c:v>
                </c:pt>
                <c:pt idx="943">
                  <c:v>1.004278</c:v>
                </c:pt>
                <c:pt idx="944">
                  <c:v>1.0053909999999999</c:v>
                </c:pt>
                <c:pt idx="945">
                  <c:v>1.005477</c:v>
                </c:pt>
                <c:pt idx="946">
                  <c:v>0.99746999999999997</c:v>
                </c:pt>
                <c:pt idx="947">
                  <c:v>0.99768599999999996</c:v>
                </c:pt>
                <c:pt idx="948">
                  <c:v>1.0095879999999999</c:v>
                </c:pt>
                <c:pt idx="949">
                  <c:v>1.0049950000000001</c:v>
                </c:pt>
                <c:pt idx="950">
                  <c:v>1.0045759999999999</c:v>
                </c:pt>
                <c:pt idx="951">
                  <c:v>1.0054510000000001</c:v>
                </c:pt>
                <c:pt idx="952">
                  <c:v>1.005358</c:v>
                </c:pt>
                <c:pt idx="953">
                  <c:v>0.99734599999999995</c:v>
                </c:pt>
                <c:pt idx="954">
                  <c:v>1.0023899999999999</c:v>
                </c:pt>
                <c:pt idx="955">
                  <c:v>0.99920500000000001</c:v>
                </c:pt>
                <c:pt idx="956">
                  <c:v>1.0077940000000001</c:v>
                </c:pt>
                <c:pt idx="957">
                  <c:v>1.0081340000000001</c:v>
                </c:pt>
                <c:pt idx="958">
                  <c:v>0.99731400000000003</c:v>
                </c:pt>
                <c:pt idx="959">
                  <c:v>0.99910900000000002</c:v>
                </c:pt>
                <c:pt idx="960">
                  <c:v>0.997201</c:v>
                </c:pt>
                <c:pt idx="961">
                  <c:v>1.0013650000000001</c:v>
                </c:pt>
                <c:pt idx="962">
                  <c:v>1.002704</c:v>
                </c:pt>
                <c:pt idx="963">
                  <c:v>1.0045280000000001</c:v>
                </c:pt>
                <c:pt idx="964">
                  <c:v>1.002583</c:v>
                </c:pt>
                <c:pt idx="965">
                  <c:v>1.007784</c:v>
                </c:pt>
                <c:pt idx="966">
                  <c:v>1.01153</c:v>
                </c:pt>
                <c:pt idx="967">
                  <c:v>1.0099769999999999</c:v>
                </c:pt>
                <c:pt idx="968">
                  <c:v>1.0114240000000001</c:v>
                </c:pt>
                <c:pt idx="969">
                  <c:v>1.0070950000000001</c:v>
                </c:pt>
                <c:pt idx="970">
                  <c:v>1.0178339999999999</c:v>
                </c:pt>
                <c:pt idx="971">
                  <c:v>1.0069060000000001</c:v>
                </c:pt>
                <c:pt idx="972">
                  <c:v>1.016262</c:v>
                </c:pt>
                <c:pt idx="973">
                  <c:v>1.0168900000000001</c:v>
                </c:pt>
                <c:pt idx="974">
                  <c:v>1.015274</c:v>
                </c:pt>
                <c:pt idx="975">
                  <c:v>1.0141979999999999</c:v>
                </c:pt>
                <c:pt idx="976">
                  <c:v>1.0162899999999999</c:v>
                </c:pt>
                <c:pt idx="977">
                  <c:v>1.011919</c:v>
                </c:pt>
                <c:pt idx="978">
                  <c:v>1.0080290000000001</c:v>
                </c:pt>
                <c:pt idx="979">
                  <c:v>1.0046809999999999</c:v>
                </c:pt>
                <c:pt idx="980">
                  <c:v>1.0078910000000001</c:v>
                </c:pt>
                <c:pt idx="981">
                  <c:v>1.0031330000000001</c:v>
                </c:pt>
                <c:pt idx="982">
                  <c:v>1.004955</c:v>
                </c:pt>
                <c:pt idx="983">
                  <c:v>1.0067699999999999</c:v>
                </c:pt>
                <c:pt idx="984">
                  <c:v>1.007919</c:v>
                </c:pt>
                <c:pt idx="985">
                  <c:v>1.011406</c:v>
                </c:pt>
                <c:pt idx="986">
                  <c:v>1.028251</c:v>
                </c:pt>
                <c:pt idx="987">
                  <c:v>1.0301910000000001</c:v>
                </c:pt>
                <c:pt idx="988">
                  <c:v>1.03226</c:v>
                </c:pt>
                <c:pt idx="989">
                  <c:v>1.011493</c:v>
                </c:pt>
                <c:pt idx="990">
                  <c:v>1.007444</c:v>
                </c:pt>
                <c:pt idx="991">
                  <c:v>1.0147170000000001</c:v>
                </c:pt>
                <c:pt idx="992">
                  <c:v>1.0220720000000001</c:v>
                </c:pt>
                <c:pt idx="993">
                  <c:v>1.0322210000000001</c:v>
                </c:pt>
                <c:pt idx="994">
                  <c:v>1.0348599999999999</c:v>
                </c:pt>
                <c:pt idx="995">
                  <c:v>1.0274970000000001</c:v>
                </c:pt>
                <c:pt idx="996">
                  <c:v>1.016616</c:v>
                </c:pt>
                <c:pt idx="997">
                  <c:v>1.0100880000000001</c:v>
                </c:pt>
                <c:pt idx="998">
                  <c:v>1.0093129999999999</c:v>
                </c:pt>
                <c:pt idx="999">
                  <c:v>1.006845</c:v>
                </c:pt>
                <c:pt idx="1000">
                  <c:v>1.0210300000000001</c:v>
                </c:pt>
                <c:pt idx="1001">
                  <c:v>1.0186269999999999</c:v>
                </c:pt>
                <c:pt idx="1002">
                  <c:v>1.013436</c:v>
                </c:pt>
                <c:pt idx="1003">
                  <c:v>1.0132650000000001</c:v>
                </c:pt>
                <c:pt idx="1004">
                  <c:v>1.021285</c:v>
                </c:pt>
                <c:pt idx="1005">
                  <c:v>1.0209060000000001</c:v>
                </c:pt>
                <c:pt idx="1006">
                  <c:v>1.013417</c:v>
                </c:pt>
                <c:pt idx="1007">
                  <c:v>1.009706</c:v>
                </c:pt>
                <c:pt idx="1008">
                  <c:v>1.0281089999999999</c:v>
                </c:pt>
                <c:pt idx="1009">
                  <c:v>1.0080709999999999</c:v>
                </c:pt>
                <c:pt idx="1010">
                  <c:v>1.002669</c:v>
                </c:pt>
                <c:pt idx="1011">
                  <c:v>1.0106729999999999</c:v>
                </c:pt>
                <c:pt idx="1012">
                  <c:v>1.005196</c:v>
                </c:pt>
                <c:pt idx="1013">
                  <c:v>1.004445</c:v>
                </c:pt>
                <c:pt idx="1014">
                  <c:v>1.005261</c:v>
                </c:pt>
                <c:pt idx="1015">
                  <c:v>1.0083740000000001</c:v>
                </c:pt>
                <c:pt idx="1016">
                  <c:v>1.004969</c:v>
                </c:pt>
                <c:pt idx="1017">
                  <c:v>1.0001850000000001</c:v>
                </c:pt>
                <c:pt idx="1018">
                  <c:v>1.001674</c:v>
                </c:pt>
                <c:pt idx="1019">
                  <c:v>1.01441</c:v>
                </c:pt>
                <c:pt idx="1020">
                  <c:v>1.015916</c:v>
                </c:pt>
                <c:pt idx="1021">
                  <c:v>1.0129319999999999</c:v>
                </c:pt>
                <c:pt idx="1022">
                  <c:v>1.009042</c:v>
                </c:pt>
                <c:pt idx="1023">
                  <c:v>1.014956</c:v>
                </c:pt>
                <c:pt idx="1024">
                  <c:v>1.028799</c:v>
                </c:pt>
                <c:pt idx="1025">
                  <c:v>1.0271060000000001</c:v>
                </c:pt>
                <c:pt idx="1026">
                  <c:v>1.0224260000000001</c:v>
                </c:pt>
                <c:pt idx="1027">
                  <c:v>1.0127079999999999</c:v>
                </c:pt>
                <c:pt idx="1028">
                  <c:v>1.0051840000000001</c:v>
                </c:pt>
                <c:pt idx="1029">
                  <c:v>1.026948</c:v>
                </c:pt>
                <c:pt idx="1030">
                  <c:v>1.0255799999999999</c:v>
                </c:pt>
                <c:pt idx="1031">
                  <c:v>1.029191</c:v>
                </c:pt>
                <c:pt idx="1032">
                  <c:v>1.0203500000000001</c:v>
                </c:pt>
                <c:pt idx="1033">
                  <c:v>1.027536</c:v>
                </c:pt>
                <c:pt idx="1034">
                  <c:v>1.031309</c:v>
                </c:pt>
                <c:pt idx="1035">
                  <c:v>1.0313619999999999</c:v>
                </c:pt>
                <c:pt idx="1036">
                  <c:v>1.0423370000000001</c:v>
                </c:pt>
                <c:pt idx="1037">
                  <c:v>1.043515</c:v>
                </c:pt>
                <c:pt idx="1038">
                  <c:v>1.0337940000000001</c:v>
                </c:pt>
                <c:pt idx="1039">
                  <c:v>1.0266379999999999</c:v>
                </c:pt>
                <c:pt idx="1040">
                  <c:v>1.031426</c:v>
                </c:pt>
                <c:pt idx="1041">
                  <c:v>1.0284629999999999</c:v>
                </c:pt>
                <c:pt idx="1042">
                  <c:v>1.0143359999999999</c:v>
                </c:pt>
                <c:pt idx="1043">
                  <c:v>1.0208759999999999</c:v>
                </c:pt>
                <c:pt idx="1044">
                  <c:v>1.0207980000000001</c:v>
                </c:pt>
                <c:pt idx="1045">
                  <c:v>1.017976</c:v>
                </c:pt>
                <c:pt idx="1046">
                  <c:v>1.0130140000000001</c:v>
                </c:pt>
                <c:pt idx="1047">
                  <c:v>1.013868</c:v>
                </c:pt>
                <c:pt idx="1048">
                  <c:v>1.011652</c:v>
                </c:pt>
                <c:pt idx="1049">
                  <c:v>1.0124219999999999</c:v>
                </c:pt>
                <c:pt idx="1050">
                  <c:v>1.012208</c:v>
                </c:pt>
                <c:pt idx="1051">
                  <c:v>1.0106550000000001</c:v>
                </c:pt>
                <c:pt idx="1052">
                  <c:v>1.011827</c:v>
                </c:pt>
                <c:pt idx="1053">
                  <c:v>1.010192</c:v>
                </c:pt>
                <c:pt idx="1054">
                  <c:v>1.0116069999999999</c:v>
                </c:pt>
                <c:pt idx="1055">
                  <c:v>1.008569</c:v>
                </c:pt>
                <c:pt idx="1056">
                  <c:v>1.010391</c:v>
                </c:pt>
                <c:pt idx="1057">
                  <c:v>1.0075510000000001</c:v>
                </c:pt>
                <c:pt idx="1058">
                  <c:v>1.0130920000000001</c:v>
                </c:pt>
                <c:pt idx="1059">
                  <c:v>1.0094320000000001</c:v>
                </c:pt>
                <c:pt idx="1060">
                  <c:v>1.0108809999999999</c:v>
                </c:pt>
                <c:pt idx="1061">
                  <c:v>1.012575</c:v>
                </c:pt>
                <c:pt idx="1062">
                  <c:v>1.0111650000000001</c:v>
                </c:pt>
                <c:pt idx="1063">
                  <c:v>1.006839</c:v>
                </c:pt>
                <c:pt idx="1064">
                  <c:v>1.010313</c:v>
                </c:pt>
                <c:pt idx="1065">
                  <c:v>1.0117309999999999</c:v>
                </c:pt>
                <c:pt idx="1066">
                  <c:v>1.0117100000000001</c:v>
                </c:pt>
                <c:pt idx="1067">
                  <c:v>1.007253</c:v>
                </c:pt>
                <c:pt idx="1068">
                  <c:v>1.011544</c:v>
                </c:pt>
                <c:pt idx="1069">
                  <c:v>1.0091349999999999</c:v>
                </c:pt>
                <c:pt idx="1070">
                  <c:v>1.0081789999999999</c:v>
                </c:pt>
                <c:pt idx="1071">
                  <c:v>1.0113319999999999</c:v>
                </c:pt>
                <c:pt idx="1072">
                  <c:v>1.009288</c:v>
                </c:pt>
                <c:pt idx="1073">
                  <c:v>1.007517</c:v>
                </c:pt>
                <c:pt idx="1074">
                  <c:v>1.0066889999999999</c:v>
                </c:pt>
                <c:pt idx="1075">
                  <c:v>1.011863</c:v>
                </c:pt>
                <c:pt idx="1076">
                  <c:v>1.0081610000000001</c:v>
                </c:pt>
                <c:pt idx="1077">
                  <c:v>1.0080750000000001</c:v>
                </c:pt>
                <c:pt idx="1078">
                  <c:v>1.0082139999999999</c:v>
                </c:pt>
                <c:pt idx="1079">
                  <c:v>1.0085459999999999</c:v>
                </c:pt>
                <c:pt idx="1080">
                  <c:v>0.99953199999999998</c:v>
                </c:pt>
                <c:pt idx="1081">
                  <c:v>0.99687800000000004</c:v>
                </c:pt>
                <c:pt idx="1082">
                  <c:v>1.0065440000000001</c:v>
                </c:pt>
                <c:pt idx="1083">
                  <c:v>1.0050220000000001</c:v>
                </c:pt>
                <c:pt idx="1084">
                  <c:v>1.0094050000000001</c:v>
                </c:pt>
                <c:pt idx="1085">
                  <c:v>1.0116799999999999</c:v>
                </c:pt>
                <c:pt idx="1086">
                  <c:v>1.007328</c:v>
                </c:pt>
                <c:pt idx="1087">
                  <c:v>1.006116</c:v>
                </c:pt>
                <c:pt idx="1088">
                  <c:v>0.99919000000000002</c:v>
                </c:pt>
                <c:pt idx="1089">
                  <c:v>0.99865599999999999</c:v>
                </c:pt>
                <c:pt idx="1090">
                  <c:v>1.008562</c:v>
                </c:pt>
                <c:pt idx="1091">
                  <c:v>1.0084839999999999</c:v>
                </c:pt>
                <c:pt idx="1092">
                  <c:v>1.0074179999999999</c:v>
                </c:pt>
                <c:pt idx="1093">
                  <c:v>1.0082139999999999</c:v>
                </c:pt>
                <c:pt idx="1094">
                  <c:v>1.0089379999999999</c:v>
                </c:pt>
                <c:pt idx="1095">
                  <c:v>1.008613</c:v>
                </c:pt>
                <c:pt idx="1096">
                  <c:v>1.0072479999999999</c:v>
                </c:pt>
                <c:pt idx="1097">
                  <c:v>1.006505</c:v>
                </c:pt>
                <c:pt idx="1098">
                  <c:v>1.0074890000000001</c:v>
                </c:pt>
                <c:pt idx="1099">
                  <c:v>1.0052639999999999</c:v>
                </c:pt>
                <c:pt idx="1100">
                  <c:v>1.0047159999999999</c:v>
                </c:pt>
                <c:pt idx="1101">
                  <c:v>1.0030790000000001</c:v>
                </c:pt>
                <c:pt idx="1102">
                  <c:v>1.002197</c:v>
                </c:pt>
                <c:pt idx="1103">
                  <c:v>1.0016259999999999</c:v>
                </c:pt>
                <c:pt idx="1104">
                  <c:v>1.0027649999999999</c:v>
                </c:pt>
                <c:pt idx="1105">
                  <c:v>0.99964699999999995</c:v>
                </c:pt>
                <c:pt idx="1106">
                  <c:v>1.0014620000000001</c:v>
                </c:pt>
                <c:pt idx="1107">
                  <c:v>1.00309</c:v>
                </c:pt>
                <c:pt idx="1108">
                  <c:v>1.002645</c:v>
                </c:pt>
                <c:pt idx="1109">
                  <c:v>1.0015210000000001</c:v>
                </c:pt>
                <c:pt idx="1110">
                  <c:v>1.0023629999999999</c:v>
                </c:pt>
                <c:pt idx="1111">
                  <c:v>1.0010669999999999</c:v>
                </c:pt>
                <c:pt idx="1112">
                  <c:v>1.001239</c:v>
                </c:pt>
                <c:pt idx="1113">
                  <c:v>1.004435</c:v>
                </c:pt>
                <c:pt idx="1114">
                  <c:v>1.0026980000000001</c:v>
                </c:pt>
                <c:pt idx="1115">
                  <c:v>1.002362</c:v>
                </c:pt>
                <c:pt idx="1116">
                  <c:v>1.0039089999999999</c:v>
                </c:pt>
                <c:pt idx="1117">
                  <c:v>1.0064470000000001</c:v>
                </c:pt>
                <c:pt idx="1118">
                  <c:v>1.0046820000000001</c:v>
                </c:pt>
                <c:pt idx="1119">
                  <c:v>1.003746</c:v>
                </c:pt>
                <c:pt idx="1120">
                  <c:v>1.003665</c:v>
                </c:pt>
                <c:pt idx="1121">
                  <c:v>1.0036050000000001</c:v>
                </c:pt>
                <c:pt idx="1122">
                  <c:v>1.0044489999999999</c:v>
                </c:pt>
                <c:pt idx="1123">
                  <c:v>1.0051490000000001</c:v>
                </c:pt>
                <c:pt idx="1124">
                  <c:v>1.004513</c:v>
                </c:pt>
                <c:pt idx="1125">
                  <c:v>1.004921</c:v>
                </c:pt>
                <c:pt idx="1126">
                  <c:v>1.0042219999999999</c:v>
                </c:pt>
                <c:pt idx="1127">
                  <c:v>1.0041199999999999</c:v>
                </c:pt>
                <c:pt idx="1128">
                  <c:v>1.002888</c:v>
                </c:pt>
                <c:pt idx="1129">
                  <c:v>1.0023</c:v>
                </c:pt>
                <c:pt idx="1130">
                  <c:v>1.0021789999999999</c:v>
                </c:pt>
                <c:pt idx="1131">
                  <c:v>1.001571</c:v>
                </c:pt>
                <c:pt idx="1132">
                  <c:v>1.0015750000000001</c:v>
                </c:pt>
                <c:pt idx="1133">
                  <c:v>1.0017849999999999</c:v>
                </c:pt>
                <c:pt idx="1134">
                  <c:v>1.0020910000000001</c:v>
                </c:pt>
                <c:pt idx="1135">
                  <c:v>1.0021009999999999</c:v>
                </c:pt>
                <c:pt idx="1136">
                  <c:v>1.001816</c:v>
                </c:pt>
                <c:pt idx="1137">
                  <c:v>1.000758</c:v>
                </c:pt>
                <c:pt idx="1138">
                  <c:v>1.000577</c:v>
                </c:pt>
                <c:pt idx="1139">
                  <c:v>1.0008010000000001</c:v>
                </c:pt>
                <c:pt idx="1140">
                  <c:v>1.0025999999999999</c:v>
                </c:pt>
                <c:pt idx="1141">
                  <c:v>1.0027919999999999</c:v>
                </c:pt>
                <c:pt idx="1142">
                  <c:v>1.0030950000000001</c:v>
                </c:pt>
                <c:pt idx="1143">
                  <c:v>1.001908</c:v>
                </c:pt>
                <c:pt idx="1144">
                  <c:v>1.0028919999999999</c:v>
                </c:pt>
                <c:pt idx="1145">
                  <c:v>1.0034639999999999</c:v>
                </c:pt>
                <c:pt idx="1146">
                  <c:v>1.0033129999999999</c:v>
                </c:pt>
                <c:pt idx="1147">
                  <c:v>1.0033840000000001</c:v>
                </c:pt>
                <c:pt idx="1148">
                  <c:v>1.00376</c:v>
                </c:pt>
                <c:pt idx="1149">
                  <c:v>1.0044869999999999</c:v>
                </c:pt>
                <c:pt idx="1150">
                  <c:v>1.0009220000000001</c:v>
                </c:pt>
                <c:pt idx="1151">
                  <c:v>1.001398</c:v>
                </c:pt>
                <c:pt idx="1152">
                  <c:v>1.0012319999999999</c:v>
                </c:pt>
                <c:pt idx="1153">
                  <c:v>1.002286</c:v>
                </c:pt>
                <c:pt idx="1154">
                  <c:v>1.0016259999999999</c:v>
                </c:pt>
                <c:pt idx="1155">
                  <c:v>0.99975000000000003</c:v>
                </c:pt>
                <c:pt idx="1156">
                  <c:v>1.0001679999999999</c:v>
                </c:pt>
                <c:pt idx="1157">
                  <c:v>1.001244</c:v>
                </c:pt>
                <c:pt idx="1158">
                  <c:v>0.99969799999999998</c:v>
                </c:pt>
                <c:pt idx="1159">
                  <c:v>1.0010159999999999</c:v>
                </c:pt>
                <c:pt idx="1160">
                  <c:v>1.00058</c:v>
                </c:pt>
                <c:pt idx="1161">
                  <c:v>1.000405</c:v>
                </c:pt>
                <c:pt idx="1162">
                  <c:v>1.0018879999999999</c:v>
                </c:pt>
                <c:pt idx="1163">
                  <c:v>1.0012529999999999</c:v>
                </c:pt>
                <c:pt idx="1164">
                  <c:v>1.0007459999999999</c:v>
                </c:pt>
                <c:pt idx="1165">
                  <c:v>1.000685</c:v>
                </c:pt>
                <c:pt idx="1166">
                  <c:v>1.0008570000000001</c:v>
                </c:pt>
                <c:pt idx="1167">
                  <c:v>1.0002420000000001</c:v>
                </c:pt>
                <c:pt idx="1168">
                  <c:v>1.000915</c:v>
                </c:pt>
                <c:pt idx="1169">
                  <c:v>1.000413</c:v>
                </c:pt>
                <c:pt idx="1170">
                  <c:v>1.001477</c:v>
                </c:pt>
                <c:pt idx="1171">
                  <c:v>1.0031369999999999</c:v>
                </c:pt>
                <c:pt idx="1172">
                  <c:v>1.001979</c:v>
                </c:pt>
                <c:pt idx="1173">
                  <c:v>1.0004470000000001</c:v>
                </c:pt>
                <c:pt idx="1174">
                  <c:v>1.0008859999999999</c:v>
                </c:pt>
                <c:pt idx="1175">
                  <c:v>1.0008969999999999</c:v>
                </c:pt>
                <c:pt idx="1176">
                  <c:v>1.0005900000000001</c:v>
                </c:pt>
                <c:pt idx="1177">
                  <c:v>0.99965899999999996</c:v>
                </c:pt>
                <c:pt idx="1178">
                  <c:v>1.0007060000000001</c:v>
                </c:pt>
                <c:pt idx="1179">
                  <c:v>1.0002770000000001</c:v>
                </c:pt>
                <c:pt idx="1180">
                  <c:v>1.0007980000000001</c:v>
                </c:pt>
                <c:pt idx="1181">
                  <c:v>1.0013840000000001</c:v>
                </c:pt>
                <c:pt idx="1182">
                  <c:v>1.0006949999999999</c:v>
                </c:pt>
                <c:pt idx="1183">
                  <c:v>1.000362</c:v>
                </c:pt>
                <c:pt idx="1184">
                  <c:v>1.0003059999999999</c:v>
                </c:pt>
                <c:pt idx="1185">
                  <c:v>1.0010589999999999</c:v>
                </c:pt>
                <c:pt idx="1186">
                  <c:v>1.001655</c:v>
                </c:pt>
                <c:pt idx="1187">
                  <c:v>1.0012799999999999</c:v>
                </c:pt>
                <c:pt idx="1188">
                  <c:v>1.0014400000000001</c:v>
                </c:pt>
                <c:pt idx="1189">
                  <c:v>1.0010699999999999</c:v>
                </c:pt>
                <c:pt idx="1190">
                  <c:v>1.0009509999999999</c:v>
                </c:pt>
                <c:pt idx="1191">
                  <c:v>1.001725</c:v>
                </c:pt>
                <c:pt idx="1192">
                  <c:v>1.001179</c:v>
                </c:pt>
                <c:pt idx="1193">
                  <c:v>1.0018</c:v>
                </c:pt>
                <c:pt idx="1194">
                  <c:v>1.001136</c:v>
                </c:pt>
                <c:pt idx="1195">
                  <c:v>1.001228</c:v>
                </c:pt>
                <c:pt idx="1196">
                  <c:v>1.0010829999999999</c:v>
                </c:pt>
                <c:pt idx="1197">
                  <c:v>1.000891</c:v>
                </c:pt>
                <c:pt idx="1198">
                  <c:v>1.001204</c:v>
                </c:pt>
                <c:pt idx="1199">
                  <c:v>1.000677</c:v>
                </c:pt>
                <c:pt idx="1200">
                  <c:v>1.0007969999999999</c:v>
                </c:pt>
                <c:pt idx="1201">
                  <c:v>1.00051</c:v>
                </c:pt>
                <c:pt idx="1202">
                  <c:v>1.001322</c:v>
                </c:pt>
                <c:pt idx="1203">
                  <c:v>1.001617</c:v>
                </c:pt>
                <c:pt idx="1204">
                  <c:v>1.001109</c:v>
                </c:pt>
                <c:pt idx="1205">
                  <c:v>1.0011570000000001</c:v>
                </c:pt>
                <c:pt idx="1206">
                  <c:v>1.001898</c:v>
                </c:pt>
                <c:pt idx="1207">
                  <c:v>1.0030140000000001</c:v>
                </c:pt>
                <c:pt idx="1208">
                  <c:v>1.001323</c:v>
                </c:pt>
                <c:pt idx="1209">
                  <c:v>1.001244</c:v>
                </c:pt>
                <c:pt idx="1210">
                  <c:v>1.000955</c:v>
                </c:pt>
                <c:pt idx="1211">
                  <c:v>1.0014540000000001</c:v>
                </c:pt>
                <c:pt idx="1212">
                  <c:v>1.00169</c:v>
                </c:pt>
                <c:pt idx="1213">
                  <c:v>1.0010680000000001</c:v>
                </c:pt>
                <c:pt idx="1214">
                  <c:v>1.00064</c:v>
                </c:pt>
                <c:pt idx="1215">
                  <c:v>1.000586</c:v>
                </c:pt>
                <c:pt idx="1216">
                  <c:v>1.0011639999999999</c:v>
                </c:pt>
                <c:pt idx="1217">
                  <c:v>1.0011859999999999</c:v>
                </c:pt>
                <c:pt idx="1218">
                  <c:v>1.000912</c:v>
                </c:pt>
                <c:pt idx="1219">
                  <c:v>1.001833</c:v>
                </c:pt>
                <c:pt idx="1220">
                  <c:v>1.001236</c:v>
                </c:pt>
                <c:pt idx="1221">
                  <c:v>1.0018</c:v>
                </c:pt>
                <c:pt idx="1222">
                  <c:v>1.00238</c:v>
                </c:pt>
                <c:pt idx="1223">
                  <c:v>1.0012239999999999</c:v>
                </c:pt>
                <c:pt idx="1224">
                  <c:v>1.0052639999999999</c:v>
                </c:pt>
                <c:pt idx="1225">
                  <c:v>1.0023759999999999</c:v>
                </c:pt>
                <c:pt idx="1226">
                  <c:v>1.003674</c:v>
                </c:pt>
                <c:pt idx="1227">
                  <c:v>1.0043740000000001</c:v>
                </c:pt>
                <c:pt idx="1228">
                  <c:v>1.0004280000000001</c:v>
                </c:pt>
                <c:pt idx="1229">
                  <c:v>0.99962099999999998</c:v>
                </c:pt>
                <c:pt idx="1230">
                  <c:v>1.004529</c:v>
                </c:pt>
                <c:pt idx="1231">
                  <c:v>1.001911</c:v>
                </c:pt>
                <c:pt idx="1232">
                  <c:v>1.0024299999999999</c:v>
                </c:pt>
                <c:pt idx="1233">
                  <c:v>1.005093</c:v>
                </c:pt>
                <c:pt idx="1234">
                  <c:v>1.003627</c:v>
                </c:pt>
                <c:pt idx="1235">
                  <c:v>1.0014670000000001</c:v>
                </c:pt>
                <c:pt idx="1236">
                  <c:v>1.003366</c:v>
                </c:pt>
                <c:pt idx="1237">
                  <c:v>1.0039229999999999</c:v>
                </c:pt>
                <c:pt idx="1238">
                  <c:v>1.003806</c:v>
                </c:pt>
                <c:pt idx="1239">
                  <c:v>1.003512</c:v>
                </c:pt>
                <c:pt idx="1240">
                  <c:v>1.004786</c:v>
                </c:pt>
                <c:pt idx="1241">
                  <c:v>1.0036670000000001</c:v>
                </c:pt>
                <c:pt idx="1242">
                  <c:v>1.006713</c:v>
                </c:pt>
                <c:pt idx="1243">
                  <c:v>1.0002</c:v>
                </c:pt>
                <c:pt idx="1244">
                  <c:v>1.0013570000000001</c:v>
                </c:pt>
                <c:pt idx="1245">
                  <c:v>1.0022530000000001</c:v>
                </c:pt>
                <c:pt idx="1246">
                  <c:v>1.0061150000000001</c:v>
                </c:pt>
                <c:pt idx="1247">
                  <c:v>1.002194</c:v>
                </c:pt>
                <c:pt idx="1248">
                  <c:v>1.001763</c:v>
                </c:pt>
                <c:pt idx="1249">
                  <c:v>1.0032110000000001</c:v>
                </c:pt>
                <c:pt idx="1250">
                  <c:v>0.99995800000000001</c:v>
                </c:pt>
                <c:pt idx="1251">
                  <c:v>0.99978599999999995</c:v>
                </c:pt>
                <c:pt idx="1252">
                  <c:v>1.0021310000000001</c:v>
                </c:pt>
                <c:pt idx="1253">
                  <c:v>1.0017309999999999</c:v>
                </c:pt>
                <c:pt idx="1254">
                  <c:v>1.002481</c:v>
                </c:pt>
                <c:pt idx="1255">
                  <c:v>1.01031</c:v>
                </c:pt>
                <c:pt idx="1256">
                  <c:v>0.99915900000000002</c:v>
                </c:pt>
                <c:pt idx="1257">
                  <c:v>0.99928099999999997</c:v>
                </c:pt>
                <c:pt idx="1258">
                  <c:v>0.99954600000000005</c:v>
                </c:pt>
                <c:pt idx="1259">
                  <c:v>0.99995999999999996</c:v>
                </c:pt>
                <c:pt idx="1260">
                  <c:v>0.999529</c:v>
                </c:pt>
                <c:pt idx="1261">
                  <c:v>1.0004329999999999</c:v>
                </c:pt>
                <c:pt idx="1262">
                  <c:v>0.99970800000000004</c:v>
                </c:pt>
                <c:pt idx="1263">
                  <c:v>1.0003709999999999</c:v>
                </c:pt>
                <c:pt idx="1264">
                  <c:v>1.000815</c:v>
                </c:pt>
                <c:pt idx="1265">
                  <c:v>1.000874</c:v>
                </c:pt>
                <c:pt idx="1266">
                  <c:v>1.0007459999999999</c:v>
                </c:pt>
                <c:pt idx="1267">
                  <c:v>0.99994700000000003</c:v>
                </c:pt>
                <c:pt idx="1268">
                  <c:v>1.000065</c:v>
                </c:pt>
                <c:pt idx="1269">
                  <c:v>1.00126</c:v>
                </c:pt>
                <c:pt idx="1270">
                  <c:v>0.99957700000000005</c:v>
                </c:pt>
                <c:pt idx="1271">
                  <c:v>1.000712</c:v>
                </c:pt>
                <c:pt idx="1272">
                  <c:v>1.000192</c:v>
                </c:pt>
                <c:pt idx="1273">
                  <c:v>1.00068</c:v>
                </c:pt>
                <c:pt idx="1274">
                  <c:v>0.99966699999999997</c:v>
                </c:pt>
                <c:pt idx="1275">
                  <c:v>1.000348</c:v>
                </c:pt>
                <c:pt idx="1276">
                  <c:v>1.0008220000000001</c:v>
                </c:pt>
                <c:pt idx="1277">
                  <c:v>1.0002949999999999</c:v>
                </c:pt>
                <c:pt idx="1278">
                  <c:v>1.000297</c:v>
                </c:pt>
                <c:pt idx="1279">
                  <c:v>1.000578</c:v>
                </c:pt>
                <c:pt idx="1280">
                  <c:v>0.99981699999999996</c:v>
                </c:pt>
                <c:pt idx="1281">
                  <c:v>1.0006649999999999</c:v>
                </c:pt>
                <c:pt idx="1282">
                  <c:v>0.99986399999999998</c:v>
                </c:pt>
                <c:pt idx="1283">
                  <c:v>0.99926400000000004</c:v>
                </c:pt>
                <c:pt idx="1284">
                  <c:v>1.0001580000000001</c:v>
                </c:pt>
                <c:pt idx="1285">
                  <c:v>1.000208</c:v>
                </c:pt>
                <c:pt idx="1286">
                  <c:v>1.0001679999999999</c:v>
                </c:pt>
                <c:pt idx="1287">
                  <c:v>1.0006390000000001</c:v>
                </c:pt>
                <c:pt idx="1288">
                  <c:v>1.001125</c:v>
                </c:pt>
                <c:pt idx="1289">
                  <c:v>1.0014719999999999</c:v>
                </c:pt>
                <c:pt idx="1290">
                  <c:v>1.0009269999999999</c:v>
                </c:pt>
                <c:pt idx="1291">
                  <c:v>1.001822</c:v>
                </c:pt>
                <c:pt idx="1292">
                  <c:v>1.0014689999999999</c:v>
                </c:pt>
                <c:pt idx="1293">
                  <c:v>1.0012190000000001</c:v>
                </c:pt>
                <c:pt idx="1294">
                  <c:v>1.0020089999999999</c:v>
                </c:pt>
                <c:pt idx="1295">
                  <c:v>1.000651</c:v>
                </c:pt>
                <c:pt idx="1296">
                  <c:v>1.000915</c:v>
                </c:pt>
                <c:pt idx="1297">
                  <c:v>1.0002409999999999</c:v>
                </c:pt>
                <c:pt idx="1298">
                  <c:v>1.0004379999999999</c:v>
                </c:pt>
                <c:pt idx="1299">
                  <c:v>1.001447</c:v>
                </c:pt>
                <c:pt idx="1300">
                  <c:v>1.0012049999999999</c:v>
                </c:pt>
                <c:pt idx="1301">
                  <c:v>1.0013879999999999</c:v>
                </c:pt>
                <c:pt idx="1302">
                  <c:v>1.001582</c:v>
                </c:pt>
                <c:pt idx="1303">
                  <c:v>1.0012730000000001</c:v>
                </c:pt>
                <c:pt idx="1304">
                  <c:v>1.001037</c:v>
                </c:pt>
                <c:pt idx="1305">
                  <c:v>1.001932</c:v>
                </c:pt>
                <c:pt idx="1306">
                  <c:v>1.0012490000000001</c:v>
                </c:pt>
                <c:pt idx="1307">
                  <c:v>1.0013620000000001</c:v>
                </c:pt>
                <c:pt idx="1308">
                  <c:v>1.0011030000000001</c:v>
                </c:pt>
                <c:pt idx="1309">
                  <c:v>1.0012859999999999</c:v>
                </c:pt>
                <c:pt idx="1310">
                  <c:v>1.0013350000000001</c:v>
                </c:pt>
                <c:pt idx="1311">
                  <c:v>1.001714</c:v>
                </c:pt>
                <c:pt idx="1312">
                  <c:v>1.0011289999999999</c:v>
                </c:pt>
                <c:pt idx="1313">
                  <c:v>1.001339</c:v>
                </c:pt>
                <c:pt idx="1314">
                  <c:v>1.001277</c:v>
                </c:pt>
                <c:pt idx="1315">
                  <c:v>1.0005599999999999</c:v>
                </c:pt>
                <c:pt idx="1316">
                  <c:v>1.001501</c:v>
                </c:pt>
                <c:pt idx="1317">
                  <c:v>1.002437</c:v>
                </c:pt>
                <c:pt idx="1318">
                  <c:v>1.0017119999999999</c:v>
                </c:pt>
                <c:pt idx="1319">
                  <c:v>1.002035</c:v>
                </c:pt>
                <c:pt idx="1320">
                  <c:v>1.001174</c:v>
                </c:pt>
                <c:pt idx="1321">
                  <c:v>1.001611</c:v>
                </c:pt>
                <c:pt idx="1322">
                  <c:v>1.001306</c:v>
                </c:pt>
                <c:pt idx="1323">
                  <c:v>1.000631</c:v>
                </c:pt>
                <c:pt idx="1324">
                  <c:v>1.0006029999999999</c:v>
                </c:pt>
                <c:pt idx="1325">
                  <c:v>1.003004</c:v>
                </c:pt>
                <c:pt idx="1326">
                  <c:v>1.0025010000000001</c:v>
                </c:pt>
                <c:pt idx="1327">
                  <c:v>1.0006390000000001</c:v>
                </c:pt>
                <c:pt idx="1328">
                  <c:v>1.0012000000000001</c:v>
                </c:pt>
                <c:pt idx="1329">
                  <c:v>1.001506</c:v>
                </c:pt>
                <c:pt idx="1330">
                  <c:v>1.000327</c:v>
                </c:pt>
                <c:pt idx="1331">
                  <c:v>1.001274</c:v>
                </c:pt>
                <c:pt idx="1332">
                  <c:v>1.0010289999999999</c:v>
                </c:pt>
                <c:pt idx="1333">
                  <c:v>1.000591</c:v>
                </c:pt>
                <c:pt idx="1334">
                  <c:v>1.0011950000000001</c:v>
                </c:pt>
                <c:pt idx="1335">
                  <c:v>1.000658</c:v>
                </c:pt>
                <c:pt idx="1336">
                  <c:v>1.0003580000000001</c:v>
                </c:pt>
                <c:pt idx="1337">
                  <c:v>1.000016</c:v>
                </c:pt>
                <c:pt idx="1338">
                  <c:v>1.0001530000000001</c:v>
                </c:pt>
                <c:pt idx="1339">
                  <c:v>1.000011</c:v>
                </c:pt>
                <c:pt idx="1340">
                  <c:v>1.0006520000000001</c:v>
                </c:pt>
                <c:pt idx="1341">
                  <c:v>1.0004919999999999</c:v>
                </c:pt>
                <c:pt idx="1342">
                  <c:v>1.0005660000000001</c:v>
                </c:pt>
                <c:pt idx="1343">
                  <c:v>1.0013240000000001</c:v>
                </c:pt>
                <c:pt idx="1344">
                  <c:v>1.000791</c:v>
                </c:pt>
                <c:pt idx="1345">
                  <c:v>1.0003880000000001</c:v>
                </c:pt>
                <c:pt idx="1346">
                  <c:v>1.00112</c:v>
                </c:pt>
                <c:pt idx="1347">
                  <c:v>1.001185</c:v>
                </c:pt>
                <c:pt idx="1348">
                  <c:v>1.0003919999999999</c:v>
                </c:pt>
                <c:pt idx="1349">
                  <c:v>1.001171</c:v>
                </c:pt>
                <c:pt idx="1350">
                  <c:v>1.0015289999999999</c:v>
                </c:pt>
                <c:pt idx="1351">
                  <c:v>1.0020830000000001</c:v>
                </c:pt>
                <c:pt idx="1352">
                  <c:v>1.0016890000000001</c:v>
                </c:pt>
                <c:pt idx="1353">
                  <c:v>1.0014110000000001</c:v>
                </c:pt>
                <c:pt idx="1354">
                  <c:v>1.0013460000000001</c:v>
                </c:pt>
                <c:pt idx="1355">
                  <c:v>1.0006980000000001</c:v>
                </c:pt>
                <c:pt idx="1356">
                  <c:v>1.002041</c:v>
                </c:pt>
                <c:pt idx="1357">
                  <c:v>1.000982</c:v>
                </c:pt>
                <c:pt idx="1358">
                  <c:v>1.001404</c:v>
                </c:pt>
                <c:pt idx="1359">
                  <c:v>1.0018339999999999</c:v>
                </c:pt>
                <c:pt idx="1360">
                  <c:v>1.0011730000000001</c:v>
                </c:pt>
                <c:pt idx="1361">
                  <c:v>1.0009410000000001</c:v>
                </c:pt>
                <c:pt idx="1362">
                  <c:v>1.0014209999999999</c:v>
                </c:pt>
                <c:pt idx="1363">
                  <c:v>1.0006299999999999</c:v>
                </c:pt>
                <c:pt idx="1364">
                  <c:v>1.000634</c:v>
                </c:pt>
                <c:pt idx="1365">
                  <c:v>1.000351</c:v>
                </c:pt>
                <c:pt idx="1366">
                  <c:v>1.0015529999999999</c:v>
                </c:pt>
                <c:pt idx="1367">
                  <c:v>1.001239</c:v>
                </c:pt>
                <c:pt idx="1368">
                  <c:v>1.0001389999999999</c:v>
                </c:pt>
                <c:pt idx="1369">
                  <c:v>1.000802</c:v>
                </c:pt>
                <c:pt idx="1370">
                  <c:v>1.0005090000000001</c:v>
                </c:pt>
                <c:pt idx="1371">
                  <c:v>1.0005660000000001</c:v>
                </c:pt>
                <c:pt idx="1372">
                  <c:v>1.0014609999999999</c:v>
                </c:pt>
                <c:pt idx="1373">
                  <c:v>1.001851</c:v>
                </c:pt>
                <c:pt idx="1374">
                  <c:v>1.001117</c:v>
                </c:pt>
                <c:pt idx="1375">
                  <c:v>1.0014670000000001</c:v>
                </c:pt>
                <c:pt idx="1376">
                  <c:v>1.0003580000000001</c:v>
                </c:pt>
                <c:pt idx="1377">
                  <c:v>1.0000500000000001</c:v>
                </c:pt>
                <c:pt idx="1378">
                  <c:v>1.0003070000000001</c:v>
                </c:pt>
                <c:pt idx="1379">
                  <c:v>1.001374</c:v>
                </c:pt>
                <c:pt idx="1380">
                  <c:v>1.001295</c:v>
                </c:pt>
                <c:pt idx="1381">
                  <c:v>1.0003</c:v>
                </c:pt>
                <c:pt idx="1382">
                  <c:v>1.001344</c:v>
                </c:pt>
                <c:pt idx="1383">
                  <c:v>1.0010619999999999</c:v>
                </c:pt>
                <c:pt idx="1384">
                  <c:v>1.0006379999999999</c:v>
                </c:pt>
                <c:pt idx="1385">
                  <c:v>1.001198</c:v>
                </c:pt>
                <c:pt idx="1386">
                  <c:v>1.000157</c:v>
                </c:pt>
                <c:pt idx="1387">
                  <c:v>1.001233</c:v>
                </c:pt>
                <c:pt idx="1388">
                  <c:v>1.0005900000000001</c:v>
                </c:pt>
                <c:pt idx="1389">
                  <c:v>1.000929</c:v>
                </c:pt>
                <c:pt idx="1390">
                  <c:v>1.000529</c:v>
                </c:pt>
                <c:pt idx="1391">
                  <c:v>1.000683</c:v>
                </c:pt>
                <c:pt idx="1392">
                  <c:v>1.0016510000000001</c:v>
                </c:pt>
                <c:pt idx="1393">
                  <c:v>1.00013</c:v>
                </c:pt>
                <c:pt idx="1394">
                  <c:v>1.0000579999999999</c:v>
                </c:pt>
                <c:pt idx="1395">
                  <c:v>1.0002470000000001</c:v>
                </c:pt>
                <c:pt idx="1396">
                  <c:v>1.0003569999999999</c:v>
                </c:pt>
                <c:pt idx="1397">
                  <c:v>1.0002009999999999</c:v>
                </c:pt>
                <c:pt idx="1398">
                  <c:v>1.0001880000000001</c:v>
                </c:pt>
                <c:pt idx="1399">
                  <c:v>1.0002690000000001</c:v>
                </c:pt>
                <c:pt idx="1400">
                  <c:v>1.000281</c:v>
                </c:pt>
                <c:pt idx="1401">
                  <c:v>0.99952600000000003</c:v>
                </c:pt>
                <c:pt idx="1402">
                  <c:v>1.000348</c:v>
                </c:pt>
                <c:pt idx="1403">
                  <c:v>1.0001260000000001</c:v>
                </c:pt>
                <c:pt idx="1404">
                  <c:v>1.0001549999999999</c:v>
                </c:pt>
                <c:pt idx="1405">
                  <c:v>1.0005869999999999</c:v>
                </c:pt>
                <c:pt idx="1406">
                  <c:v>1.001441</c:v>
                </c:pt>
                <c:pt idx="1407">
                  <c:v>1.000272</c:v>
                </c:pt>
                <c:pt idx="1408">
                  <c:v>0.99960000000000004</c:v>
                </c:pt>
                <c:pt idx="1409">
                  <c:v>0.99928899999999998</c:v>
                </c:pt>
                <c:pt idx="1410">
                  <c:v>1.000094</c:v>
                </c:pt>
                <c:pt idx="1411">
                  <c:v>1.000048</c:v>
                </c:pt>
                <c:pt idx="1412">
                  <c:v>0.99987499999999996</c:v>
                </c:pt>
                <c:pt idx="1413">
                  <c:v>1.000745</c:v>
                </c:pt>
                <c:pt idx="1414">
                  <c:v>1.00075</c:v>
                </c:pt>
                <c:pt idx="1415">
                  <c:v>1.001228</c:v>
                </c:pt>
                <c:pt idx="1416">
                  <c:v>1.001053</c:v>
                </c:pt>
                <c:pt idx="1417">
                  <c:v>1.001015</c:v>
                </c:pt>
                <c:pt idx="1418">
                  <c:v>0.99979300000000004</c:v>
                </c:pt>
                <c:pt idx="1419">
                  <c:v>0.99924500000000005</c:v>
                </c:pt>
                <c:pt idx="1420">
                  <c:v>1.0007619999999999</c:v>
                </c:pt>
                <c:pt idx="1421">
                  <c:v>1.0008010000000001</c:v>
                </c:pt>
                <c:pt idx="1422">
                  <c:v>1.000386</c:v>
                </c:pt>
                <c:pt idx="1423">
                  <c:v>1.0012110000000001</c:v>
                </c:pt>
                <c:pt idx="1424">
                  <c:v>1.0001960000000001</c:v>
                </c:pt>
                <c:pt idx="1425">
                  <c:v>0.99994799999999995</c:v>
                </c:pt>
                <c:pt idx="1426">
                  <c:v>1.0011350000000001</c:v>
                </c:pt>
                <c:pt idx="1427">
                  <c:v>1.000785</c:v>
                </c:pt>
                <c:pt idx="1428">
                  <c:v>1.00027</c:v>
                </c:pt>
                <c:pt idx="1429">
                  <c:v>0.99994799999999995</c:v>
                </c:pt>
                <c:pt idx="1430">
                  <c:v>1.000904</c:v>
                </c:pt>
                <c:pt idx="1431">
                  <c:v>1.0003359999999999</c:v>
                </c:pt>
                <c:pt idx="1432">
                  <c:v>1.00054</c:v>
                </c:pt>
                <c:pt idx="1433">
                  <c:v>1.0001359999999999</c:v>
                </c:pt>
                <c:pt idx="1434">
                  <c:v>1.0010220000000001</c:v>
                </c:pt>
                <c:pt idx="1435">
                  <c:v>1.0005569999999999</c:v>
                </c:pt>
                <c:pt idx="1436">
                  <c:v>1.0001169999999999</c:v>
                </c:pt>
                <c:pt idx="1437">
                  <c:v>1.000006</c:v>
                </c:pt>
                <c:pt idx="1438">
                  <c:v>1.0001910000000001</c:v>
                </c:pt>
                <c:pt idx="1439">
                  <c:v>0.99959500000000001</c:v>
                </c:pt>
                <c:pt idx="1440">
                  <c:v>0.99996399999999996</c:v>
                </c:pt>
                <c:pt idx="1441">
                  <c:v>0.99976100000000001</c:v>
                </c:pt>
                <c:pt idx="1442">
                  <c:v>0.99962700000000004</c:v>
                </c:pt>
                <c:pt idx="1443">
                  <c:v>0.99953499999999995</c:v>
                </c:pt>
                <c:pt idx="1444">
                  <c:v>1.0016069999999999</c:v>
                </c:pt>
                <c:pt idx="1445">
                  <c:v>0.99994499999999997</c:v>
                </c:pt>
                <c:pt idx="1446">
                  <c:v>1.000013</c:v>
                </c:pt>
                <c:pt idx="1447">
                  <c:v>1.000129</c:v>
                </c:pt>
                <c:pt idx="1448">
                  <c:v>1.0002279999999999</c:v>
                </c:pt>
                <c:pt idx="1449">
                  <c:v>1.000918</c:v>
                </c:pt>
                <c:pt idx="1450">
                  <c:v>1.000011</c:v>
                </c:pt>
                <c:pt idx="1451">
                  <c:v>1.000475</c:v>
                </c:pt>
                <c:pt idx="1452">
                  <c:v>0.99990100000000004</c:v>
                </c:pt>
                <c:pt idx="1453">
                  <c:v>1.000939</c:v>
                </c:pt>
                <c:pt idx="1454">
                  <c:v>1.0013099999999999</c:v>
                </c:pt>
                <c:pt idx="1455">
                  <c:v>1.0008189999999999</c:v>
                </c:pt>
                <c:pt idx="1456">
                  <c:v>1.000081</c:v>
                </c:pt>
                <c:pt idx="1457">
                  <c:v>1.0010209999999999</c:v>
                </c:pt>
                <c:pt idx="1458">
                  <c:v>1.0011570000000001</c:v>
                </c:pt>
                <c:pt idx="1459">
                  <c:v>1.001763</c:v>
                </c:pt>
                <c:pt idx="1460">
                  <c:v>1.0014879999999999</c:v>
                </c:pt>
                <c:pt idx="1461">
                  <c:v>0.99949100000000002</c:v>
                </c:pt>
                <c:pt idx="1462">
                  <c:v>0.98775400000000002</c:v>
                </c:pt>
                <c:pt idx="1463">
                  <c:v>1.0053540000000001</c:v>
                </c:pt>
                <c:pt idx="1464">
                  <c:v>1.00187</c:v>
                </c:pt>
                <c:pt idx="1465">
                  <c:v>1.001349</c:v>
                </c:pt>
                <c:pt idx="1466">
                  <c:v>1.000729</c:v>
                </c:pt>
                <c:pt idx="1467">
                  <c:v>1.0001599999999999</c:v>
                </c:pt>
                <c:pt idx="1468">
                  <c:v>1.0011559999999999</c:v>
                </c:pt>
                <c:pt idx="1469">
                  <c:v>1.0030699999999999</c:v>
                </c:pt>
                <c:pt idx="1470">
                  <c:v>0.99645600000000001</c:v>
                </c:pt>
                <c:pt idx="1471">
                  <c:v>1.0048330000000001</c:v>
                </c:pt>
                <c:pt idx="1472">
                  <c:v>1.0074069999999999</c:v>
                </c:pt>
                <c:pt idx="1473">
                  <c:v>0.99693699999999996</c:v>
                </c:pt>
                <c:pt idx="1474">
                  <c:v>0.99670300000000001</c:v>
                </c:pt>
                <c:pt idx="1475">
                  <c:v>1.0075259999999999</c:v>
                </c:pt>
                <c:pt idx="1476">
                  <c:v>1.004729</c:v>
                </c:pt>
                <c:pt idx="1477">
                  <c:v>1.0016640000000001</c:v>
                </c:pt>
                <c:pt idx="1478">
                  <c:v>0.99920100000000001</c:v>
                </c:pt>
                <c:pt idx="1479">
                  <c:v>1.0004</c:v>
                </c:pt>
                <c:pt idx="1480">
                  <c:v>1.0005170000000001</c:v>
                </c:pt>
                <c:pt idx="1481">
                  <c:v>1.0046999999999999</c:v>
                </c:pt>
                <c:pt idx="1482">
                  <c:v>1.0002120000000001</c:v>
                </c:pt>
                <c:pt idx="1483">
                  <c:v>0.99798500000000001</c:v>
                </c:pt>
                <c:pt idx="1484">
                  <c:v>0.99745799999999996</c:v>
                </c:pt>
                <c:pt idx="1485">
                  <c:v>0.99661599999999995</c:v>
                </c:pt>
                <c:pt idx="1486">
                  <c:v>1.0007649999999999</c:v>
                </c:pt>
                <c:pt idx="1487">
                  <c:v>0.99904899999999996</c:v>
                </c:pt>
                <c:pt idx="1488">
                  <c:v>1.009841</c:v>
                </c:pt>
                <c:pt idx="1489">
                  <c:v>0.99726899999999996</c:v>
                </c:pt>
                <c:pt idx="1490">
                  <c:v>1.0007140000000001</c:v>
                </c:pt>
                <c:pt idx="1491">
                  <c:v>0.99731000000000003</c:v>
                </c:pt>
                <c:pt idx="1492">
                  <c:v>0.99827500000000002</c:v>
                </c:pt>
                <c:pt idx="1493">
                  <c:v>1.002637</c:v>
                </c:pt>
                <c:pt idx="1494">
                  <c:v>1.001979</c:v>
                </c:pt>
                <c:pt idx="1495">
                  <c:v>0.99820600000000004</c:v>
                </c:pt>
                <c:pt idx="1496">
                  <c:v>0.99945099999999998</c:v>
                </c:pt>
                <c:pt idx="1497">
                  <c:v>0.99766500000000002</c:v>
                </c:pt>
                <c:pt idx="1498">
                  <c:v>0.998421</c:v>
                </c:pt>
                <c:pt idx="1499">
                  <c:v>0.99573900000000004</c:v>
                </c:pt>
                <c:pt idx="1500">
                  <c:v>1.000875</c:v>
                </c:pt>
                <c:pt idx="1501">
                  <c:v>0.99935200000000002</c:v>
                </c:pt>
                <c:pt idx="1502">
                  <c:v>1.001571</c:v>
                </c:pt>
                <c:pt idx="1503">
                  <c:v>1.00451</c:v>
                </c:pt>
                <c:pt idx="1504">
                  <c:v>0.99887400000000004</c:v>
                </c:pt>
                <c:pt idx="1505">
                  <c:v>1.00458</c:v>
                </c:pt>
                <c:pt idx="1506">
                  <c:v>1.001566</c:v>
                </c:pt>
                <c:pt idx="1507">
                  <c:v>1.002405</c:v>
                </c:pt>
                <c:pt idx="1508">
                  <c:v>1.0007600000000001</c:v>
                </c:pt>
                <c:pt idx="1509">
                  <c:v>0.99972899999999998</c:v>
                </c:pt>
                <c:pt idx="1510">
                  <c:v>0.99560800000000005</c:v>
                </c:pt>
                <c:pt idx="1511">
                  <c:v>0.99624999999999997</c:v>
                </c:pt>
                <c:pt idx="1512">
                  <c:v>1.000632</c:v>
                </c:pt>
                <c:pt idx="1513">
                  <c:v>0.99907999999999997</c:v>
                </c:pt>
                <c:pt idx="1514">
                  <c:v>0.99985900000000005</c:v>
                </c:pt>
                <c:pt idx="1515">
                  <c:v>1.0004219999999999</c:v>
                </c:pt>
                <c:pt idx="1516">
                  <c:v>0.999749</c:v>
                </c:pt>
                <c:pt idx="1517">
                  <c:v>0.99909899999999996</c:v>
                </c:pt>
                <c:pt idx="1518">
                  <c:v>0.99992999999999999</c:v>
                </c:pt>
                <c:pt idx="1519">
                  <c:v>0.99946100000000004</c:v>
                </c:pt>
                <c:pt idx="1520">
                  <c:v>0.99955799999999995</c:v>
                </c:pt>
                <c:pt idx="1521">
                  <c:v>0.99967499999999998</c:v>
                </c:pt>
                <c:pt idx="1522">
                  <c:v>0.99971399999999999</c:v>
                </c:pt>
                <c:pt idx="1523">
                  <c:v>1.000316</c:v>
                </c:pt>
                <c:pt idx="1524">
                  <c:v>1.000297</c:v>
                </c:pt>
                <c:pt idx="1525">
                  <c:v>1.0011239999999999</c:v>
                </c:pt>
                <c:pt idx="1526">
                  <c:v>0.99893200000000004</c:v>
                </c:pt>
                <c:pt idx="1527">
                  <c:v>1.00007</c:v>
                </c:pt>
                <c:pt idx="1528">
                  <c:v>0.99939299999999998</c:v>
                </c:pt>
                <c:pt idx="1529">
                  <c:v>1.000283</c:v>
                </c:pt>
                <c:pt idx="1530">
                  <c:v>0.999888</c:v>
                </c:pt>
                <c:pt idx="1531">
                  <c:v>0.99974399999999997</c:v>
                </c:pt>
                <c:pt idx="1532">
                  <c:v>0.99959799999999999</c:v>
                </c:pt>
                <c:pt idx="1533">
                  <c:v>0.99967799999999996</c:v>
                </c:pt>
                <c:pt idx="1534">
                  <c:v>1.000291</c:v>
                </c:pt>
                <c:pt idx="1535">
                  <c:v>0.99995100000000003</c:v>
                </c:pt>
                <c:pt idx="1536">
                  <c:v>1.000553</c:v>
                </c:pt>
                <c:pt idx="1537">
                  <c:v>1.000685</c:v>
                </c:pt>
                <c:pt idx="1538">
                  <c:v>1.000375</c:v>
                </c:pt>
                <c:pt idx="1539">
                  <c:v>1.0007889999999999</c:v>
                </c:pt>
                <c:pt idx="1540">
                  <c:v>1.000389</c:v>
                </c:pt>
                <c:pt idx="1541">
                  <c:v>1.000286</c:v>
                </c:pt>
                <c:pt idx="1542">
                  <c:v>1.0000150000000001</c:v>
                </c:pt>
                <c:pt idx="1543">
                  <c:v>0.99981399999999998</c:v>
                </c:pt>
                <c:pt idx="1544">
                  <c:v>1.00017</c:v>
                </c:pt>
                <c:pt idx="1545">
                  <c:v>1.0002169999999999</c:v>
                </c:pt>
                <c:pt idx="1546">
                  <c:v>0.99983599999999995</c:v>
                </c:pt>
                <c:pt idx="1547">
                  <c:v>1.000262</c:v>
                </c:pt>
                <c:pt idx="1548">
                  <c:v>1.0003709999999999</c:v>
                </c:pt>
                <c:pt idx="1549">
                  <c:v>0.99946000000000002</c:v>
                </c:pt>
                <c:pt idx="1550">
                  <c:v>1.0006200000000001</c:v>
                </c:pt>
                <c:pt idx="1551">
                  <c:v>0.99992899999999996</c:v>
                </c:pt>
                <c:pt idx="1552">
                  <c:v>0.99962600000000001</c:v>
                </c:pt>
                <c:pt idx="1553">
                  <c:v>0.99985400000000002</c:v>
                </c:pt>
                <c:pt idx="1554">
                  <c:v>0.99906300000000003</c:v>
                </c:pt>
                <c:pt idx="1555">
                  <c:v>1.00014</c:v>
                </c:pt>
                <c:pt idx="1556">
                  <c:v>0.99992000000000003</c:v>
                </c:pt>
                <c:pt idx="1557">
                  <c:v>0.99937299999999996</c:v>
                </c:pt>
                <c:pt idx="1558">
                  <c:v>0.99973400000000001</c:v>
                </c:pt>
                <c:pt idx="1559">
                  <c:v>1.000105</c:v>
                </c:pt>
                <c:pt idx="1560">
                  <c:v>0.99914800000000004</c:v>
                </c:pt>
                <c:pt idx="1561">
                  <c:v>0.99906899999999998</c:v>
                </c:pt>
                <c:pt idx="1562">
                  <c:v>0.99949399999999999</c:v>
                </c:pt>
                <c:pt idx="1563">
                  <c:v>0.999749</c:v>
                </c:pt>
                <c:pt idx="1564">
                  <c:v>0.99936599999999998</c:v>
                </c:pt>
                <c:pt idx="1565">
                  <c:v>0.999251</c:v>
                </c:pt>
                <c:pt idx="1566">
                  <c:v>1.00013</c:v>
                </c:pt>
                <c:pt idx="1567">
                  <c:v>0.99946299999999999</c:v>
                </c:pt>
                <c:pt idx="1568">
                  <c:v>1.000246</c:v>
                </c:pt>
                <c:pt idx="1569">
                  <c:v>0.99965300000000001</c:v>
                </c:pt>
                <c:pt idx="1570">
                  <c:v>1.000192</c:v>
                </c:pt>
                <c:pt idx="1571">
                  <c:v>0.99948899999999996</c:v>
                </c:pt>
                <c:pt idx="1572">
                  <c:v>1.0003</c:v>
                </c:pt>
                <c:pt idx="1573">
                  <c:v>1.000062</c:v>
                </c:pt>
                <c:pt idx="1574">
                  <c:v>0.99963599999999997</c:v>
                </c:pt>
                <c:pt idx="1575">
                  <c:v>0.99982800000000005</c:v>
                </c:pt>
                <c:pt idx="1576">
                  <c:v>0.99971900000000002</c:v>
                </c:pt>
                <c:pt idx="1577">
                  <c:v>1.000046</c:v>
                </c:pt>
                <c:pt idx="1578">
                  <c:v>0.99943899999999997</c:v>
                </c:pt>
                <c:pt idx="1579">
                  <c:v>0.99982499999999996</c:v>
                </c:pt>
                <c:pt idx="1580">
                  <c:v>1.0003070000000001</c:v>
                </c:pt>
                <c:pt idx="1581">
                  <c:v>1.000205</c:v>
                </c:pt>
                <c:pt idx="1582">
                  <c:v>1.0001409999999999</c:v>
                </c:pt>
                <c:pt idx="1583">
                  <c:v>0.99946400000000002</c:v>
                </c:pt>
                <c:pt idx="1584">
                  <c:v>0.99980599999999997</c:v>
                </c:pt>
                <c:pt idx="1585">
                  <c:v>0.99949699999999997</c:v>
                </c:pt>
                <c:pt idx="1586">
                  <c:v>1.0006740000000001</c:v>
                </c:pt>
                <c:pt idx="1587">
                  <c:v>0.99957700000000005</c:v>
                </c:pt>
                <c:pt idx="1588">
                  <c:v>0.99979600000000002</c:v>
                </c:pt>
                <c:pt idx="1589">
                  <c:v>0.99960000000000004</c:v>
                </c:pt>
                <c:pt idx="1590">
                  <c:v>0.999838</c:v>
                </c:pt>
                <c:pt idx="1591">
                  <c:v>0.99961800000000001</c:v>
                </c:pt>
                <c:pt idx="1592">
                  <c:v>0.99926000000000004</c:v>
                </c:pt>
                <c:pt idx="1593">
                  <c:v>0.99900100000000003</c:v>
                </c:pt>
                <c:pt idx="1594">
                  <c:v>0.99903500000000001</c:v>
                </c:pt>
                <c:pt idx="1595">
                  <c:v>0.999834</c:v>
                </c:pt>
                <c:pt idx="1596">
                  <c:v>0.999556</c:v>
                </c:pt>
                <c:pt idx="1597">
                  <c:v>0.99924199999999996</c:v>
                </c:pt>
                <c:pt idx="1598">
                  <c:v>0.99993299999999996</c:v>
                </c:pt>
                <c:pt idx="1599">
                  <c:v>0.99997000000000003</c:v>
                </c:pt>
                <c:pt idx="1600">
                  <c:v>0.99921300000000002</c:v>
                </c:pt>
                <c:pt idx="1601">
                  <c:v>0.99902100000000005</c:v>
                </c:pt>
              </c:numCache>
            </c:numRef>
          </c:yVal>
          <c:smooth val="0"/>
          <c:extLst>
            <c:ext xmlns:c16="http://schemas.microsoft.com/office/drawing/2014/chart" uri="{C3380CC4-5D6E-409C-BE32-E72D297353CC}">
              <c16:uniqueId val="{00000001-8D2E-974A-A3F6-6F88CE11984A}"/>
            </c:ext>
          </c:extLst>
        </c:ser>
        <c:ser>
          <c:idx val="2"/>
          <c:order val="2"/>
          <c:tx>
            <c:strRef>
              <c:f>Sheet1!$D$1</c:f>
              <c:strCache>
                <c:ptCount val="1"/>
                <c:pt idx="0">
                  <c:v>Terra</c:v>
                </c:pt>
              </c:strCache>
            </c:strRef>
          </c:tx>
          <c:spPr>
            <a:ln w="19050" cap="rnd">
              <a:solidFill>
                <a:schemeClr val="accent3"/>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Sheet1!$D$2:$D$1603</c:f>
              <c:numCache>
                <c:formatCode>General</c:formatCode>
                <c:ptCount val="1602"/>
                <c:pt idx="1112">
                  <c:v>0.99957200000000002</c:v>
                </c:pt>
                <c:pt idx="1113">
                  <c:v>1.0004409999999999</c:v>
                </c:pt>
                <c:pt idx="1114">
                  <c:v>0.99951500000000004</c:v>
                </c:pt>
                <c:pt idx="1115">
                  <c:v>0.99932500000000002</c:v>
                </c:pt>
                <c:pt idx="1116">
                  <c:v>0.999641</c:v>
                </c:pt>
                <c:pt idx="1117">
                  <c:v>0.99770800000000004</c:v>
                </c:pt>
                <c:pt idx="1118">
                  <c:v>0.99996300000000005</c:v>
                </c:pt>
                <c:pt idx="1119">
                  <c:v>0.99985999999999997</c:v>
                </c:pt>
                <c:pt idx="1120">
                  <c:v>0.99979499999999999</c:v>
                </c:pt>
                <c:pt idx="1121">
                  <c:v>1.0006919999999999</c:v>
                </c:pt>
                <c:pt idx="1122">
                  <c:v>1.000375</c:v>
                </c:pt>
                <c:pt idx="1123">
                  <c:v>1.0008079999999999</c:v>
                </c:pt>
                <c:pt idx="1124">
                  <c:v>1.0002139999999999</c:v>
                </c:pt>
                <c:pt idx="1125">
                  <c:v>0.99945300000000004</c:v>
                </c:pt>
                <c:pt idx="1126">
                  <c:v>0.99945399999999995</c:v>
                </c:pt>
                <c:pt idx="1127">
                  <c:v>1.000508</c:v>
                </c:pt>
                <c:pt idx="1128">
                  <c:v>0.99860400000000005</c:v>
                </c:pt>
                <c:pt idx="1129">
                  <c:v>0.99948499999999996</c:v>
                </c:pt>
                <c:pt idx="1130">
                  <c:v>0.99843899999999997</c:v>
                </c:pt>
                <c:pt idx="1131">
                  <c:v>0.999884</c:v>
                </c:pt>
                <c:pt idx="1132">
                  <c:v>0.99938400000000005</c:v>
                </c:pt>
                <c:pt idx="1133">
                  <c:v>0.99732699999999996</c:v>
                </c:pt>
                <c:pt idx="1134">
                  <c:v>0.99822699999999998</c:v>
                </c:pt>
                <c:pt idx="1135">
                  <c:v>0.99810500000000002</c:v>
                </c:pt>
                <c:pt idx="1136">
                  <c:v>0.999224</c:v>
                </c:pt>
                <c:pt idx="1137">
                  <c:v>0.99740200000000001</c:v>
                </c:pt>
                <c:pt idx="1138">
                  <c:v>0.998085</c:v>
                </c:pt>
                <c:pt idx="1139">
                  <c:v>0.99636899999999995</c:v>
                </c:pt>
                <c:pt idx="1140">
                  <c:v>0.99889799999999995</c:v>
                </c:pt>
                <c:pt idx="1141">
                  <c:v>0.99572400000000005</c:v>
                </c:pt>
                <c:pt idx="1142">
                  <c:v>0.99862499999999998</c:v>
                </c:pt>
                <c:pt idx="1143">
                  <c:v>0.99787899999999996</c:v>
                </c:pt>
                <c:pt idx="1144">
                  <c:v>0.99972099999999997</c:v>
                </c:pt>
                <c:pt idx="1145">
                  <c:v>0.99824500000000005</c:v>
                </c:pt>
                <c:pt idx="1146">
                  <c:v>0.99745700000000004</c:v>
                </c:pt>
                <c:pt idx="1147">
                  <c:v>0.85140000000000005</c:v>
                </c:pt>
                <c:pt idx="1148">
                  <c:v>0.99730399999999997</c:v>
                </c:pt>
                <c:pt idx="1149">
                  <c:v>1.001797</c:v>
                </c:pt>
                <c:pt idx="1150">
                  <c:v>0.99959500000000001</c:v>
                </c:pt>
                <c:pt idx="1151">
                  <c:v>0.99892899999999996</c:v>
                </c:pt>
                <c:pt idx="1152">
                  <c:v>1.0036499999999999</c:v>
                </c:pt>
                <c:pt idx="1153">
                  <c:v>0.99217900000000003</c:v>
                </c:pt>
                <c:pt idx="1154">
                  <c:v>1.000534</c:v>
                </c:pt>
                <c:pt idx="1155">
                  <c:v>1.0012589999999999</c:v>
                </c:pt>
                <c:pt idx="1156">
                  <c:v>1.0091730000000001</c:v>
                </c:pt>
                <c:pt idx="1157">
                  <c:v>1.0051920000000001</c:v>
                </c:pt>
                <c:pt idx="1158">
                  <c:v>1.0019720000000001</c:v>
                </c:pt>
                <c:pt idx="1159">
                  <c:v>1.02502</c:v>
                </c:pt>
                <c:pt idx="1160">
                  <c:v>1.004702</c:v>
                </c:pt>
                <c:pt idx="1161">
                  <c:v>1.0065090000000001</c:v>
                </c:pt>
                <c:pt idx="1162">
                  <c:v>1.0065090000000001</c:v>
                </c:pt>
                <c:pt idx="1163">
                  <c:v>1.0010760000000001</c:v>
                </c:pt>
                <c:pt idx="1164">
                  <c:v>1.000375</c:v>
                </c:pt>
                <c:pt idx="1165">
                  <c:v>0.99973199999999995</c:v>
                </c:pt>
                <c:pt idx="1166">
                  <c:v>1.002345</c:v>
                </c:pt>
                <c:pt idx="1167">
                  <c:v>0.99908300000000005</c:v>
                </c:pt>
                <c:pt idx="1168">
                  <c:v>1.0022359999999999</c:v>
                </c:pt>
                <c:pt idx="1169">
                  <c:v>0.99965000000000004</c:v>
                </c:pt>
                <c:pt idx="1170">
                  <c:v>0.99873500000000004</c:v>
                </c:pt>
                <c:pt idx="1171">
                  <c:v>0.99899000000000004</c:v>
                </c:pt>
                <c:pt idx="1172">
                  <c:v>0.99887800000000004</c:v>
                </c:pt>
                <c:pt idx="1173">
                  <c:v>0.99932200000000004</c:v>
                </c:pt>
                <c:pt idx="1174">
                  <c:v>0.99784799999999996</c:v>
                </c:pt>
                <c:pt idx="1175">
                  <c:v>1.00057</c:v>
                </c:pt>
                <c:pt idx="1176">
                  <c:v>1.0163549999999999</c:v>
                </c:pt>
                <c:pt idx="1177">
                  <c:v>1.0250600000000001</c:v>
                </c:pt>
                <c:pt idx="1178">
                  <c:v>1.03193</c:v>
                </c:pt>
                <c:pt idx="1179">
                  <c:v>1.0420849999999999</c:v>
                </c:pt>
                <c:pt idx="1180">
                  <c:v>1.0233950000000001</c:v>
                </c:pt>
                <c:pt idx="1181">
                  <c:v>1.029711</c:v>
                </c:pt>
                <c:pt idx="1182">
                  <c:v>1.016602</c:v>
                </c:pt>
                <c:pt idx="1183">
                  <c:v>1.0098069999999999</c:v>
                </c:pt>
                <c:pt idx="1184">
                  <c:v>1.0109269999999999</c:v>
                </c:pt>
                <c:pt idx="1185">
                  <c:v>1.006548</c:v>
                </c:pt>
                <c:pt idx="1186">
                  <c:v>1.0077179999999999</c:v>
                </c:pt>
                <c:pt idx="1187">
                  <c:v>1.0020420000000001</c:v>
                </c:pt>
                <c:pt idx="1188">
                  <c:v>1.004429</c:v>
                </c:pt>
                <c:pt idx="1189">
                  <c:v>1.008726</c:v>
                </c:pt>
                <c:pt idx="1190">
                  <c:v>1.0048170000000001</c:v>
                </c:pt>
                <c:pt idx="1191">
                  <c:v>1.0023789999999999</c:v>
                </c:pt>
                <c:pt idx="1192">
                  <c:v>1.001512</c:v>
                </c:pt>
                <c:pt idx="1193">
                  <c:v>1.000111</c:v>
                </c:pt>
                <c:pt idx="1194">
                  <c:v>1.0000789999999999</c:v>
                </c:pt>
                <c:pt idx="1195">
                  <c:v>0.99972499999999997</c:v>
                </c:pt>
                <c:pt idx="1196">
                  <c:v>1.0004999999999999</c:v>
                </c:pt>
                <c:pt idx="1197">
                  <c:v>0.99857300000000004</c:v>
                </c:pt>
                <c:pt idx="1198">
                  <c:v>0.99854200000000004</c:v>
                </c:pt>
                <c:pt idx="1199">
                  <c:v>0.99934299999999998</c:v>
                </c:pt>
                <c:pt idx="1200">
                  <c:v>1.0013110000000001</c:v>
                </c:pt>
                <c:pt idx="1201">
                  <c:v>0.99987199999999998</c:v>
                </c:pt>
                <c:pt idx="1202">
                  <c:v>0.99920600000000004</c:v>
                </c:pt>
                <c:pt idx="1203">
                  <c:v>0.99997599999999998</c:v>
                </c:pt>
                <c:pt idx="1204">
                  <c:v>0.99669799999999997</c:v>
                </c:pt>
                <c:pt idx="1205">
                  <c:v>0.99960700000000002</c:v>
                </c:pt>
                <c:pt idx="1206">
                  <c:v>1.001735</c:v>
                </c:pt>
                <c:pt idx="1207">
                  <c:v>1.00129</c:v>
                </c:pt>
                <c:pt idx="1208">
                  <c:v>1.000972</c:v>
                </c:pt>
                <c:pt idx="1209">
                  <c:v>1.000642</c:v>
                </c:pt>
                <c:pt idx="1210">
                  <c:v>1.0005470000000001</c:v>
                </c:pt>
                <c:pt idx="1211">
                  <c:v>0.99924100000000005</c:v>
                </c:pt>
                <c:pt idx="1212">
                  <c:v>0.99990800000000002</c:v>
                </c:pt>
                <c:pt idx="1213">
                  <c:v>1.000729</c:v>
                </c:pt>
                <c:pt idx="1214">
                  <c:v>1.0003</c:v>
                </c:pt>
                <c:pt idx="1215">
                  <c:v>1.0000359999999999</c:v>
                </c:pt>
                <c:pt idx="1216">
                  <c:v>1.001447</c:v>
                </c:pt>
                <c:pt idx="1217">
                  <c:v>1.000653</c:v>
                </c:pt>
                <c:pt idx="1218">
                  <c:v>1.000858</c:v>
                </c:pt>
                <c:pt idx="1219">
                  <c:v>1.000205</c:v>
                </c:pt>
                <c:pt idx="1220">
                  <c:v>1.000205</c:v>
                </c:pt>
                <c:pt idx="1221">
                  <c:v>1.000048</c:v>
                </c:pt>
                <c:pt idx="1222">
                  <c:v>1.000718</c:v>
                </c:pt>
                <c:pt idx="1223">
                  <c:v>1.000915</c:v>
                </c:pt>
                <c:pt idx="1224">
                  <c:v>0.99887700000000001</c:v>
                </c:pt>
                <c:pt idx="1225">
                  <c:v>1.0018419999999999</c:v>
                </c:pt>
                <c:pt idx="1226">
                  <c:v>1.0032300000000001</c:v>
                </c:pt>
                <c:pt idx="1227">
                  <c:v>1.002688</c:v>
                </c:pt>
                <c:pt idx="1228">
                  <c:v>1.00217</c:v>
                </c:pt>
                <c:pt idx="1229">
                  <c:v>1.0032099999999999</c:v>
                </c:pt>
                <c:pt idx="1230">
                  <c:v>1.001881</c:v>
                </c:pt>
                <c:pt idx="1231">
                  <c:v>1.0026459999999999</c:v>
                </c:pt>
                <c:pt idx="1232">
                  <c:v>1.0021869999999999</c:v>
                </c:pt>
                <c:pt idx="1233">
                  <c:v>1.001932</c:v>
                </c:pt>
                <c:pt idx="1234">
                  <c:v>1.0015259999999999</c:v>
                </c:pt>
                <c:pt idx="1235">
                  <c:v>1.002521</c:v>
                </c:pt>
                <c:pt idx="1236">
                  <c:v>1.0019130000000001</c:v>
                </c:pt>
                <c:pt idx="1237">
                  <c:v>1.0010600000000001</c:v>
                </c:pt>
                <c:pt idx="1238">
                  <c:v>1.0003649999999999</c:v>
                </c:pt>
                <c:pt idx="1239">
                  <c:v>1.0034380000000001</c:v>
                </c:pt>
                <c:pt idx="1240">
                  <c:v>1.0031570000000001</c:v>
                </c:pt>
                <c:pt idx="1241">
                  <c:v>1.0022279999999999</c:v>
                </c:pt>
                <c:pt idx="1242">
                  <c:v>1.00305</c:v>
                </c:pt>
                <c:pt idx="1243">
                  <c:v>0.99886900000000001</c:v>
                </c:pt>
                <c:pt idx="1244">
                  <c:v>1.0008779999999999</c:v>
                </c:pt>
                <c:pt idx="1245">
                  <c:v>0.99438800000000005</c:v>
                </c:pt>
                <c:pt idx="1246">
                  <c:v>0.99962099999999998</c:v>
                </c:pt>
                <c:pt idx="1247">
                  <c:v>1.0007410000000001</c:v>
                </c:pt>
                <c:pt idx="1248">
                  <c:v>0.99787899999999996</c:v>
                </c:pt>
                <c:pt idx="1249">
                  <c:v>1.0002930000000001</c:v>
                </c:pt>
                <c:pt idx="1250">
                  <c:v>0.99871399999999999</c:v>
                </c:pt>
                <c:pt idx="1251">
                  <c:v>0.99970999999999999</c:v>
                </c:pt>
                <c:pt idx="1252">
                  <c:v>1.0001009999999999</c:v>
                </c:pt>
                <c:pt idx="1253">
                  <c:v>1.0007889999999999</c:v>
                </c:pt>
                <c:pt idx="1254">
                  <c:v>1.0002420000000001</c:v>
                </c:pt>
                <c:pt idx="1255">
                  <c:v>1.0090710000000001</c:v>
                </c:pt>
                <c:pt idx="1256">
                  <c:v>0.99632100000000001</c:v>
                </c:pt>
                <c:pt idx="1257">
                  <c:v>1.0002089999999999</c:v>
                </c:pt>
                <c:pt idx="1258">
                  <c:v>0.99889799999999995</c:v>
                </c:pt>
                <c:pt idx="1259">
                  <c:v>0.99690299999999998</c:v>
                </c:pt>
                <c:pt idx="1260">
                  <c:v>0.99712100000000004</c:v>
                </c:pt>
                <c:pt idx="1261">
                  <c:v>1.000645</c:v>
                </c:pt>
                <c:pt idx="1262">
                  <c:v>0.99801300000000004</c:v>
                </c:pt>
                <c:pt idx="1263">
                  <c:v>0.998691</c:v>
                </c:pt>
                <c:pt idx="1264">
                  <c:v>1.002156</c:v>
                </c:pt>
                <c:pt idx="1265">
                  <c:v>0.99902199999999997</c:v>
                </c:pt>
                <c:pt idx="1266">
                  <c:v>0.99861999999999995</c:v>
                </c:pt>
                <c:pt idx="1267">
                  <c:v>1.000497</c:v>
                </c:pt>
                <c:pt idx="1268">
                  <c:v>0.99941899999999995</c:v>
                </c:pt>
                <c:pt idx="1269">
                  <c:v>0.99920500000000001</c:v>
                </c:pt>
                <c:pt idx="1270">
                  <c:v>0.99997000000000003</c:v>
                </c:pt>
                <c:pt idx="1271">
                  <c:v>1.0007269999999999</c:v>
                </c:pt>
                <c:pt idx="1272">
                  <c:v>0.99550799999999995</c:v>
                </c:pt>
                <c:pt idx="1273">
                  <c:v>0.999251</c:v>
                </c:pt>
                <c:pt idx="1274">
                  <c:v>0.99563800000000002</c:v>
                </c:pt>
                <c:pt idx="1275">
                  <c:v>1.000796</c:v>
                </c:pt>
                <c:pt idx="1276">
                  <c:v>1.0001469999999999</c:v>
                </c:pt>
                <c:pt idx="1277">
                  <c:v>1.0014609999999999</c:v>
                </c:pt>
                <c:pt idx="1278">
                  <c:v>0.99895199999999995</c:v>
                </c:pt>
                <c:pt idx="1279">
                  <c:v>0.99935399999999996</c:v>
                </c:pt>
                <c:pt idx="1280">
                  <c:v>1.0004459999999999</c:v>
                </c:pt>
                <c:pt idx="1281">
                  <c:v>1.0002960000000001</c:v>
                </c:pt>
                <c:pt idx="1282">
                  <c:v>0.99910100000000002</c:v>
                </c:pt>
                <c:pt idx="1283">
                  <c:v>0.997421</c:v>
                </c:pt>
                <c:pt idx="1284">
                  <c:v>0.99771799999999999</c:v>
                </c:pt>
                <c:pt idx="1285">
                  <c:v>0.99673599999999996</c:v>
                </c:pt>
                <c:pt idx="1286">
                  <c:v>1.0001059999999999</c:v>
                </c:pt>
                <c:pt idx="1287">
                  <c:v>0.99486799999999997</c:v>
                </c:pt>
                <c:pt idx="1288">
                  <c:v>0.98685100000000003</c:v>
                </c:pt>
                <c:pt idx="1289">
                  <c:v>0.98377800000000004</c:v>
                </c:pt>
                <c:pt idx="1290">
                  <c:v>0.98543000000000003</c:v>
                </c:pt>
                <c:pt idx="1291">
                  <c:v>0.94569199999999998</c:v>
                </c:pt>
                <c:pt idx="1292">
                  <c:v>0.98502100000000004</c:v>
                </c:pt>
                <c:pt idx="1293">
                  <c:v>0.98923700000000003</c:v>
                </c:pt>
                <c:pt idx="1294">
                  <c:v>0.998892</c:v>
                </c:pt>
                <c:pt idx="1295">
                  <c:v>0.99617699999999998</c:v>
                </c:pt>
                <c:pt idx="1296">
                  <c:v>0.99763800000000002</c:v>
                </c:pt>
                <c:pt idx="1297">
                  <c:v>0.99892899999999996</c:v>
                </c:pt>
                <c:pt idx="1298">
                  <c:v>0.99940300000000004</c:v>
                </c:pt>
                <c:pt idx="1299">
                  <c:v>0.99878</c:v>
                </c:pt>
                <c:pt idx="1300">
                  <c:v>0.999637</c:v>
                </c:pt>
                <c:pt idx="1301">
                  <c:v>1.001363</c:v>
                </c:pt>
                <c:pt idx="1302">
                  <c:v>1.0007760000000001</c:v>
                </c:pt>
                <c:pt idx="1303">
                  <c:v>1.0003439999999999</c:v>
                </c:pt>
                <c:pt idx="1304">
                  <c:v>0.99931199999999998</c:v>
                </c:pt>
                <c:pt idx="1305">
                  <c:v>1.0011000000000001</c:v>
                </c:pt>
                <c:pt idx="1306">
                  <c:v>0.99773100000000003</c:v>
                </c:pt>
                <c:pt idx="1307">
                  <c:v>1.00135</c:v>
                </c:pt>
                <c:pt idx="1308">
                  <c:v>0.99952600000000003</c:v>
                </c:pt>
                <c:pt idx="1309">
                  <c:v>0.99871299999999996</c:v>
                </c:pt>
                <c:pt idx="1310">
                  <c:v>0.99995699999999998</c:v>
                </c:pt>
                <c:pt idx="1311">
                  <c:v>1.0005310000000001</c:v>
                </c:pt>
                <c:pt idx="1312">
                  <c:v>0.99992099999999995</c:v>
                </c:pt>
                <c:pt idx="1313">
                  <c:v>0.999884</c:v>
                </c:pt>
                <c:pt idx="1314">
                  <c:v>0.99865599999999999</c:v>
                </c:pt>
                <c:pt idx="1315">
                  <c:v>1.0001880000000001</c:v>
                </c:pt>
                <c:pt idx="1316">
                  <c:v>1.0000279999999999</c:v>
                </c:pt>
                <c:pt idx="1317">
                  <c:v>0.99901899999999999</c:v>
                </c:pt>
                <c:pt idx="1318">
                  <c:v>1.000289</c:v>
                </c:pt>
                <c:pt idx="1319">
                  <c:v>1.002086</c:v>
                </c:pt>
                <c:pt idx="1320">
                  <c:v>0.997143</c:v>
                </c:pt>
                <c:pt idx="1321">
                  <c:v>0.99945899999999999</c:v>
                </c:pt>
                <c:pt idx="1322">
                  <c:v>1.0003569999999999</c:v>
                </c:pt>
                <c:pt idx="1323">
                  <c:v>1.0000880000000001</c:v>
                </c:pt>
                <c:pt idx="1324">
                  <c:v>0.99893699999999996</c:v>
                </c:pt>
                <c:pt idx="1325">
                  <c:v>1.0015810000000001</c:v>
                </c:pt>
                <c:pt idx="1326">
                  <c:v>1.001028</c:v>
                </c:pt>
                <c:pt idx="1327">
                  <c:v>0.99995400000000001</c:v>
                </c:pt>
                <c:pt idx="1328">
                  <c:v>1.000027</c:v>
                </c:pt>
                <c:pt idx="1329">
                  <c:v>1.0000830000000001</c:v>
                </c:pt>
                <c:pt idx="1330">
                  <c:v>0.99995599999999996</c:v>
                </c:pt>
                <c:pt idx="1331">
                  <c:v>0.999722</c:v>
                </c:pt>
                <c:pt idx="1332">
                  <c:v>0.99966600000000005</c:v>
                </c:pt>
                <c:pt idx="1333">
                  <c:v>0.99965300000000001</c:v>
                </c:pt>
                <c:pt idx="1334">
                  <c:v>1.0010870000000001</c:v>
                </c:pt>
                <c:pt idx="1335">
                  <c:v>1.0006429999999999</c:v>
                </c:pt>
                <c:pt idx="1336">
                  <c:v>0.99954399999999999</c:v>
                </c:pt>
                <c:pt idx="1337">
                  <c:v>0.99946400000000002</c:v>
                </c:pt>
                <c:pt idx="1338">
                  <c:v>1.000181</c:v>
                </c:pt>
                <c:pt idx="1339">
                  <c:v>1.000329</c:v>
                </c:pt>
                <c:pt idx="1340">
                  <c:v>1.000653</c:v>
                </c:pt>
                <c:pt idx="1341">
                  <c:v>0.99993399999999999</c:v>
                </c:pt>
                <c:pt idx="1342">
                  <c:v>1.0002789999999999</c:v>
                </c:pt>
                <c:pt idx="1343">
                  <c:v>1.000156</c:v>
                </c:pt>
                <c:pt idx="1344">
                  <c:v>0.99949100000000002</c:v>
                </c:pt>
                <c:pt idx="1345">
                  <c:v>1.0009319999999999</c:v>
                </c:pt>
                <c:pt idx="1346">
                  <c:v>1.0008170000000001</c:v>
                </c:pt>
                <c:pt idx="1347">
                  <c:v>1.0007159999999999</c:v>
                </c:pt>
                <c:pt idx="1348">
                  <c:v>1.000251</c:v>
                </c:pt>
                <c:pt idx="1349">
                  <c:v>1.000721</c:v>
                </c:pt>
                <c:pt idx="1350">
                  <c:v>1.000837</c:v>
                </c:pt>
                <c:pt idx="1351">
                  <c:v>1.00142</c:v>
                </c:pt>
                <c:pt idx="1352">
                  <c:v>1.0009669999999999</c:v>
                </c:pt>
                <c:pt idx="1353">
                  <c:v>1.0015719999999999</c:v>
                </c:pt>
                <c:pt idx="1354">
                  <c:v>1.001681</c:v>
                </c:pt>
                <c:pt idx="1355">
                  <c:v>1.000305</c:v>
                </c:pt>
                <c:pt idx="1356">
                  <c:v>1.00071</c:v>
                </c:pt>
                <c:pt idx="1357">
                  <c:v>1.0001709999999999</c:v>
                </c:pt>
                <c:pt idx="1358">
                  <c:v>1.0003249999999999</c:v>
                </c:pt>
                <c:pt idx="1359">
                  <c:v>1.001088</c:v>
                </c:pt>
                <c:pt idx="1360">
                  <c:v>1.0011030000000001</c:v>
                </c:pt>
                <c:pt idx="1361">
                  <c:v>1.0008790000000001</c:v>
                </c:pt>
                <c:pt idx="1362">
                  <c:v>1.001306</c:v>
                </c:pt>
                <c:pt idx="1363">
                  <c:v>1.00116</c:v>
                </c:pt>
                <c:pt idx="1364">
                  <c:v>1.0013129999999999</c:v>
                </c:pt>
                <c:pt idx="1365">
                  <c:v>1.0017240000000001</c:v>
                </c:pt>
                <c:pt idx="1366">
                  <c:v>1.0038279999999999</c:v>
                </c:pt>
                <c:pt idx="1367">
                  <c:v>1.0037640000000001</c:v>
                </c:pt>
                <c:pt idx="1368">
                  <c:v>1.0013559999999999</c:v>
                </c:pt>
                <c:pt idx="1369">
                  <c:v>1.0034860000000001</c:v>
                </c:pt>
                <c:pt idx="1370">
                  <c:v>1.0029429999999999</c:v>
                </c:pt>
                <c:pt idx="1371">
                  <c:v>1.0003169999999999</c:v>
                </c:pt>
                <c:pt idx="1372">
                  <c:v>1.00325</c:v>
                </c:pt>
                <c:pt idx="1373">
                  <c:v>1.0040560000000001</c:v>
                </c:pt>
                <c:pt idx="1374">
                  <c:v>1.0030840000000001</c:v>
                </c:pt>
                <c:pt idx="1375">
                  <c:v>1.0041070000000001</c:v>
                </c:pt>
                <c:pt idx="1376">
                  <c:v>1.0014959999999999</c:v>
                </c:pt>
                <c:pt idx="1377">
                  <c:v>1.0035000000000001</c:v>
                </c:pt>
                <c:pt idx="1378">
                  <c:v>1.0030140000000001</c:v>
                </c:pt>
                <c:pt idx="1379">
                  <c:v>1.0030129999999999</c:v>
                </c:pt>
                <c:pt idx="1380">
                  <c:v>1.0047250000000001</c:v>
                </c:pt>
                <c:pt idx="1381">
                  <c:v>1.0041020000000001</c:v>
                </c:pt>
                <c:pt idx="1382">
                  <c:v>1.004454</c:v>
                </c:pt>
                <c:pt idx="1383">
                  <c:v>1.0013840000000001</c:v>
                </c:pt>
                <c:pt idx="1384">
                  <c:v>1.000631</c:v>
                </c:pt>
                <c:pt idx="1385">
                  <c:v>1.000872</c:v>
                </c:pt>
                <c:pt idx="1386">
                  <c:v>1.00017</c:v>
                </c:pt>
                <c:pt idx="1387">
                  <c:v>1.001822</c:v>
                </c:pt>
                <c:pt idx="1388">
                  <c:v>1.000926</c:v>
                </c:pt>
                <c:pt idx="1389">
                  <c:v>1.001242</c:v>
                </c:pt>
                <c:pt idx="1390">
                  <c:v>0.99973999999999996</c:v>
                </c:pt>
                <c:pt idx="1391">
                  <c:v>1.0015510000000001</c:v>
                </c:pt>
                <c:pt idx="1392">
                  <c:v>1.001037</c:v>
                </c:pt>
                <c:pt idx="1393">
                  <c:v>1.0004900000000001</c:v>
                </c:pt>
                <c:pt idx="1394">
                  <c:v>0.99878199999999995</c:v>
                </c:pt>
                <c:pt idx="1395">
                  <c:v>1.0017309999999999</c:v>
                </c:pt>
                <c:pt idx="1396">
                  <c:v>0.999587</c:v>
                </c:pt>
                <c:pt idx="1397">
                  <c:v>0.99984300000000004</c:v>
                </c:pt>
                <c:pt idx="1398">
                  <c:v>1.0003</c:v>
                </c:pt>
                <c:pt idx="1399">
                  <c:v>0.999803</c:v>
                </c:pt>
                <c:pt idx="1400">
                  <c:v>1.002586</c:v>
                </c:pt>
                <c:pt idx="1401">
                  <c:v>1.0058400000000001</c:v>
                </c:pt>
                <c:pt idx="1402">
                  <c:v>1.004251</c:v>
                </c:pt>
                <c:pt idx="1403">
                  <c:v>1.0036350000000001</c:v>
                </c:pt>
                <c:pt idx="1404">
                  <c:v>1.003279</c:v>
                </c:pt>
                <c:pt idx="1405">
                  <c:v>1.004742</c:v>
                </c:pt>
                <c:pt idx="1406">
                  <c:v>1.0040199999999999</c:v>
                </c:pt>
                <c:pt idx="1407">
                  <c:v>1.0040750000000001</c:v>
                </c:pt>
                <c:pt idx="1408">
                  <c:v>1.004086</c:v>
                </c:pt>
                <c:pt idx="1409">
                  <c:v>1.0029669999999999</c:v>
                </c:pt>
                <c:pt idx="1410">
                  <c:v>1.0047470000000001</c:v>
                </c:pt>
                <c:pt idx="1411">
                  <c:v>1.001236</c:v>
                </c:pt>
                <c:pt idx="1412">
                  <c:v>1.0000549999999999</c:v>
                </c:pt>
                <c:pt idx="1413">
                  <c:v>1.0005409999999999</c:v>
                </c:pt>
                <c:pt idx="1414">
                  <c:v>1.0023260000000001</c:v>
                </c:pt>
                <c:pt idx="1415">
                  <c:v>1.001379</c:v>
                </c:pt>
                <c:pt idx="1416">
                  <c:v>1.0018260000000001</c:v>
                </c:pt>
                <c:pt idx="1417">
                  <c:v>1.0026139999999999</c:v>
                </c:pt>
                <c:pt idx="1418">
                  <c:v>1.0023690000000001</c:v>
                </c:pt>
                <c:pt idx="1419">
                  <c:v>1.0009459999999999</c:v>
                </c:pt>
                <c:pt idx="1420">
                  <c:v>1.0009209999999999</c:v>
                </c:pt>
                <c:pt idx="1421">
                  <c:v>1.0006999999999999</c:v>
                </c:pt>
                <c:pt idx="1422">
                  <c:v>1.001241</c:v>
                </c:pt>
                <c:pt idx="1423">
                  <c:v>1.0032700000000001</c:v>
                </c:pt>
                <c:pt idx="1424">
                  <c:v>1.0028079999999999</c:v>
                </c:pt>
                <c:pt idx="1425">
                  <c:v>1.0020359999999999</c:v>
                </c:pt>
                <c:pt idx="1426">
                  <c:v>1.0026390000000001</c:v>
                </c:pt>
                <c:pt idx="1427">
                  <c:v>1.0018119999999999</c:v>
                </c:pt>
                <c:pt idx="1428">
                  <c:v>1.0022610000000001</c:v>
                </c:pt>
                <c:pt idx="1429">
                  <c:v>1.002197</c:v>
                </c:pt>
                <c:pt idx="1430">
                  <c:v>1.0014149999999999</c:v>
                </c:pt>
                <c:pt idx="1431">
                  <c:v>1.0002150000000001</c:v>
                </c:pt>
                <c:pt idx="1432">
                  <c:v>1.0025580000000001</c:v>
                </c:pt>
                <c:pt idx="1433">
                  <c:v>1.0013860000000001</c:v>
                </c:pt>
                <c:pt idx="1434">
                  <c:v>1.0016119999999999</c:v>
                </c:pt>
                <c:pt idx="1435">
                  <c:v>1.001611</c:v>
                </c:pt>
                <c:pt idx="1436">
                  <c:v>1.0005459999999999</c:v>
                </c:pt>
                <c:pt idx="1437">
                  <c:v>1.0009779999999999</c:v>
                </c:pt>
                <c:pt idx="1438">
                  <c:v>1.001932</c:v>
                </c:pt>
                <c:pt idx="1439">
                  <c:v>1.00187</c:v>
                </c:pt>
                <c:pt idx="1440">
                  <c:v>1.0015019999999999</c:v>
                </c:pt>
                <c:pt idx="1441">
                  <c:v>1.0008360000000001</c:v>
                </c:pt>
                <c:pt idx="1442">
                  <c:v>1.0018609999999999</c:v>
                </c:pt>
                <c:pt idx="1443">
                  <c:v>1.0008349999999999</c:v>
                </c:pt>
                <c:pt idx="1444">
                  <c:v>1.0039530000000001</c:v>
                </c:pt>
                <c:pt idx="1445">
                  <c:v>1.0020420000000001</c:v>
                </c:pt>
                <c:pt idx="1446">
                  <c:v>1.0028319999999999</c:v>
                </c:pt>
                <c:pt idx="1447">
                  <c:v>1.0028360000000001</c:v>
                </c:pt>
                <c:pt idx="1448">
                  <c:v>1.0013749999999999</c:v>
                </c:pt>
                <c:pt idx="1449">
                  <c:v>1.0027079999999999</c:v>
                </c:pt>
                <c:pt idx="1450">
                  <c:v>1.000704</c:v>
                </c:pt>
                <c:pt idx="1451">
                  <c:v>1.0024770000000001</c:v>
                </c:pt>
                <c:pt idx="1452">
                  <c:v>1.0023059999999999</c:v>
                </c:pt>
                <c:pt idx="1453">
                  <c:v>1.001808</c:v>
                </c:pt>
                <c:pt idx="1454">
                  <c:v>1.00231</c:v>
                </c:pt>
                <c:pt idx="1455">
                  <c:v>1.00441</c:v>
                </c:pt>
                <c:pt idx="1456">
                  <c:v>1.0038879999999999</c:v>
                </c:pt>
                <c:pt idx="1457">
                  <c:v>1.0033829999999999</c:v>
                </c:pt>
                <c:pt idx="1458">
                  <c:v>1.0028889999999999</c:v>
                </c:pt>
                <c:pt idx="1459">
                  <c:v>1.003301</c:v>
                </c:pt>
                <c:pt idx="1460">
                  <c:v>1.0026790000000001</c:v>
                </c:pt>
                <c:pt idx="1461">
                  <c:v>1.003871</c:v>
                </c:pt>
                <c:pt idx="1462">
                  <c:v>1.0037720000000001</c:v>
                </c:pt>
                <c:pt idx="1463">
                  <c:v>1.0042279999999999</c:v>
                </c:pt>
                <c:pt idx="1464">
                  <c:v>1.003439</c:v>
                </c:pt>
                <c:pt idx="1465">
                  <c:v>1.007727</c:v>
                </c:pt>
                <c:pt idx="1466">
                  <c:v>1.0067269999999999</c:v>
                </c:pt>
                <c:pt idx="1467">
                  <c:v>1.0049680000000001</c:v>
                </c:pt>
                <c:pt idx="1468">
                  <c:v>1.0048999999999999</c:v>
                </c:pt>
                <c:pt idx="1469">
                  <c:v>1.003207</c:v>
                </c:pt>
                <c:pt idx="1470">
                  <c:v>1.002488</c:v>
                </c:pt>
                <c:pt idx="1471">
                  <c:v>1.0021450000000001</c:v>
                </c:pt>
                <c:pt idx="1472">
                  <c:v>1.001118</c:v>
                </c:pt>
                <c:pt idx="1473">
                  <c:v>1.0019929999999999</c:v>
                </c:pt>
                <c:pt idx="1474">
                  <c:v>1.0025170000000001</c:v>
                </c:pt>
                <c:pt idx="1475">
                  <c:v>1.0008680000000001</c:v>
                </c:pt>
                <c:pt idx="1476">
                  <c:v>1.000445</c:v>
                </c:pt>
                <c:pt idx="1477">
                  <c:v>1.002054</c:v>
                </c:pt>
                <c:pt idx="1478">
                  <c:v>1.0022599999999999</c:v>
                </c:pt>
                <c:pt idx="1479">
                  <c:v>1.0017780000000001</c:v>
                </c:pt>
                <c:pt idx="1480">
                  <c:v>1.001736</c:v>
                </c:pt>
                <c:pt idx="1481">
                  <c:v>1.001525</c:v>
                </c:pt>
                <c:pt idx="1482">
                  <c:v>1.009781</c:v>
                </c:pt>
                <c:pt idx="1483">
                  <c:v>1.0036830000000001</c:v>
                </c:pt>
                <c:pt idx="1484">
                  <c:v>1.0025280000000001</c:v>
                </c:pt>
                <c:pt idx="1485">
                  <c:v>1.001738</c:v>
                </c:pt>
                <c:pt idx="1486">
                  <c:v>1.000632</c:v>
                </c:pt>
                <c:pt idx="1487">
                  <c:v>1.0012909999999999</c:v>
                </c:pt>
                <c:pt idx="1488">
                  <c:v>1.000313</c:v>
                </c:pt>
                <c:pt idx="1489">
                  <c:v>1.0035559999999999</c:v>
                </c:pt>
                <c:pt idx="1490">
                  <c:v>1.001878</c:v>
                </c:pt>
                <c:pt idx="1491">
                  <c:v>1.0024150000000001</c:v>
                </c:pt>
                <c:pt idx="1492">
                  <c:v>1.0031669999999999</c:v>
                </c:pt>
                <c:pt idx="1493">
                  <c:v>1.0016860000000001</c:v>
                </c:pt>
                <c:pt idx="1494">
                  <c:v>1.0016910000000001</c:v>
                </c:pt>
                <c:pt idx="1495">
                  <c:v>1.000985</c:v>
                </c:pt>
                <c:pt idx="1496">
                  <c:v>1.00179</c:v>
                </c:pt>
                <c:pt idx="1497">
                  <c:v>1.000864</c:v>
                </c:pt>
                <c:pt idx="1498">
                  <c:v>1.0015350000000001</c:v>
                </c:pt>
                <c:pt idx="1499">
                  <c:v>1.0015000000000001</c:v>
                </c:pt>
                <c:pt idx="1500">
                  <c:v>1.000888</c:v>
                </c:pt>
                <c:pt idx="1501">
                  <c:v>1.0017229999999999</c:v>
                </c:pt>
                <c:pt idx="1502">
                  <c:v>1.001973</c:v>
                </c:pt>
                <c:pt idx="1503">
                  <c:v>1.007215</c:v>
                </c:pt>
                <c:pt idx="1504">
                  <c:v>1.001949</c:v>
                </c:pt>
                <c:pt idx="1505">
                  <c:v>1.001817</c:v>
                </c:pt>
                <c:pt idx="1506">
                  <c:v>1.002696</c:v>
                </c:pt>
                <c:pt idx="1507">
                  <c:v>1.0014989999999999</c:v>
                </c:pt>
                <c:pt idx="1508">
                  <c:v>1.0020899999999999</c:v>
                </c:pt>
                <c:pt idx="1509">
                  <c:v>1.000515</c:v>
                </c:pt>
                <c:pt idx="1510">
                  <c:v>1.0022390000000001</c:v>
                </c:pt>
                <c:pt idx="1511">
                  <c:v>1.001423</c:v>
                </c:pt>
                <c:pt idx="1512">
                  <c:v>1.001984</c:v>
                </c:pt>
                <c:pt idx="1513">
                  <c:v>1.0014400000000001</c:v>
                </c:pt>
                <c:pt idx="1514">
                  <c:v>1.0007569999999999</c:v>
                </c:pt>
                <c:pt idx="1515">
                  <c:v>1.000996</c:v>
                </c:pt>
                <c:pt idx="1516">
                  <c:v>1.002165</c:v>
                </c:pt>
                <c:pt idx="1517">
                  <c:v>1.0004500000000001</c:v>
                </c:pt>
                <c:pt idx="1518">
                  <c:v>0.99922699999999998</c:v>
                </c:pt>
                <c:pt idx="1519">
                  <c:v>1.000116</c:v>
                </c:pt>
                <c:pt idx="1520">
                  <c:v>1.0004329999999999</c:v>
                </c:pt>
                <c:pt idx="1521">
                  <c:v>0.99990800000000002</c:v>
                </c:pt>
                <c:pt idx="1522">
                  <c:v>0.99685000000000001</c:v>
                </c:pt>
                <c:pt idx="1523">
                  <c:v>0.99701499999999998</c:v>
                </c:pt>
                <c:pt idx="1524">
                  <c:v>0.99826999999999999</c:v>
                </c:pt>
                <c:pt idx="1525">
                  <c:v>0.998282</c:v>
                </c:pt>
                <c:pt idx="1526">
                  <c:v>1.000202</c:v>
                </c:pt>
                <c:pt idx="1527">
                  <c:v>0.99677000000000004</c:v>
                </c:pt>
                <c:pt idx="1528">
                  <c:v>0.99921499999999996</c:v>
                </c:pt>
                <c:pt idx="1529">
                  <c:v>0.999996</c:v>
                </c:pt>
                <c:pt idx="1530">
                  <c:v>1.0006980000000001</c:v>
                </c:pt>
                <c:pt idx="1531">
                  <c:v>0.99834400000000001</c:v>
                </c:pt>
                <c:pt idx="1532">
                  <c:v>1.002815</c:v>
                </c:pt>
                <c:pt idx="1533">
                  <c:v>1.0042279999999999</c:v>
                </c:pt>
                <c:pt idx="1534">
                  <c:v>0.999726</c:v>
                </c:pt>
                <c:pt idx="1535">
                  <c:v>0.99812800000000002</c:v>
                </c:pt>
                <c:pt idx="1536">
                  <c:v>1.00004</c:v>
                </c:pt>
                <c:pt idx="1537">
                  <c:v>1.000426</c:v>
                </c:pt>
                <c:pt idx="1538">
                  <c:v>1.00037</c:v>
                </c:pt>
                <c:pt idx="1539">
                  <c:v>1.000326</c:v>
                </c:pt>
                <c:pt idx="1540">
                  <c:v>0.99648599999999998</c:v>
                </c:pt>
                <c:pt idx="1541">
                  <c:v>0.99514899999999995</c:v>
                </c:pt>
                <c:pt idx="1542">
                  <c:v>1.0003949999999999</c:v>
                </c:pt>
                <c:pt idx="1543">
                  <c:v>0.99978699999999998</c:v>
                </c:pt>
                <c:pt idx="1544">
                  <c:v>0.998031</c:v>
                </c:pt>
                <c:pt idx="1545">
                  <c:v>1.002537</c:v>
                </c:pt>
                <c:pt idx="1546">
                  <c:v>1.000936</c:v>
                </c:pt>
                <c:pt idx="1547">
                  <c:v>0.99924400000000002</c:v>
                </c:pt>
                <c:pt idx="1548">
                  <c:v>1.001236</c:v>
                </c:pt>
                <c:pt idx="1549">
                  <c:v>1.0017799999999999</c:v>
                </c:pt>
                <c:pt idx="1550">
                  <c:v>1.00224</c:v>
                </c:pt>
                <c:pt idx="1551">
                  <c:v>1.0014000000000001</c:v>
                </c:pt>
                <c:pt idx="1552">
                  <c:v>1.000027</c:v>
                </c:pt>
                <c:pt idx="1553">
                  <c:v>0.99993399999999999</c:v>
                </c:pt>
                <c:pt idx="1554">
                  <c:v>1.002003</c:v>
                </c:pt>
                <c:pt idx="1555">
                  <c:v>1.002132</c:v>
                </c:pt>
                <c:pt idx="1556">
                  <c:v>1.002756</c:v>
                </c:pt>
                <c:pt idx="1557">
                  <c:v>1.0016959999999999</c:v>
                </c:pt>
                <c:pt idx="1558">
                  <c:v>1.001652</c:v>
                </c:pt>
                <c:pt idx="1559">
                  <c:v>0.99968299999999999</c:v>
                </c:pt>
                <c:pt idx="1560">
                  <c:v>0.99931000000000003</c:v>
                </c:pt>
                <c:pt idx="1561">
                  <c:v>1.001179</c:v>
                </c:pt>
                <c:pt idx="1562">
                  <c:v>1.004165</c:v>
                </c:pt>
                <c:pt idx="1563">
                  <c:v>1.0037309999999999</c:v>
                </c:pt>
                <c:pt idx="1564">
                  <c:v>1.0003690000000001</c:v>
                </c:pt>
                <c:pt idx="1565">
                  <c:v>1.002005</c:v>
                </c:pt>
                <c:pt idx="1566">
                  <c:v>1.00471</c:v>
                </c:pt>
                <c:pt idx="1567">
                  <c:v>1.0043470000000001</c:v>
                </c:pt>
                <c:pt idx="1568">
                  <c:v>1.000794</c:v>
                </c:pt>
                <c:pt idx="1569">
                  <c:v>1.003468</c:v>
                </c:pt>
                <c:pt idx="1570">
                  <c:v>1.00376</c:v>
                </c:pt>
                <c:pt idx="1571">
                  <c:v>1.003914</c:v>
                </c:pt>
                <c:pt idx="1572">
                  <c:v>1.003342</c:v>
                </c:pt>
                <c:pt idx="1573">
                  <c:v>1.0028699999999999</c:v>
                </c:pt>
                <c:pt idx="1574">
                  <c:v>1.003393</c:v>
                </c:pt>
                <c:pt idx="1575">
                  <c:v>1.004904</c:v>
                </c:pt>
                <c:pt idx="1576">
                  <c:v>1.006176</c:v>
                </c:pt>
                <c:pt idx="1577">
                  <c:v>1.0065569999999999</c:v>
                </c:pt>
                <c:pt idx="1578">
                  <c:v>1.003803</c:v>
                </c:pt>
                <c:pt idx="1579">
                  <c:v>0.99850700000000003</c:v>
                </c:pt>
                <c:pt idx="1580">
                  <c:v>1.0036069999999999</c:v>
                </c:pt>
                <c:pt idx="1581">
                  <c:v>1.00519</c:v>
                </c:pt>
                <c:pt idx="1582">
                  <c:v>1.0050159999999999</c:v>
                </c:pt>
                <c:pt idx="1583">
                  <c:v>1.003984</c:v>
                </c:pt>
                <c:pt idx="1584">
                  <c:v>1.002928</c:v>
                </c:pt>
                <c:pt idx="1585">
                  <c:v>1.0029410000000001</c:v>
                </c:pt>
                <c:pt idx="1586">
                  <c:v>1.004019</c:v>
                </c:pt>
                <c:pt idx="1587">
                  <c:v>1.003193</c:v>
                </c:pt>
                <c:pt idx="1588">
                  <c:v>1.003447</c:v>
                </c:pt>
                <c:pt idx="1589">
                  <c:v>1.0037419999999999</c:v>
                </c:pt>
                <c:pt idx="1590">
                  <c:v>1.003228</c:v>
                </c:pt>
                <c:pt idx="1591">
                  <c:v>1.0039370000000001</c:v>
                </c:pt>
                <c:pt idx="1592">
                  <c:v>1.003757</c:v>
                </c:pt>
                <c:pt idx="1593">
                  <c:v>1.0012540000000001</c:v>
                </c:pt>
                <c:pt idx="1594">
                  <c:v>1.0018549999999999</c:v>
                </c:pt>
                <c:pt idx="1595">
                  <c:v>1.000929</c:v>
                </c:pt>
                <c:pt idx="1596">
                  <c:v>0.99987700000000002</c:v>
                </c:pt>
                <c:pt idx="1597">
                  <c:v>1.0018579999999999</c:v>
                </c:pt>
                <c:pt idx="1598">
                  <c:v>1.0002420000000001</c:v>
                </c:pt>
                <c:pt idx="1599">
                  <c:v>0.99933000000000005</c:v>
                </c:pt>
                <c:pt idx="1600">
                  <c:v>0.99902100000000005</c:v>
                </c:pt>
                <c:pt idx="1601">
                  <c:v>0.99886399999999997</c:v>
                </c:pt>
              </c:numCache>
            </c:numRef>
          </c:yVal>
          <c:smooth val="0"/>
          <c:extLst>
            <c:ext xmlns:c16="http://schemas.microsoft.com/office/drawing/2014/chart" uri="{C3380CC4-5D6E-409C-BE32-E72D297353CC}">
              <c16:uniqueId val="{00000002-8D2E-974A-A3F6-6F88CE11984A}"/>
            </c:ext>
          </c:extLst>
        </c:ser>
        <c:ser>
          <c:idx val="3"/>
          <c:order val="3"/>
          <c:tx>
            <c:strRef>
              <c:f>Sheet1!$E$1</c:f>
              <c:strCache>
                <c:ptCount val="1"/>
                <c:pt idx="0">
                  <c:v>TrueUSD</c:v>
                </c:pt>
              </c:strCache>
            </c:strRef>
          </c:tx>
          <c:spPr>
            <a:ln w="19050" cap="rnd">
              <a:solidFill>
                <a:schemeClr val="accent4"/>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Sheet1!$E$2:$E$1603</c:f>
              <c:numCache>
                <c:formatCode>General</c:formatCode>
                <c:ptCount val="1602"/>
                <c:pt idx="117">
                  <c:v>1.0115700000000001</c:v>
                </c:pt>
                <c:pt idx="118">
                  <c:v>1.00492</c:v>
                </c:pt>
                <c:pt idx="119">
                  <c:v>1.0163500000000001</c:v>
                </c:pt>
                <c:pt idx="120">
                  <c:v>0.99528099999999997</c:v>
                </c:pt>
                <c:pt idx="121">
                  <c:v>1.00464</c:v>
                </c:pt>
                <c:pt idx="122">
                  <c:v>1.00054</c:v>
                </c:pt>
                <c:pt idx="123">
                  <c:v>0.99219000000000002</c:v>
                </c:pt>
                <c:pt idx="124">
                  <c:v>1.0034700000000001</c:v>
                </c:pt>
                <c:pt idx="125">
                  <c:v>0.99619500000000005</c:v>
                </c:pt>
                <c:pt idx="126">
                  <c:v>0.99183100000000002</c:v>
                </c:pt>
                <c:pt idx="127">
                  <c:v>0.98858100000000004</c:v>
                </c:pt>
                <c:pt idx="128">
                  <c:v>1.00095</c:v>
                </c:pt>
                <c:pt idx="129">
                  <c:v>0.99021899999999996</c:v>
                </c:pt>
                <c:pt idx="130">
                  <c:v>1.0049399999999999</c:v>
                </c:pt>
                <c:pt idx="131">
                  <c:v>1.00102</c:v>
                </c:pt>
                <c:pt idx="132">
                  <c:v>0.99892999999999998</c:v>
                </c:pt>
                <c:pt idx="133">
                  <c:v>1.00953</c:v>
                </c:pt>
                <c:pt idx="134">
                  <c:v>0.99355000000000004</c:v>
                </c:pt>
                <c:pt idx="135">
                  <c:v>0.99890000000000001</c:v>
                </c:pt>
                <c:pt idx="136">
                  <c:v>0.99583299999999997</c:v>
                </c:pt>
                <c:pt idx="137">
                  <c:v>1.0009699999999999</c:v>
                </c:pt>
                <c:pt idx="138">
                  <c:v>0.99942399999999998</c:v>
                </c:pt>
                <c:pt idx="139">
                  <c:v>1.0002599999999999</c:v>
                </c:pt>
                <c:pt idx="140">
                  <c:v>1.0083</c:v>
                </c:pt>
                <c:pt idx="141">
                  <c:v>0.99439999999999995</c:v>
                </c:pt>
                <c:pt idx="142">
                  <c:v>1.0004599999999999</c:v>
                </c:pt>
                <c:pt idx="143">
                  <c:v>1.0062599999999999</c:v>
                </c:pt>
                <c:pt idx="144">
                  <c:v>0.99738700000000002</c:v>
                </c:pt>
                <c:pt idx="145">
                  <c:v>1.00179</c:v>
                </c:pt>
                <c:pt idx="146">
                  <c:v>1.0033000000000001</c:v>
                </c:pt>
                <c:pt idx="147">
                  <c:v>1.0097400000000001</c:v>
                </c:pt>
                <c:pt idx="148">
                  <c:v>1.0097</c:v>
                </c:pt>
                <c:pt idx="149">
                  <c:v>1.00709</c:v>
                </c:pt>
                <c:pt idx="150">
                  <c:v>1.00848</c:v>
                </c:pt>
                <c:pt idx="151">
                  <c:v>1.0085599999999999</c:v>
                </c:pt>
                <c:pt idx="152">
                  <c:v>0.99956199999999995</c:v>
                </c:pt>
                <c:pt idx="153">
                  <c:v>1.01051</c:v>
                </c:pt>
                <c:pt idx="154">
                  <c:v>1.0061100000000001</c:v>
                </c:pt>
                <c:pt idx="155">
                  <c:v>1.0066299999999999</c:v>
                </c:pt>
                <c:pt idx="156">
                  <c:v>1.0092300000000001</c:v>
                </c:pt>
                <c:pt idx="157">
                  <c:v>1.0032000000000001</c:v>
                </c:pt>
                <c:pt idx="158">
                  <c:v>0.99811399999999995</c:v>
                </c:pt>
                <c:pt idx="159">
                  <c:v>0.99487999999999999</c:v>
                </c:pt>
                <c:pt idx="160">
                  <c:v>1.0041500000000001</c:v>
                </c:pt>
                <c:pt idx="161">
                  <c:v>0.99870999999999999</c:v>
                </c:pt>
                <c:pt idx="162">
                  <c:v>0.99108799999999997</c:v>
                </c:pt>
                <c:pt idx="163">
                  <c:v>1.0086299999999999</c:v>
                </c:pt>
                <c:pt idx="164">
                  <c:v>0.99885699999999999</c:v>
                </c:pt>
                <c:pt idx="165">
                  <c:v>0.99692499999999995</c:v>
                </c:pt>
                <c:pt idx="166">
                  <c:v>1.0042800000000001</c:v>
                </c:pt>
                <c:pt idx="167">
                  <c:v>0.99614999999999998</c:v>
                </c:pt>
                <c:pt idx="168">
                  <c:v>1.0065500000000001</c:v>
                </c:pt>
                <c:pt idx="169">
                  <c:v>0.997251</c:v>
                </c:pt>
                <c:pt idx="170">
                  <c:v>1.0056400000000001</c:v>
                </c:pt>
                <c:pt idx="171">
                  <c:v>0.994838</c:v>
                </c:pt>
                <c:pt idx="172">
                  <c:v>0.99910200000000005</c:v>
                </c:pt>
                <c:pt idx="173">
                  <c:v>0.99772000000000005</c:v>
                </c:pt>
                <c:pt idx="174">
                  <c:v>0.99553899999999995</c:v>
                </c:pt>
                <c:pt idx="175">
                  <c:v>0.99990599999999996</c:v>
                </c:pt>
                <c:pt idx="176">
                  <c:v>0.99418300000000004</c:v>
                </c:pt>
                <c:pt idx="177">
                  <c:v>0.99739999999999995</c:v>
                </c:pt>
                <c:pt idx="178">
                  <c:v>0.997977</c:v>
                </c:pt>
                <c:pt idx="179">
                  <c:v>1.00343</c:v>
                </c:pt>
                <c:pt idx="180">
                  <c:v>1.00308</c:v>
                </c:pt>
                <c:pt idx="181">
                  <c:v>0.99806300000000003</c:v>
                </c:pt>
                <c:pt idx="182">
                  <c:v>0.999081</c:v>
                </c:pt>
                <c:pt idx="183">
                  <c:v>0.99901600000000002</c:v>
                </c:pt>
                <c:pt idx="184">
                  <c:v>0.99694099999999997</c:v>
                </c:pt>
                <c:pt idx="185">
                  <c:v>0.99639599999999995</c:v>
                </c:pt>
                <c:pt idx="186">
                  <c:v>1.0005500000000001</c:v>
                </c:pt>
                <c:pt idx="187">
                  <c:v>1.00187</c:v>
                </c:pt>
                <c:pt idx="188">
                  <c:v>1.0105599999999999</c:v>
                </c:pt>
                <c:pt idx="189">
                  <c:v>1.0060899999999999</c:v>
                </c:pt>
                <c:pt idx="190">
                  <c:v>1.00823</c:v>
                </c:pt>
                <c:pt idx="191">
                  <c:v>1.01474</c:v>
                </c:pt>
                <c:pt idx="192">
                  <c:v>1.0123899999999999</c:v>
                </c:pt>
                <c:pt idx="193">
                  <c:v>1.0852299999999999</c:v>
                </c:pt>
                <c:pt idx="194">
                  <c:v>1.00166</c:v>
                </c:pt>
                <c:pt idx="195">
                  <c:v>1.0102899999999999</c:v>
                </c:pt>
                <c:pt idx="196">
                  <c:v>1.00044</c:v>
                </c:pt>
                <c:pt idx="197">
                  <c:v>1.02013</c:v>
                </c:pt>
                <c:pt idx="198">
                  <c:v>1.0075499999999999</c:v>
                </c:pt>
                <c:pt idx="199">
                  <c:v>1.01328</c:v>
                </c:pt>
                <c:pt idx="200">
                  <c:v>1.02153</c:v>
                </c:pt>
                <c:pt idx="201">
                  <c:v>1.0026600000000001</c:v>
                </c:pt>
                <c:pt idx="202">
                  <c:v>0.99777499999999997</c:v>
                </c:pt>
                <c:pt idx="203">
                  <c:v>1.004</c:v>
                </c:pt>
                <c:pt idx="204">
                  <c:v>1.0026900000000001</c:v>
                </c:pt>
                <c:pt idx="205">
                  <c:v>1.00292</c:v>
                </c:pt>
                <c:pt idx="206">
                  <c:v>1.0026900000000001</c:v>
                </c:pt>
                <c:pt idx="207">
                  <c:v>1.0041199999999999</c:v>
                </c:pt>
                <c:pt idx="208">
                  <c:v>1.0043200000000001</c:v>
                </c:pt>
                <c:pt idx="209">
                  <c:v>1.00139</c:v>
                </c:pt>
                <c:pt idx="210">
                  <c:v>1.0041899999999999</c:v>
                </c:pt>
                <c:pt idx="211">
                  <c:v>1.00187</c:v>
                </c:pt>
                <c:pt idx="212">
                  <c:v>0.99994400000000006</c:v>
                </c:pt>
                <c:pt idx="213">
                  <c:v>1.00458</c:v>
                </c:pt>
                <c:pt idx="214">
                  <c:v>1.0039400000000001</c:v>
                </c:pt>
                <c:pt idx="215">
                  <c:v>1.0193399999999999</c:v>
                </c:pt>
                <c:pt idx="216">
                  <c:v>1.00631</c:v>
                </c:pt>
                <c:pt idx="217">
                  <c:v>1.0069399999999999</c:v>
                </c:pt>
                <c:pt idx="218">
                  <c:v>1.0110699999999999</c:v>
                </c:pt>
                <c:pt idx="219">
                  <c:v>1.0074099999999999</c:v>
                </c:pt>
                <c:pt idx="220">
                  <c:v>1.0108699999999999</c:v>
                </c:pt>
                <c:pt idx="221">
                  <c:v>1.00631</c:v>
                </c:pt>
                <c:pt idx="222">
                  <c:v>1.00291</c:v>
                </c:pt>
                <c:pt idx="223">
                  <c:v>1.0003200000000001</c:v>
                </c:pt>
                <c:pt idx="224">
                  <c:v>1.00118</c:v>
                </c:pt>
                <c:pt idx="225">
                  <c:v>1.00603</c:v>
                </c:pt>
                <c:pt idx="226">
                  <c:v>0.99735600000000002</c:v>
                </c:pt>
                <c:pt idx="227">
                  <c:v>1.00329</c:v>
                </c:pt>
                <c:pt idx="228">
                  <c:v>0.99938099999999996</c:v>
                </c:pt>
                <c:pt idx="229">
                  <c:v>0.99995500000000004</c:v>
                </c:pt>
                <c:pt idx="230">
                  <c:v>0.99913200000000002</c:v>
                </c:pt>
                <c:pt idx="231">
                  <c:v>1.0028900000000001</c:v>
                </c:pt>
                <c:pt idx="232">
                  <c:v>1.0017499999999999</c:v>
                </c:pt>
                <c:pt idx="233">
                  <c:v>0.99818899999999999</c:v>
                </c:pt>
                <c:pt idx="234">
                  <c:v>1.00213</c:v>
                </c:pt>
                <c:pt idx="235">
                  <c:v>0.99421599999999999</c:v>
                </c:pt>
                <c:pt idx="236">
                  <c:v>1.0050699999999999</c:v>
                </c:pt>
                <c:pt idx="237">
                  <c:v>0.99316899999999997</c:v>
                </c:pt>
                <c:pt idx="238">
                  <c:v>1.00902</c:v>
                </c:pt>
                <c:pt idx="239">
                  <c:v>1.0028900000000001</c:v>
                </c:pt>
                <c:pt idx="240">
                  <c:v>1.0195799999999999</c:v>
                </c:pt>
                <c:pt idx="241">
                  <c:v>0.99656299999999998</c:v>
                </c:pt>
                <c:pt idx="242">
                  <c:v>0.98846599999999996</c:v>
                </c:pt>
                <c:pt idx="243">
                  <c:v>0.99937299999999996</c:v>
                </c:pt>
                <c:pt idx="244">
                  <c:v>0.99876500000000001</c:v>
                </c:pt>
                <c:pt idx="245">
                  <c:v>0.999116</c:v>
                </c:pt>
                <c:pt idx="246">
                  <c:v>1.0013300000000001</c:v>
                </c:pt>
                <c:pt idx="247">
                  <c:v>0.99919100000000005</c:v>
                </c:pt>
                <c:pt idx="248">
                  <c:v>0.99762899999999999</c:v>
                </c:pt>
                <c:pt idx="249">
                  <c:v>0.99777199999999999</c:v>
                </c:pt>
                <c:pt idx="250">
                  <c:v>0.99387899999999996</c:v>
                </c:pt>
                <c:pt idx="251">
                  <c:v>0.990425</c:v>
                </c:pt>
                <c:pt idx="252">
                  <c:v>0.99053800000000003</c:v>
                </c:pt>
                <c:pt idx="253">
                  <c:v>1.0004</c:v>
                </c:pt>
                <c:pt idx="254">
                  <c:v>0.99494499999999997</c:v>
                </c:pt>
                <c:pt idx="255">
                  <c:v>0.99505100000000002</c:v>
                </c:pt>
                <c:pt idx="256">
                  <c:v>0.99532699999999996</c:v>
                </c:pt>
                <c:pt idx="257">
                  <c:v>0.99282899999999996</c:v>
                </c:pt>
                <c:pt idx="258">
                  <c:v>0.99488100000000002</c:v>
                </c:pt>
                <c:pt idx="259">
                  <c:v>0.99827500000000002</c:v>
                </c:pt>
                <c:pt idx="260">
                  <c:v>0.99787599999999999</c:v>
                </c:pt>
                <c:pt idx="261">
                  <c:v>0.99743800000000005</c:v>
                </c:pt>
                <c:pt idx="262">
                  <c:v>0.99679399999999996</c:v>
                </c:pt>
                <c:pt idx="263">
                  <c:v>0.99761100000000003</c:v>
                </c:pt>
                <c:pt idx="264">
                  <c:v>1.00034</c:v>
                </c:pt>
                <c:pt idx="265">
                  <c:v>1.0047600000000001</c:v>
                </c:pt>
                <c:pt idx="266">
                  <c:v>1.0034000000000001</c:v>
                </c:pt>
                <c:pt idx="267">
                  <c:v>0.99931000000000003</c:v>
                </c:pt>
                <c:pt idx="268">
                  <c:v>0.99855400000000005</c:v>
                </c:pt>
                <c:pt idx="269">
                  <c:v>1.00078</c:v>
                </c:pt>
                <c:pt idx="270">
                  <c:v>1.00241</c:v>
                </c:pt>
                <c:pt idx="271">
                  <c:v>1.0051099999999999</c:v>
                </c:pt>
                <c:pt idx="272">
                  <c:v>1.00264</c:v>
                </c:pt>
                <c:pt idx="273">
                  <c:v>1.0016400000000001</c:v>
                </c:pt>
                <c:pt idx="274">
                  <c:v>1.00179</c:v>
                </c:pt>
                <c:pt idx="275">
                  <c:v>1.00593</c:v>
                </c:pt>
                <c:pt idx="276">
                  <c:v>0.99911399999999995</c:v>
                </c:pt>
                <c:pt idx="277">
                  <c:v>1.00366</c:v>
                </c:pt>
                <c:pt idx="278">
                  <c:v>1.00258</c:v>
                </c:pt>
                <c:pt idx="279">
                  <c:v>1.00196</c:v>
                </c:pt>
                <c:pt idx="280">
                  <c:v>1.0016099999999999</c:v>
                </c:pt>
                <c:pt idx="281">
                  <c:v>1.00142</c:v>
                </c:pt>
                <c:pt idx="282">
                  <c:v>1.00397</c:v>
                </c:pt>
                <c:pt idx="283">
                  <c:v>1.00031</c:v>
                </c:pt>
                <c:pt idx="284">
                  <c:v>1.0054700000000001</c:v>
                </c:pt>
                <c:pt idx="285">
                  <c:v>1.0015799999999999</c:v>
                </c:pt>
                <c:pt idx="286">
                  <c:v>1.0044200000000001</c:v>
                </c:pt>
                <c:pt idx="287">
                  <c:v>1.00074</c:v>
                </c:pt>
                <c:pt idx="288">
                  <c:v>1.00312</c:v>
                </c:pt>
                <c:pt idx="289">
                  <c:v>1.0032000000000001</c:v>
                </c:pt>
                <c:pt idx="290">
                  <c:v>1.00291</c:v>
                </c:pt>
                <c:pt idx="291">
                  <c:v>1.0000500000000001</c:v>
                </c:pt>
                <c:pt idx="292">
                  <c:v>1.00217</c:v>
                </c:pt>
                <c:pt idx="293">
                  <c:v>1.00234</c:v>
                </c:pt>
                <c:pt idx="294">
                  <c:v>1.00112</c:v>
                </c:pt>
                <c:pt idx="295">
                  <c:v>1.0033099999999999</c:v>
                </c:pt>
                <c:pt idx="296">
                  <c:v>0.99930399999999997</c:v>
                </c:pt>
                <c:pt idx="297">
                  <c:v>0.99789799999999995</c:v>
                </c:pt>
                <c:pt idx="298">
                  <c:v>1.00061</c:v>
                </c:pt>
                <c:pt idx="299">
                  <c:v>1.0024500000000001</c:v>
                </c:pt>
                <c:pt idx="300">
                  <c:v>1.0123899999999999</c:v>
                </c:pt>
                <c:pt idx="301">
                  <c:v>1.0040199999999999</c:v>
                </c:pt>
                <c:pt idx="302">
                  <c:v>1.0114000000000001</c:v>
                </c:pt>
                <c:pt idx="303">
                  <c:v>1.00471</c:v>
                </c:pt>
                <c:pt idx="304">
                  <c:v>1.0063899999999999</c:v>
                </c:pt>
                <c:pt idx="305">
                  <c:v>1.0038899999999999</c:v>
                </c:pt>
                <c:pt idx="306">
                  <c:v>1.0040500000000001</c:v>
                </c:pt>
                <c:pt idx="307">
                  <c:v>1.0013799999999999</c:v>
                </c:pt>
                <c:pt idx="308">
                  <c:v>1.00437</c:v>
                </c:pt>
                <c:pt idx="309">
                  <c:v>1.00125</c:v>
                </c:pt>
                <c:pt idx="310">
                  <c:v>1.0021800000000001</c:v>
                </c:pt>
                <c:pt idx="311">
                  <c:v>1.0031399999999999</c:v>
                </c:pt>
                <c:pt idx="312">
                  <c:v>1.02125</c:v>
                </c:pt>
                <c:pt idx="313">
                  <c:v>1.00495</c:v>
                </c:pt>
                <c:pt idx="314">
                  <c:v>1.00447</c:v>
                </c:pt>
                <c:pt idx="315">
                  <c:v>1.00461</c:v>
                </c:pt>
                <c:pt idx="316">
                  <c:v>0.99498600000000004</c:v>
                </c:pt>
                <c:pt idx="317">
                  <c:v>0.99773999999999996</c:v>
                </c:pt>
                <c:pt idx="318">
                  <c:v>0.99949200000000005</c:v>
                </c:pt>
                <c:pt idx="319">
                  <c:v>1.00176</c:v>
                </c:pt>
                <c:pt idx="320">
                  <c:v>0.99935799999999997</c:v>
                </c:pt>
                <c:pt idx="321">
                  <c:v>1.0023200000000001</c:v>
                </c:pt>
                <c:pt idx="322">
                  <c:v>0.99941999999999998</c:v>
                </c:pt>
                <c:pt idx="323">
                  <c:v>1.0026200000000001</c:v>
                </c:pt>
                <c:pt idx="324">
                  <c:v>1.0031600000000001</c:v>
                </c:pt>
                <c:pt idx="325">
                  <c:v>1.00468</c:v>
                </c:pt>
                <c:pt idx="326">
                  <c:v>1.0038499999999999</c:v>
                </c:pt>
                <c:pt idx="327">
                  <c:v>1.0113799999999999</c:v>
                </c:pt>
                <c:pt idx="328">
                  <c:v>1.0144</c:v>
                </c:pt>
                <c:pt idx="329">
                  <c:v>1.0038</c:v>
                </c:pt>
                <c:pt idx="330">
                  <c:v>1.0014400000000001</c:v>
                </c:pt>
                <c:pt idx="331">
                  <c:v>1.0019199999999999</c:v>
                </c:pt>
                <c:pt idx="332">
                  <c:v>1.0034400000000001</c:v>
                </c:pt>
                <c:pt idx="333">
                  <c:v>1.00047</c:v>
                </c:pt>
                <c:pt idx="334">
                  <c:v>1.0063200000000001</c:v>
                </c:pt>
                <c:pt idx="335">
                  <c:v>1.0083500000000001</c:v>
                </c:pt>
                <c:pt idx="336">
                  <c:v>1.0230399999999999</c:v>
                </c:pt>
                <c:pt idx="337">
                  <c:v>1.0138400000000001</c:v>
                </c:pt>
                <c:pt idx="338">
                  <c:v>1.0192399999999999</c:v>
                </c:pt>
                <c:pt idx="339">
                  <c:v>1.0344500000000001</c:v>
                </c:pt>
                <c:pt idx="340">
                  <c:v>1.0321800000000001</c:v>
                </c:pt>
                <c:pt idx="341">
                  <c:v>1.0264</c:v>
                </c:pt>
                <c:pt idx="342">
                  <c:v>1.0174700000000001</c:v>
                </c:pt>
                <c:pt idx="343">
                  <c:v>1.0148699999999999</c:v>
                </c:pt>
                <c:pt idx="344">
                  <c:v>1.00993</c:v>
                </c:pt>
                <c:pt idx="345">
                  <c:v>1.0103500000000001</c:v>
                </c:pt>
                <c:pt idx="346">
                  <c:v>1.0159400000000001</c:v>
                </c:pt>
                <c:pt idx="347">
                  <c:v>1.0080800000000001</c:v>
                </c:pt>
                <c:pt idx="348">
                  <c:v>1.0134099999999999</c:v>
                </c:pt>
                <c:pt idx="349">
                  <c:v>1.0107699999999999</c:v>
                </c:pt>
                <c:pt idx="350">
                  <c:v>1.0111699999999999</c:v>
                </c:pt>
                <c:pt idx="351">
                  <c:v>1.0101100000000001</c:v>
                </c:pt>
                <c:pt idx="352">
                  <c:v>1.0079499999999999</c:v>
                </c:pt>
                <c:pt idx="353">
                  <c:v>1.0101500000000001</c:v>
                </c:pt>
                <c:pt idx="354">
                  <c:v>1.00952</c:v>
                </c:pt>
                <c:pt idx="355">
                  <c:v>1.00562</c:v>
                </c:pt>
                <c:pt idx="356">
                  <c:v>0.998645</c:v>
                </c:pt>
                <c:pt idx="357">
                  <c:v>1.00563</c:v>
                </c:pt>
                <c:pt idx="358">
                  <c:v>1.00013</c:v>
                </c:pt>
                <c:pt idx="359">
                  <c:v>1.00143</c:v>
                </c:pt>
                <c:pt idx="360">
                  <c:v>0.98465499999999995</c:v>
                </c:pt>
                <c:pt idx="361">
                  <c:v>0.99952700000000005</c:v>
                </c:pt>
                <c:pt idx="362">
                  <c:v>0.99930799999999997</c:v>
                </c:pt>
                <c:pt idx="363">
                  <c:v>1.0017</c:v>
                </c:pt>
                <c:pt idx="364">
                  <c:v>1.00441</c:v>
                </c:pt>
                <c:pt idx="365">
                  <c:v>1.0060199999999999</c:v>
                </c:pt>
                <c:pt idx="366">
                  <c:v>1.00695</c:v>
                </c:pt>
                <c:pt idx="367">
                  <c:v>1.0027999999999999</c:v>
                </c:pt>
                <c:pt idx="368">
                  <c:v>1.0085999999999999</c:v>
                </c:pt>
                <c:pt idx="369">
                  <c:v>1.01342</c:v>
                </c:pt>
                <c:pt idx="370">
                  <c:v>1.0138</c:v>
                </c:pt>
                <c:pt idx="371">
                  <c:v>1.0159199999999999</c:v>
                </c:pt>
                <c:pt idx="372">
                  <c:v>1.0144</c:v>
                </c:pt>
                <c:pt idx="373">
                  <c:v>1.01163</c:v>
                </c:pt>
                <c:pt idx="374">
                  <c:v>1.0128900000000001</c:v>
                </c:pt>
                <c:pt idx="375">
                  <c:v>1.01417</c:v>
                </c:pt>
                <c:pt idx="376">
                  <c:v>1.01922</c:v>
                </c:pt>
                <c:pt idx="377">
                  <c:v>1.0124200000000001</c:v>
                </c:pt>
                <c:pt idx="378">
                  <c:v>1.01752</c:v>
                </c:pt>
                <c:pt idx="379">
                  <c:v>1.0111000000000001</c:v>
                </c:pt>
                <c:pt idx="380">
                  <c:v>1.01593</c:v>
                </c:pt>
                <c:pt idx="381">
                  <c:v>1.01892</c:v>
                </c:pt>
                <c:pt idx="382">
                  <c:v>1.0121899999999999</c:v>
                </c:pt>
                <c:pt idx="383">
                  <c:v>1.0125200000000001</c:v>
                </c:pt>
                <c:pt idx="384">
                  <c:v>1.0117400000000001</c:v>
                </c:pt>
                <c:pt idx="385">
                  <c:v>1.0121690000000001</c:v>
                </c:pt>
                <c:pt idx="386">
                  <c:v>1.00892</c:v>
                </c:pt>
                <c:pt idx="387">
                  <c:v>1.0154719999999999</c:v>
                </c:pt>
                <c:pt idx="388">
                  <c:v>1.016605</c:v>
                </c:pt>
                <c:pt idx="389">
                  <c:v>1.014162</c:v>
                </c:pt>
                <c:pt idx="390">
                  <c:v>1.015925</c:v>
                </c:pt>
                <c:pt idx="391">
                  <c:v>1.0139320000000001</c:v>
                </c:pt>
                <c:pt idx="392">
                  <c:v>1.0150410000000001</c:v>
                </c:pt>
                <c:pt idx="393">
                  <c:v>1.011306</c:v>
                </c:pt>
                <c:pt idx="394">
                  <c:v>1.023736</c:v>
                </c:pt>
                <c:pt idx="395">
                  <c:v>1.019601</c:v>
                </c:pt>
                <c:pt idx="396">
                  <c:v>1.0232969999999999</c:v>
                </c:pt>
                <c:pt idx="397">
                  <c:v>1.02003</c:v>
                </c:pt>
                <c:pt idx="398">
                  <c:v>1.015533</c:v>
                </c:pt>
                <c:pt idx="399">
                  <c:v>1.0152669999999999</c:v>
                </c:pt>
                <c:pt idx="400">
                  <c:v>1.014543</c:v>
                </c:pt>
                <c:pt idx="401">
                  <c:v>1.015914</c:v>
                </c:pt>
                <c:pt idx="402">
                  <c:v>1.0180100000000001</c:v>
                </c:pt>
                <c:pt idx="403">
                  <c:v>1.017269</c:v>
                </c:pt>
                <c:pt idx="404">
                  <c:v>1.0145379999999999</c:v>
                </c:pt>
                <c:pt idx="405">
                  <c:v>1.0180370000000001</c:v>
                </c:pt>
                <c:pt idx="406">
                  <c:v>1.016993</c:v>
                </c:pt>
                <c:pt idx="407">
                  <c:v>1.0156050000000001</c:v>
                </c:pt>
                <c:pt idx="408">
                  <c:v>1.0137240000000001</c:v>
                </c:pt>
                <c:pt idx="409">
                  <c:v>1.012384</c:v>
                </c:pt>
                <c:pt idx="410">
                  <c:v>1.010532</c:v>
                </c:pt>
                <c:pt idx="411">
                  <c:v>1.0114559999999999</c:v>
                </c:pt>
                <c:pt idx="412">
                  <c:v>1.0136130000000001</c:v>
                </c:pt>
                <c:pt idx="413">
                  <c:v>1.0164249999999999</c:v>
                </c:pt>
                <c:pt idx="414">
                  <c:v>1.0115689999999999</c:v>
                </c:pt>
                <c:pt idx="415">
                  <c:v>1.0210939999999999</c:v>
                </c:pt>
                <c:pt idx="416">
                  <c:v>1.01146</c:v>
                </c:pt>
                <c:pt idx="417">
                  <c:v>1.0147079999999999</c:v>
                </c:pt>
                <c:pt idx="418">
                  <c:v>1.0116769999999999</c:v>
                </c:pt>
                <c:pt idx="419">
                  <c:v>1.0186850000000001</c:v>
                </c:pt>
                <c:pt idx="420">
                  <c:v>1.013455</c:v>
                </c:pt>
                <c:pt idx="421">
                  <c:v>1.008845</c:v>
                </c:pt>
                <c:pt idx="422">
                  <c:v>1.0116639999999999</c:v>
                </c:pt>
                <c:pt idx="423">
                  <c:v>1.0105040000000001</c:v>
                </c:pt>
                <c:pt idx="424">
                  <c:v>1.0056309999999999</c:v>
                </c:pt>
                <c:pt idx="425">
                  <c:v>1.0094369999999999</c:v>
                </c:pt>
                <c:pt idx="426">
                  <c:v>1.008594</c:v>
                </c:pt>
                <c:pt idx="427">
                  <c:v>1.0136069999999999</c:v>
                </c:pt>
                <c:pt idx="428">
                  <c:v>1.0137350000000001</c:v>
                </c:pt>
                <c:pt idx="429">
                  <c:v>1.0112220000000001</c:v>
                </c:pt>
                <c:pt idx="430">
                  <c:v>1.0132589999999999</c:v>
                </c:pt>
                <c:pt idx="431">
                  <c:v>1.0078320000000001</c:v>
                </c:pt>
                <c:pt idx="432">
                  <c:v>1.013404</c:v>
                </c:pt>
                <c:pt idx="433">
                  <c:v>1.013647</c:v>
                </c:pt>
                <c:pt idx="434">
                  <c:v>1.012168</c:v>
                </c:pt>
                <c:pt idx="435">
                  <c:v>1.0138579999999999</c:v>
                </c:pt>
                <c:pt idx="436">
                  <c:v>1.011809</c:v>
                </c:pt>
                <c:pt idx="437">
                  <c:v>1.0178400000000001</c:v>
                </c:pt>
                <c:pt idx="438">
                  <c:v>1.012303</c:v>
                </c:pt>
                <c:pt idx="439">
                  <c:v>1.0083610000000001</c:v>
                </c:pt>
                <c:pt idx="440">
                  <c:v>1.008839</c:v>
                </c:pt>
                <c:pt idx="441">
                  <c:v>1.008543</c:v>
                </c:pt>
                <c:pt idx="442">
                  <c:v>1.010624</c:v>
                </c:pt>
                <c:pt idx="443">
                  <c:v>1.0119959999999999</c:v>
                </c:pt>
                <c:pt idx="444">
                  <c:v>1.0129490000000001</c:v>
                </c:pt>
                <c:pt idx="445">
                  <c:v>1.0098959999999999</c:v>
                </c:pt>
                <c:pt idx="446">
                  <c:v>1.009998</c:v>
                </c:pt>
                <c:pt idx="447">
                  <c:v>1.0118640000000001</c:v>
                </c:pt>
                <c:pt idx="448">
                  <c:v>1.012373</c:v>
                </c:pt>
                <c:pt idx="449">
                  <c:v>1.015895</c:v>
                </c:pt>
                <c:pt idx="450">
                  <c:v>1.0143150000000001</c:v>
                </c:pt>
                <c:pt idx="451">
                  <c:v>1.012605</c:v>
                </c:pt>
                <c:pt idx="452">
                  <c:v>1.013191</c:v>
                </c:pt>
                <c:pt idx="453">
                  <c:v>1.0103089999999999</c:v>
                </c:pt>
                <c:pt idx="454">
                  <c:v>1.0132110000000001</c:v>
                </c:pt>
                <c:pt idx="455">
                  <c:v>1.01309</c:v>
                </c:pt>
                <c:pt idx="456">
                  <c:v>1.0131429999999999</c:v>
                </c:pt>
                <c:pt idx="457">
                  <c:v>1.011863</c:v>
                </c:pt>
                <c:pt idx="458">
                  <c:v>1.0154110000000001</c:v>
                </c:pt>
                <c:pt idx="459">
                  <c:v>1.014756</c:v>
                </c:pt>
                <c:pt idx="460">
                  <c:v>1.0163500000000001</c:v>
                </c:pt>
                <c:pt idx="461">
                  <c:v>1.0143150000000001</c:v>
                </c:pt>
                <c:pt idx="462">
                  <c:v>1.0149840000000001</c:v>
                </c:pt>
                <c:pt idx="463">
                  <c:v>1.013466</c:v>
                </c:pt>
                <c:pt idx="464">
                  <c:v>1.0140439999999999</c:v>
                </c:pt>
                <c:pt idx="465">
                  <c:v>1.0141739999999999</c:v>
                </c:pt>
                <c:pt idx="466">
                  <c:v>1.015835</c:v>
                </c:pt>
                <c:pt idx="467">
                  <c:v>1.0163979999999999</c:v>
                </c:pt>
                <c:pt idx="468">
                  <c:v>1.019517</c:v>
                </c:pt>
                <c:pt idx="469">
                  <c:v>1.0138370000000001</c:v>
                </c:pt>
                <c:pt idx="470">
                  <c:v>1.0147870000000001</c:v>
                </c:pt>
                <c:pt idx="471">
                  <c:v>1.007871</c:v>
                </c:pt>
                <c:pt idx="472">
                  <c:v>1.018723</c:v>
                </c:pt>
                <c:pt idx="473">
                  <c:v>1.0177970000000001</c:v>
                </c:pt>
                <c:pt idx="474">
                  <c:v>1.0144519999999999</c:v>
                </c:pt>
                <c:pt idx="475">
                  <c:v>1.0143660000000001</c:v>
                </c:pt>
                <c:pt idx="476">
                  <c:v>1.0160290000000001</c:v>
                </c:pt>
                <c:pt idx="477">
                  <c:v>1.0117389999999999</c:v>
                </c:pt>
                <c:pt idx="478">
                  <c:v>1.0142990000000001</c:v>
                </c:pt>
                <c:pt idx="479">
                  <c:v>1.013981</c:v>
                </c:pt>
                <c:pt idx="480">
                  <c:v>0.99480000000000002</c:v>
                </c:pt>
                <c:pt idx="481">
                  <c:v>1.014</c:v>
                </c:pt>
                <c:pt idx="482">
                  <c:v>1.014934</c:v>
                </c:pt>
                <c:pt idx="483">
                  <c:v>1.0136849999999999</c:v>
                </c:pt>
                <c:pt idx="484">
                  <c:v>1.015234</c:v>
                </c:pt>
                <c:pt idx="485">
                  <c:v>1.0115050000000001</c:v>
                </c:pt>
                <c:pt idx="486">
                  <c:v>1.012866</c:v>
                </c:pt>
                <c:pt idx="487">
                  <c:v>1.0130779999999999</c:v>
                </c:pt>
                <c:pt idx="488">
                  <c:v>1.011563</c:v>
                </c:pt>
                <c:pt idx="489">
                  <c:v>1.0116540000000001</c:v>
                </c:pt>
                <c:pt idx="490">
                  <c:v>1.0170049999999999</c:v>
                </c:pt>
                <c:pt idx="491">
                  <c:v>1.017223</c:v>
                </c:pt>
                <c:pt idx="492">
                  <c:v>1.021887</c:v>
                </c:pt>
                <c:pt idx="493">
                  <c:v>1.017695</c:v>
                </c:pt>
                <c:pt idx="494">
                  <c:v>1.019555</c:v>
                </c:pt>
                <c:pt idx="495">
                  <c:v>1.0203409999999999</c:v>
                </c:pt>
                <c:pt idx="496">
                  <c:v>1.0167679999999999</c:v>
                </c:pt>
                <c:pt idx="497">
                  <c:v>1.0140640000000001</c:v>
                </c:pt>
                <c:pt idx="498">
                  <c:v>1.009927</c:v>
                </c:pt>
                <c:pt idx="499">
                  <c:v>1.0146729999999999</c:v>
                </c:pt>
                <c:pt idx="500">
                  <c:v>1.0137</c:v>
                </c:pt>
                <c:pt idx="501">
                  <c:v>1.013261</c:v>
                </c:pt>
                <c:pt idx="502">
                  <c:v>1.019336</c:v>
                </c:pt>
                <c:pt idx="503">
                  <c:v>1.0195479999999999</c:v>
                </c:pt>
                <c:pt idx="504">
                  <c:v>1.0165789999999999</c:v>
                </c:pt>
                <c:pt idx="505">
                  <c:v>1.0061420000000001</c:v>
                </c:pt>
                <c:pt idx="506">
                  <c:v>1.0061739999999999</c:v>
                </c:pt>
                <c:pt idx="507">
                  <c:v>1.006259</c:v>
                </c:pt>
                <c:pt idx="508">
                  <c:v>1.0054160000000001</c:v>
                </c:pt>
                <c:pt idx="509">
                  <c:v>1.001574</c:v>
                </c:pt>
                <c:pt idx="510">
                  <c:v>1.0037020000000001</c:v>
                </c:pt>
                <c:pt idx="511">
                  <c:v>1.008019</c:v>
                </c:pt>
                <c:pt idx="512">
                  <c:v>1.006459</c:v>
                </c:pt>
                <c:pt idx="513">
                  <c:v>1.0061960000000001</c:v>
                </c:pt>
                <c:pt idx="514">
                  <c:v>1.006381</c:v>
                </c:pt>
                <c:pt idx="515">
                  <c:v>1.0034080000000001</c:v>
                </c:pt>
                <c:pt idx="516">
                  <c:v>1.0043930000000001</c:v>
                </c:pt>
                <c:pt idx="517">
                  <c:v>1.004154</c:v>
                </c:pt>
                <c:pt idx="518">
                  <c:v>1.0017659999999999</c:v>
                </c:pt>
                <c:pt idx="519">
                  <c:v>1.0056350000000001</c:v>
                </c:pt>
                <c:pt idx="520">
                  <c:v>1.008216</c:v>
                </c:pt>
                <c:pt idx="521">
                  <c:v>1.004726</c:v>
                </c:pt>
                <c:pt idx="522">
                  <c:v>1.004141</c:v>
                </c:pt>
                <c:pt idx="523">
                  <c:v>1.01</c:v>
                </c:pt>
                <c:pt idx="524">
                  <c:v>1.0090790000000001</c:v>
                </c:pt>
                <c:pt idx="525">
                  <c:v>1.008953</c:v>
                </c:pt>
                <c:pt idx="526">
                  <c:v>1.0091349999999999</c:v>
                </c:pt>
                <c:pt idx="527">
                  <c:v>1.008975</c:v>
                </c:pt>
                <c:pt idx="528">
                  <c:v>1.005098</c:v>
                </c:pt>
                <c:pt idx="529">
                  <c:v>1.0037069999999999</c:v>
                </c:pt>
                <c:pt idx="530">
                  <c:v>1.0057320000000001</c:v>
                </c:pt>
                <c:pt idx="531">
                  <c:v>1.006467</c:v>
                </c:pt>
                <c:pt idx="532">
                  <c:v>1.0137959999999999</c:v>
                </c:pt>
                <c:pt idx="533">
                  <c:v>1.0334049999999999</c:v>
                </c:pt>
                <c:pt idx="534">
                  <c:v>1.0285820000000001</c:v>
                </c:pt>
                <c:pt idx="535">
                  <c:v>1.031603</c:v>
                </c:pt>
                <c:pt idx="536">
                  <c:v>1.0263910000000001</c:v>
                </c:pt>
                <c:pt idx="537">
                  <c:v>1.0221389999999999</c:v>
                </c:pt>
                <c:pt idx="538">
                  <c:v>1.0231939999999999</c:v>
                </c:pt>
                <c:pt idx="539">
                  <c:v>1.0252509999999999</c:v>
                </c:pt>
                <c:pt idx="540">
                  <c:v>1.0232829999999999</c:v>
                </c:pt>
                <c:pt idx="541">
                  <c:v>1.017598</c:v>
                </c:pt>
                <c:pt idx="542">
                  <c:v>1.019239</c:v>
                </c:pt>
                <c:pt idx="543">
                  <c:v>1.0157879999999999</c:v>
                </c:pt>
                <c:pt idx="544">
                  <c:v>1.0181469999999999</c:v>
                </c:pt>
                <c:pt idx="545">
                  <c:v>1.0175270000000001</c:v>
                </c:pt>
                <c:pt idx="546">
                  <c:v>1.009369</c:v>
                </c:pt>
                <c:pt idx="547">
                  <c:v>1.0071099999999999</c:v>
                </c:pt>
                <c:pt idx="548">
                  <c:v>0.999915</c:v>
                </c:pt>
                <c:pt idx="549">
                  <c:v>0.99917699999999998</c:v>
                </c:pt>
                <c:pt idx="550">
                  <c:v>1.0029459999999999</c:v>
                </c:pt>
                <c:pt idx="551">
                  <c:v>0.99977199999999999</c:v>
                </c:pt>
                <c:pt idx="552">
                  <c:v>0.99812699999999999</c:v>
                </c:pt>
                <c:pt idx="553">
                  <c:v>0.99807400000000002</c:v>
                </c:pt>
                <c:pt idx="554">
                  <c:v>0.99677800000000005</c:v>
                </c:pt>
                <c:pt idx="555">
                  <c:v>0.99554200000000004</c:v>
                </c:pt>
                <c:pt idx="556">
                  <c:v>1.0009710000000001</c:v>
                </c:pt>
                <c:pt idx="557">
                  <c:v>0.99614899999999995</c:v>
                </c:pt>
                <c:pt idx="558">
                  <c:v>0.99841299999999999</c:v>
                </c:pt>
                <c:pt idx="559">
                  <c:v>1.001627</c:v>
                </c:pt>
                <c:pt idx="560">
                  <c:v>1.000583</c:v>
                </c:pt>
                <c:pt idx="561">
                  <c:v>0.99925399999999998</c:v>
                </c:pt>
                <c:pt idx="562">
                  <c:v>0.998471</c:v>
                </c:pt>
                <c:pt idx="563">
                  <c:v>1.001636</c:v>
                </c:pt>
                <c:pt idx="564">
                  <c:v>1.000761</c:v>
                </c:pt>
                <c:pt idx="565">
                  <c:v>1.0004580000000001</c:v>
                </c:pt>
                <c:pt idx="566">
                  <c:v>1.0007330000000001</c:v>
                </c:pt>
                <c:pt idx="567">
                  <c:v>1.0030289999999999</c:v>
                </c:pt>
                <c:pt idx="568">
                  <c:v>1.0020690000000001</c:v>
                </c:pt>
                <c:pt idx="569">
                  <c:v>1.004623</c:v>
                </c:pt>
                <c:pt idx="570">
                  <c:v>1.0010140000000001</c:v>
                </c:pt>
                <c:pt idx="571">
                  <c:v>1.0041040000000001</c:v>
                </c:pt>
                <c:pt idx="572">
                  <c:v>1.0026189999999999</c:v>
                </c:pt>
                <c:pt idx="573">
                  <c:v>1.0032559999999999</c:v>
                </c:pt>
                <c:pt idx="574">
                  <c:v>1.001879</c:v>
                </c:pt>
                <c:pt idx="575">
                  <c:v>1.0063040000000001</c:v>
                </c:pt>
                <c:pt idx="576">
                  <c:v>1.0015309999999999</c:v>
                </c:pt>
                <c:pt idx="577">
                  <c:v>1.003746</c:v>
                </c:pt>
                <c:pt idx="578">
                  <c:v>1.000942</c:v>
                </c:pt>
                <c:pt idx="579">
                  <c:v>1.0005329999999999</c:v>
                </c:pt>
                <c:pt idx="580">
                  <c:v>0.99961599999999995</c:v>
                </c:pt>
                <c:pt idx="581">
                  <c:v>0.99953400000000003</c:v>
                </c:pt>
                <c:pt idx="582">
                  <c:v>1.0046120000000001</c:v>
                </c:pt>
                <c:pt idx="583">
                  <c:v>1.00034</c:v>
                </c:pt>
                <c:pt idx="584">
                  <c:v>0.99962200000000001</c:v>
                </c:pt>
                <c:pt idx="585">
                  <c:v>1.0024189999999999</c:v>
                </c:pt>
                <c:pt idx="586">
                  <c:v>0.99913600000000002</c:v>
                </c:pt>
                <c:pt idx="587">
                  <c:v>0.99928600000000001</c:v>
                </c:pt>
                <c:pt idx="588">
                  <c:v>0.99805999999999995</c:v>
                </c:pt>
                <c:pt idx="589">
                  <c:v>0.99840399999999996</c:v>
                </c:pt>
                <c:pt idx="590">
                  <c:v>0.99854900000000002</c:v>
                </c:pt>
                <c:pt idx="591">
                  <c:v>0.999587</c:v>
                </c:pt>
                <c:pt idx="592">
                  <c:v>0.999614</c:v>
                </c:pt>
                <c:pt idx="593">
                  <c:v>1.001763</c:v>
                </c:pt>
                <c:pt idx="594">
                  <c:v>1.0034419999999999</c:v>
                </c:pt>
                <c:pt idx="595">
                  <c:v>1.001703</c:v>
                </c:pt>
                <c:pt idx="596">
                  <c:v>1.0000100000000001</c:v>
                </c:pt>
                <c:pt idx="597">
                  <c:v>0.99910500000000002</c:v>
                </c:pt>
                <c:pt idx="598">
                  <c:v>1.0046079999999999</c:v>
                </c:pt>
                <c:pt idx="599">
                  <c:v>0.99997000000000003</c:v>
                </c:pt>
                <c:pt idx="600">
                  <c:v>1.002089</c:v>
                </c:pt>
                <c:pt idx="601">
                  <c:v>1.0020549999999999</c:v>
                </c:pt>
                <c:pt idx="602">
                  <c:v>1.001592</c:v>
                </c:pt>
                <c:pt idx="603">
                  <c:v>0.98710600000000004</c:v>
                </c:pt>
                <c:pt idx="604">
                  <c:v>0.99786799999999998</c:v>
                </c:pt>
                <c:pt idx="605">
                  <c:v>0.99743300000000001</c:v>
                </c:pt>
                <c:pt idx="606">
                  <c:v>0.99958800000000003</c:v>
                </c:pt>
                <c:pt idx="607">
                  <c:v>1.0013479999999999</c:v>
                </c:pt>
                <c:pt idx="608">
                  <c:v>1.0027189999999999</c:v>
                </c:pt>
                <c:pt idx="609">
                  <c:v>1.0011680000000001</c:v>
                </c:pt>
                <c:pt idx="610">
                  <c:v>1.0017130000000001</c:v>
                </c:pt>
                <c:pt idx="611">
                  <c:v>0.99977800000000006</c:v>
                </c:pt>
                <c:pt idx="612">
                  <c:v>1.0024709999999999</c:v>
                </c:pt>
                <c:pt idx="613">
                  <c:v>1.002246</c:v>
                </c:pt>
                <c:pt idx="614">
                  <c:v>1.0007060000000001</c:v>
                </c:pt>
                <c:pt idx="615">
                  <c:v>1.0027410000000001</c:v>
                </c:pt>
                <c:pt idx="616">
                  <c:v>1.00186</c:v>
                </c:pt>
                <c:pt idx="617">
                  <c:v>1.0019960000000001</c:v>
                </c:pt>
                <c:pt idx="618">
                  <c:v>1.0035259999999999</c:v>
                </c:pt>
                <c:pt idx="619">
                  <c:v>1.0033529999999999</c:v>
                </c:pt>
                <c:pt idx="620">
                  <c:v>1.002802</c:v>
                </c:pt>
                <c:pt idx="621">
                  <c:v>1.000427</c:v>
                </c:pt>
                <c:pt idx="622">
                  <c:v>1.0024390000000001</c:v>
                </c:pt>
                <c:pt idx="623">
                  <c:v>1.002921</c:v>
                </c:pt>
                <c:pt idx="624">
                  <c:v>1.0037400000000001</c:v>
                </c:pt>
                <c:pt idx="625">
                  <c:v>1.0041519999999999</c:v>
                </c:pt>
                <c:pt idx="626">
                  <c:v>1.0028589999999999</c:v>
                </c:pt>
                <c:pt idx="627">
                  <c:v>1.00231</c:v>
                </c:pt>
                <c:pt idx="628">
                  <c:v>1.0021169999999999</c:v>
                </c:pt>
                <c:pt idx="629">
                  <c:v>1.0005729999999999</c:v>
                </c:pt>
                <c:pt idx="630">
                  <c:v>1.002712</c:v>
                </c:pt>
                <c:pt idx="631">
                  <c:v>1.0000450000000001</c:v>
                </c:pt>
                <c:pt idx="632">
                  <c:v>1.000006</c:v>
                </c:pt>
                <c:pt idx="633">
                  <c:v>0.99895500000000004</c:v>
                </c:pt>
                <c:pt idx="634">
                  <c:v>1.002089</c:v>
                </c:pt>
                <c:pt idx="635">
                  <c:v>1.0000599999999999</c:v>
                </c:pt>
                <c:pt idx="636">
                  <c:v>1.0028790000000001</c:v>
                </c:pt>
                <c:pt idx="637">
                  <c:v>0.99726000000000004</c:v>
                </c:pt>
                <c:pt idx="638">
                  <c:v>1.0014940000000001</c:v>
                </c:pt>
                <c:pt idx="639">
                  <c:v>1.004221</c:v>
                </c:pt>
                <c:pt idx="640">
                  <c:v>0.99709400000000004</c:v>
                </c:pt>
                <c:pt idx="641">
                  <c:v>1.0002260000000001</c:v>
                </c:pt>
                <c:pt idx="642">
                  <c:v>1.001295</c:v>
                </c:pt>
                <c:pt idx="643">
                  <c:v>1.0025759999999999</c:v>
                </c:pt>
                <c:pt idx="644">
                  <c:v>1.0020290000000001</c:v>
                </c:pt>
                <c:pt idx="645">
                  <c:v>1.0005520000000001</c:v>
                </c:pt>
                <c:pt idx="646">
                  <c:v>1.0008779999999999</c:v>
                </c:pt>
                <c:pt idx="647">
                  <c:v>1.002262</c:v>
                </c:pt>
                <c:pt idx="648">
                  <c:v>1.001727</c:v>
                </c:pt>
                <c:pt idx="649">
                  <c:v>1.0013799999999999</c:v>
                </c:pt>
                <c:pt idx="650">
                  <c:v>0.99906099999999998</c:v>
                </c:pt>
                <c:pt idx="651">
                  <c:v>1.001932</c:v>
                </c:pt>
                <c:pt idx="652">
                  <c:v>1.002011</c:v>
                </c:pt>
                <c:pt idx="653">
                  <c:v>1.0031969999999999</c:v>
                </c:pt>
                <c:pt idx="654">
                  <c:v>1.0002450000000001</c:v>
                </c:pt>
                <c:pt idx="655">
                  <c:v>1.0022740000000001</c:v>
                </c:pt>
                <c:pt idx="656">
                  <c:v>1.000912</c:v>
                </c:pt>
                <c:pt idx="657">
                  <c:v>0.99968599999999996</c:v>
                </c:pt>
                <c:pt idx="658">
                  <c:v>1.003166</c:v>
                </c:pt>
                <c:pt idx="659">
                  <c:v>1.0017229999999999</c:v>
                </c:pt>
                <c:pt idx="660">
                  <c:v>1.0027569999999999</c:v>
                </c:pt>
                <c:pt idx="661">
                  <c:v>1.0024740000000001</c:v>
                </c:pt>
                <c:pt idx="662">
                  <c:v>0.99902000000000002</c:v>
                </c:pt>
                <c:pt idx="663">
                  <c:v>1.0014639999999999</c:v>
                </c:pt>
                <c:pt idx="664">
                  <c:v>1.0009060000000001</c:v>
                </c:pt>
                <c:pt idx="665">
                  <c:v>0.99814899999999995</c:v>
                </c:pt>
                <c:pt idx="666">
                  <c:v>1.002775</c:v>
                </c:pt>
                <c:pt idx="667">
                  <c:v>1.0028729999999999</c:v>
                </c:pt>
                <c:pt idx="668">
                  <c:v>1.003573</c:v>
                </c:pt>
                <c:pt idx="669">
                  <c:v>1.000955</c:v>
                </c:pt>
                <c:pt idx="670">
                  <c:v>1.000229</c:v>
                </c:pt>
                <c:pt idx="671">
                  <c:v>1.0022409999999999</c:v>
                </c:pt>
                <c:pt idx="672">
                  <c:v>0.99990599999999996</c:v>
                </c:pt>
                <c:pt idx="673">
                  <c:v>1.0006489999999999</c:v>
                </c:pt>
                <c:pt idx="674">
                  <c:v>0.99693900000000002</c:v>
                </c:pt>
                <c:pt idx="675">
                  <c:v>1.000858</c:v>
                </c:pt>
                <c:pt idx="676">
                  <c:v>0.99795500000000004</c:v>
                </c:pt>
                <c:pt idx="677">
                  <c:v>0.99889700000000003</c:v>
                </c:pt>
                <c:pt idx="678">
                  <c:v>1.0027489999999999</c:v>
                </c:pt>
                <c:pt idx="679">
                  <c:v>1.000569</c:v>
                </c:pt>
                <c:pt idx="680">
                  <c:v>1.001681</c:v>
                </c:pt>
                <c:pt idx="681">
                  <c:v>1.002734</c:v>
                </c:pt>
                <c:pt idx="682">
                  <c:v>1.0041500000000001</c:v>
                </c:pt>
                <c:pt idx="683">
                  <c:v>1.004502</c:v>
                </c:pt>
                <c:pt idx="684">
                  <c:v>1.006634</c:v>
                </c:pt>
                <c:pt idx="685">
                  <c:v>1.005968</c:v>
                </c:pt>
                <c:pt idx="686">
                  <c:v>1.00465</c:v>
                </c:pt>
                <c:pt idx="687">
                  <c:v>1.0086329999999999</c:v>
                </c:pt>
                <c:pt idx="688">
                  <c:v>1.0028539999999999</c:v>
                </c:pt>
                <c:pt idx="689">
                  <c:v>1.0046120000000001</c:v>
                </c:pt>
                <c:pt idx="690">
                  <c:v>1.002351</c:v>
                </c:pt>
                <c:pt idx="691">
                  <c:v>1.0035609999999999</c:v>
                </c:pt>
                <c:pt idx="692">
                  <c:v>1.002664</c:v>
                </c:pt>
                <c:pt idx="693">
                  <c:v>1.00237</c:v>
                </c:pt>
                <c:pt idx="694">
                  <c:v>1.004232</c:v>
                </c:pt>
                <c:pt idx="695">
                  <c:v>0.99836599999999998</c:v>
                </c:pt>
                <c:pt idx="696">
                  <c:v>1.0106459999999999</c:v>
                </c:pt>
                <c:pt idx="697">
                  <c:v>1.0056560000000001</c:v>
                </c:pt>
                <c:pt idx="698">
                  <c:v>1.002726</c:v>
                </c:pt>
                <c:pt idx="699">
                  <c:v>1.0024960000000001</c:v>
                </c:pt>
                <c:pt idx="700">
                  <c:v>1.0013719999999999</c:v>
                </c:pt>
                <c:pt idx="701">
                  <c:v>1.0107680000000001</c:v>
                </c:pt>
                <c:pt idx="702">
                  <c:v>1.00349</c:v>
                </c:pt>
                <c:pt idx="703">
                  <c:v>1.003566</c:v>
                </c:pt>
                <c:pt idx="704">
                  <c:v>1.002813</c:v>
                </c:pt>
                <c:pt idx="705">
                  <c:v>1.0041899999999999</c:v>
                </c:pt>
                <c:pt idx="706">
                  <c:v>1.0051019999999999</c:v>
                </c:pt>
                <c:pt idx="707">
                  <c:v>1.0032449999999999</c:v>
                </c:pt>
                <c:pt idx="708">
                  <c:v>1.000203</c:v>
                </c:pt>
                <c:pt idx="709">
                  <c:v>1.0043850000000001</c:v>
                </c:pt>
                <c:pt idx="710">
                  <c:v>1.0002450000000001</c:v>
                </c:pt>
                <c:pt idx="711">
                  <c:v>1.002364</c:v>
                </c:pt>
                <c:pt idx="712">
                  <c:v>1.00275</c:v>
                </c:pt>
                <c:pt idx="713">
                  <c:v>1.004408</c:v>
                </c:pt>
                <c:pt idx="714">
                  <c:v>1.0072920000000001</c:v>
                </c:pt>
                <c:pt idx="715">
                  <c:v>1.0007170000000001</c:v>
                </c:pt>
                <c:pt idx="716">
                  <c:v>0.99948700000000001</c:v>
                </c:pt>
                <c:pt idx="717">
                  <c:v>1.002013</c:v>
                </c:pt>
                <c:pt idx="718">
                  <c:v>1.0006379999999999</c:v>
                </c:pt>
                <c:pt idx="719">
                  <c:v>1.0011639999999999</c:v>
                </c:pt>
                <c:pt idx="720">
                  <c:v>1.0050319999999999</c:v>
                </c:pt>
                <c:pt idx="721">
                  <c:v>1.005841</c:v>
                </c:pt>
                <c:pt idx="722">
                  <c:v>1.002273</c:v>
                </c:pt>
                <c:pt idx="723">
                  <c:v>1.0003979999999999</c:v>
                </c:pt>
                <c:pt idx="724">
                  <c:v>1.003239</c:v>
                </c:pt>
                <c:pt idx="725">
                  <c:v>1.0022439999999999</c:v>
                </c:pt>
                <c:pt idx="726">
                  <c:v>1.003638</c:v>
                </c:pt>
                <c:pt idx="727">
                  <c:v>1.002291</c:v>
                </c:pt>
                <c:pt idx="728">
                  <c:v>1.0062329999999999</c:v>
                </c:pt>
                <c:pt idx="729">
                  <c:v>1.0033559999999999</c:v>
                </c:pt>
                <c:pt idx="730">
                  <c:v>1.00102</c:v>
                </c:pt>
                <c:pt idx="731">
                  <c:v>1.0028550000000001</c:v>
                </c:pt>
                <c:pt idx="732">
                  <c:v>1.00362</c:v>
                </c:pt>
                <c:pt idx="733">
                  <c:v>1.001511</c:v>
                </c:pt>
                <c:pt idx="734">
                  <c:v>1.0034620000000001</c:v>
                </c:pt>
                <c:pt idx="735">
                  <c:v>1.006848</c:v>
                </c:pt>
                <c:pt idx="736">
                  <c:v>1.003544</c:v>
                </c:pt>
                <c:pt idx="737">
                  <c:v>1.0076270000000001</c:v>
                </c:pt>
                <c:pt idx="738">
                  <c:v>1.0089379999999999</c:v>
                </c:pt>
                <c:pt idx="739">
                  <c:v>1.013655</c:v>
                </c:pt>
                <c:pt idx="740">
                  <c:v>1.010222</c:v>
                </c:pt>
                <c:pt idx="741">
                  <c:v>1.0060260000000001</c:v>
                </c:pt>
                <c:pt idx="742">
                  <c:v>1.0030060000000001</c:v>
                </c:pt>
                <c:pt idx="743">
                  <c:v>1.0022059999999999</c:v>
                </c:pt>
                <c:pt idx="744">
                  <c:v>1.0113209999999999</c:v>
                </c:pt>
                <c:pt idx="745">
                  <c:v>1.0178510000000001</c:v>
                </c:pt>
                <c:pt idx="746">
                  <c:v>1.0036339999999999</c:v>
                </c:pt>
                <c:pt idx="747">
                  <c:v>1.0094879999999999</c:v>
                </c:pt>
                <c:pt idx="748">
                  <c:v>1.005104</c:v>
                </c:pt>
                <c:pt idx="749">
                  <c:v>1.0033209999999999</c:v>
                </c:pt>
                <c:pt idx="750">
                  <c:v>1.001976</c:v>
                </c:pt>
                <c:pt idx="751">
                  <c:v>0.99988200000000005</c:v>
                </c:pt>
                <c:pt idx="752">
                  <c:v>1.000877</c:v>
                </c:pt>
                <c:pt idx="753">
                  <c:v>0.99813799999999997</c:v>
                </c:pt>
                <c:pt idx="754">
                  <c:v>0.99886699999999995</c:v>
                </c:pt>
                <c:pt idx="755">
                  <c:v>1.003288</c:v>
                </c:pt>
                <c:pt idx="756">
                  <c:v>1.0083880000000001</c:v>
                </c:pt>
                <c:pt idx="757">
                  <c:v>1.0029749999999999</c:v>
                </c:pt>
                <c:pt idx="758">
                  <c:v>1.0065839999999999</c:v>
                </c:pt>
                <c:pt idx="759">
                  <c:v>1.0053110000000001</c:v>
                </c:pt>
                <c:pt idx="760">
                  <c:v>1.00461</c:v>
                </c:pt>
                <c:pt idx="761">
                  <c:v>1.0053749999999999</c:v>
                </c:pt>
                <c:pt idx="762">
                  <c:v>1.001441</c:v>
                </c:pt>
                <c:pt idx="763">
                  <c:v>1.0056480000000001</c:v>
                </c:pt>
                <c:pt idx="764">
                  <c:v>1.0018020000000001</c:v>
                </c:pt>
                <c:pt idx="765">
                  <c:v>1.005436</c:v>
                </c:pt>
                <c:pt idx="766">
                  <c:v>1.0042629999999999</c:v>
                </c:pt>
                <c:pt idx="767">
                  <c:v>1.0038480000000001</c:v>
                </c:pt>
                <c:pt idx="768">
                  <c:v>1.0036259999999999</c:v>
                </c:pt>
                <c:pt idx="769">
                  <c:v>1.001406</c:v>
                </c:pt>
                <c:pt idx="770">
                  <c:v>1.00651</c:v>
                </c:pt>
                <c:pt idx="771">
                  <c:v>1.00343</c:v>
                </c:pt>
                <c:pt idx="772">
                  <c:v>1.004896</c:v>
                </c:pt>
                <c:pt idx="773">
                  <c:v>1.000731</c:v>
                </c:pt>
                <c:pt idx="774">
                  <c:v>1.002821</c:v>
                </c:pt>
                <c:pt idx="775">
                  <c:v>1.0111300000000001</c:v>
                </c:pt>
                <c:pt idx="776">
                  <c:v>1.012032</c:v>
                </c:pt>
                <c:pt idx="777">
                  <c:v>1.0034110000000001</c:v>
                </c:pt>
                <c:pt idx="778">
                  <c:v>1.0061260000000001</c:v>
                </c:pt>
                <c:pt idx="779">
                  <c:v>1.0024230000000001</c:v>
                </c:pt>
                <c:pt idx="780">
                  <c:v>1.0057990000000001</c:v>
                </c:pt>
                <c:pt idx="781">
                  <c:v>1.0089429999999999</c:v>
                </c:pt>
                <c:pt idx="782">
                  <c:v>1.002599</c:v>
                </c:pt>
                <c:pt idx="783">
                  <c:v>1.0020770000000001</c:v>
                </c:pt>
                <c:pt idx="784">
                  <c:v>1.0005219999999999</c:v>
                </c:pt>
                <c:pt idx="785">
                  <c:v>1.0066870000000001</c:v>
                </c:pt>
                <c:pt idx="786">
                  <c:v>1.0103949999999999</c:v>
                </c:pt>
                <c:pt idx="787">
                  <c:v>1.009585</c:v>
                </c:pt>
                <c:pt idx="788">
                  <c:v>1.0056989999999999</c:v>
                </c:pt>
                <c:pt idx="789">
                  <c:v>1.00345</c:v>
                </c:pt>
                <c:pt idx="790">
                  <c:v>1.0067710000000001</c:v>
                </c:pt>
                <c:pt idx="791">
                  <c:v>1.0081329999999999</c:v>
                </c:pt>
                <c:pt idx="792">
                  <c:v>1.0009570000000001</c:v>
                </c:pt>
                <c:pt idx="793">
                  <c:v>1.004008</c:v>
                </c:pt>
                <c:pt idx="794">
                  <c:v>1.0058279999999999</c:v>
                </c:pt>
                <c:pt idx="795">
                  <c:v>1.006006</c:v>
                </c:pt>
                <c:pt idx="796">
                  <c:v>1.004767</c:v>
                </c:pt>
                <c:pt idx="797">
                  <c:v>1.0019899999999999</c:v>
                </c:pt>
                <c:pt idx="798">
                  <c:v>1.0015590000000001</c:v>
                </c:pt>
                <c:pt idx="799">
                  <c:v>1.004248</c:v>
                </c:pt>
                <c:pt idx="800">
                  <c:v>1.0029189999999999</c:v>
                </c:pt>
                <c:pt idx="801">
                  <c:v>1.0015000000000001</c:v>
                </c:pt>
                <c:pt idx="802">
                  <c:v>1.000694</c:v>
                </c:pt>
                <c:pt idx="803">
                  <c:v>1.000202</c:v>
                </c:pt>
                <c:pt idx="804">
                  <c:v>1.0005489999999999</c:v>
                </c:pt>
                <c:pt idx="805">
                  <c:v>0.99926300000000001</c:v>
                </c:pt>
                <c:pt idx="806">
                  <c:v>1.0033339999999999</c:v>
                </c:pt>
                <c:pt idx="807">
                  <c:v>1.001965</c:v>
                </c:pt>
                <c:pt idx="808">
                  <c:v>0.99928899999999998</c:v>
                </c:pt>
                <c:pt idx="809">
                  <c:v>1.0025949999999999</c:v>
                </c:pt>
                <c:pt idx="810">
                  <c:v>1.002364</c:v>
                </c:pt>
                <c:pt idx="811">
                  <c:v>1.0053449999999999</c:v>
                </c:pt>
                <c:pt idx="812">
                  <c:v>1.0031300000000001</c:v>
                </c:pt>
                <c:pt idx="813">
                  <c:v>1.003652</c:v>
                </c:pt>
                <c:pt idx="814">
                  <c:v>1.0023869999999999</c:v>
                </c:pt>
                <c:pt idx="815">
                  <c:v>1.0007740000000001</c:v>
                </c:pt>
                <c:pt idx="816">
                  <c:v>1.000594</c:v>
                </c:pt>
                <c:pt idx="817">
                  <c:v>1.0021709999999999</c:v>
                </c:pt>
                <c:pt idx="818">
                  <c:v>1.0028820000000001</c:v>
                </c:pt>
                <c:pt idx="819">
                  <c:v>0.99866999999999995</c:v>
                </c:pt>
                <c:pt idx="820">
                  <c:v>0.99797800000000003</c:v>
                </c:pt>
                <c:pt idx="821">
                  <c:v>0.99915500000000002</c:v>
                </c:pt>
                <c:pt idx="822">
                  <c:v>1.0010559999999999</c:v>
                </c:pt>
                <c:pt idx="823">
                  <c:v>1.000286</c:v>
                </c:pt>
                <c:pt idx="824">
                  <c:v>0.99695900000000004</c:v>
                </c:pt>
                <c:pt idx="825">
                  <c:v>1.0027980000000001</c:v>
                </c:pt>
                <c:pt idx="826">
                  <c:v>0.99867600000000001</c:v>
                </c:pt>
                <c:pt idx="827">
                  <c:v>0.997336</c:v>
                </c:pt>
                <c:pt idx="828">
                  <c:v>1.0000929999999999</c:v>
                </c:pt>
                <c:pt idx="829">
                  <c:v>0.99744100000000002</c:v>
                </c:pt>
                <c:pt idx="830">
                  <c:v>0.99539800000000001</c:v>
                </c:pt>
                <c:pt idx="831">
                  <c:v>0.99812199999999995</c:v>
                </c:pt>
                <c:pt idx="832">
                  <c:v>0.99843599999999999</c:v>
                </c:pt>
                <c:pt idx="833">
                  <c:v>0.99960000000000004</c:v>
                </c:pt>
                <c:pt idx="834">
                  <c:v>1.000165</c:v>
                </c:pt>
                <c:pt idx="835">
                  <c:v>0.99931599999999998</c:v>
                </c:pt>
                <c:pt idx="836">
                  <c:v>0.99641400000000002</c:v>
                </c:pt>
                <c:pt idx="837">
                  <c:v>0.99873100000000004</c:v>
                </c:pt>
                <c:pt idx="838">
                  <c:v>1.0006999999999999</c:v>
                </c:pt>
                <c:pt idx="839">
                  <c:v>1.0018720000000001</c:v>
                </c:pt>
                <c:pt idx="840">
                  <c:v>0.99879600000000002</c:v>
                </c:pt>
                <c:pt idx="841">
                  <c:v>0.996502</c:v>
                </c:pt>
                <c:pt idx="842">
                  <c:v>1.0055259999999999</c:v>
                </c:pt>
                <c:pt idx="843">
                  <c:v>1.0012730000000001</c:v>
                </c:pt>
                <c:pt idx="844">
                  <c:v>0.99395999999999995</c:v>
                </c:pt>
                <c:pt idx="845">
                  <c:v>1.0024</c:v>
                </c:pt>
                <c:pt idx="846">
                  <c:v>0.99896200000000002</c:v>
                </c:pt>
                <c:pt idx="847">
                  <c:v>1.002864</c:v>
                </c:pt>
                <c:pt idx="848">
                  <c:v>0.99717500000000003</c:v>
                </c:pt>
                <c:pt idx="849">
                  <c:v>1.000235</c:v>
                </c:pt>
                <c:pt idx="850">
                  <c:v>1.007253</c:v>
                </c:pt>
                <c:pt idx="851">
                  <c:v>1.0005759999999999</c:v>
                </c:pt>
                <c:pt idx="852">
                  <c:v>1.001131</c:v>
                </c:pt>
                <c:pt idx="853">
                  <c:v>0.99756199999999995</c:v>
                </c:pt>
                <c:pt idx="854">
                  <c:v>1.0441720000000001</c:v>
                </c:pt>
                <c:pt idx="855">
                  <c:v>0.99228499999999997</c:v>
                </c:pt>
                <c:pt idx="856">
                  <c:v>1.0022390000000001</c:v>
                </c:pt>
                <c:pt idx="857">
                  <c:v>1.004373</c:v>
                </c:pt>
                <c:pt idx="858">
                  <c:v>0.99478100000000003</c:v>
                </c:pt>
                <c:pt idx="859">
                  <c:v>0.973109</c:v>
                </c:pt>
                <c:pt idx="860">
                  <c:v>0.97089700000000001</c:v>
                </c:pt>
                <c:pt idx="861">
                  <c:v>0.99861500000000003</c:v>
                </c:pt>
                <c:pt idx="862">
                  <c:v>0.99643700000000002</c:v>
                </c:pt>
                <c:pt idx="863">
                  <c:v>1.0006079999999999</c:v>
                </c:pt>
                <c:pt idx="864">
                  <c:v>0.99410399999999999</c:v>
                </c:pt>
                <c:pt idx="865">
                  <c:v>0.98938899999999996</c:v>
                </c:pt>
                <c:pt idx="866">
                  <c:v>0.99460199999999999</c:v>
                </c:pt>
                <c:pt idx="867">
                  <c:v>0.99545499999999998</c:v>
                </c:pt>
                <c:pt idx="868">
                  <c:v>0.99381399999999998</c:v>
                </c:pt>
                <c:pt idx="869">
                  <c:v>1.011517</c:v>
                </c:pt>
                <c:pt idx="870">
                  <c:v>0.99512100000000003</c:v>
                </c:pt>
                <c:pt idx="871">
                  <c:v>0.99705200000000005</c:v>
                </c:pt>
                <c:pt idx="872">
                  <c:v>1.002408</c:v>
                </c:pt>
                <c:pt idx="873">
                  <c:v>0.99823499999999998</c:v>
                </c:pt>
                <c:pt idx="874">
                  <c:v>1.0001960000000001</c:v>
                </c:pt>
                <c:pt idx="875">
                  <c:v>0.99824000000000002</c:v>
                </c:pt>
                <c:pt idx="876">
                  <c:v>0.99811499999999997</c:v>
                </c:pt>
                <c:pt idx="877">
                  <c:v>1.0005409999999999</c:v>
                </c:pt>
                <c:pt idx="878">
                  <c:v>0.999247</c:v>
                </c:pt>
                <c:pt idx="879">
                  <c:v>0.99152700000000005</c:v>
                </c:pt>
                <c:pt idx="880">
                  <c:v>0.99685500000000005</c:v>
                </c:pt>
                <c:pt idx="881">
                  <c:v>0.99748700000000001</c:v>
                </c:pt>
                <c:pt idx="882">
                  <c:v>1.0016890000000001</c:v>
                </c:pt>
                <c:pt idx="883">
                  <c:v>0.998556</c:v>
                </c:pt>
                <c:pt idx="884">
                  <c:v>0.99632200000000004</c:v>
                </c:pt>
                <c:pt idx="885">
                  <c:v>1.006921</c:v>
                </c:pt>
                <c:pt idx="886">
                  <c:v>0.99716400000000005</c:v>
                </c:pt>
                <c:pt idx="887">
                  <c:v>0.99435200000000001</c:v>
                </c:pt>
                <c:pt idx="888">
                  <c:v>0.998699</c:v>
                </c:pt>
                <c:pt idx="889">
                  <c:v>1.0016149999999999</c:v>
                </c:pt>
                <c:pt idx="890">
                  <c:v>1.005144</c:v>
                </c:pt>
                <c:pt idx="891">
                  <c:v>0.99808600000000003</c:v>
                </c:pt>
                <c:pt idx="892">
                  <c:v>1.0065189999999999</c:v>
                </c:pt>
                <c:pt idx="893">
                  <c:v>1.002407</c:v>
                </c:pt>
                <c:pt idx="894">
                  <c:v>1.004067</c:v>
                </c:pt>
                <c:pt idx="895">
                  <c:v>0.99963999999999997</c:v>
                </c:pt>
                <c:pt idx="896">
                  <c:v>0.99710200000000004</c:v>
                </c:pt>
                <c:pt idx="897">
                  <c:v>1.006694</c:v>
                </c:pt>
                <c:pt idx="898">
                  <c:v>1.0041389999999999</c:v>
                </c:pt>
                <c:pt idx="899">
                  <c:v>0.99829299999999999</c:v>
                </c:pt>
                <c:pt idx="900">
                  <c:v>1.0015860000000001</c:v>
                </c:pt>
                <c:pt idx="901">
                  <c:v>1.005781</c:v>
                </c:pt>
                <c:pt idx="902">
                  <c:v>1.0067029999999999</c:v>
                </c:pt>
                <c:pt idx="903">
                  <c:v>1.0047699999999999</c:v>
                </c:pt>
                <c:pt idx="904">
                  <c:v>1.006618</c:v>
                </c:pt>
                <c:pt idx="905">
                  <c:v>1.0019290000000001</c:v>
                </c:pt>
                <c:pt idx="906">
                  <c:v>1.001347</c:v>
                </c:pt>
                <c:pt idx="907">
                  <c:v>1.003652</c:v>
                </c:pt>
                <c:pt idx="908">
                  <c:v>1.001309</c:v>
                </c:pt>
                <c:pt idx="909">
                  <c:v>1.0141709999999999</c:v>
                </c:pt>
                <c:pt idx="910">
                  <c:v>1.0005090000000001</c:v>
                </c:pt>
                <c:pt idx="911">
                  <c:v>1.001682</c:v>
                </c:pt>
                <c:pt idx="912">
                  <c:v>1.000021</c:v>
                </c:pt>
                <c:pt idx="913">
                  <c:v>0.998969</c:v>
                </c:pt>
                <c:pt idx="914">
                  <c:v>0.99885500000000005</c:v>
                </c:pt>
                <c:pt idx="915">
                  <c:v>0.99892800000000004</c:v>
                </c:pt>
                <c:pt idx="916">
                  <c:v>0.997475</c:v>
                </c:pt>
                <c:pt idx="917">
                  <c:v>0.99804999999999999</c:v>
                </c:pt>
                <c:pt idx="918">
                  <c:v>1.004958</c:v>
                </c:pt>
                <c:pt idx="919">
                  <c:v>0.99884099999999998</c:v>
                </c:pt>
                <c:pt idx="920">
                  <c:v>1.0009159999999999</c:v>
                </c:pt>
                <c:pt idx="921">
                  <c:v>1.0005360000000001</c:v>
                </c:pt>
                <c:pt idx="922">
                  <c:v>0.99584099999999998</c:v>
                </c:pt>
                <c:pt idx="923">
                  <c:v>1.0001329999999999</c:v>
                </c:pt>
                <c:pt idx="924">
                  <c:v>1.000027</c:v>
                </c:pt>
                <c:pt idx="925">
                  <c:v>1.001965</c:v>
                </c:pt>
                <c:pt idx="926">
                  <c:v>1.00227</c:v>
                </c:pt>
                <c:pt idx="927">
                  <c:v>0.99828600000000001</c:v>
                </c:pt>
                <c:pt idx="928">
                  <c:v>0.99861100000000003</c:v>
                </c:pt>
                <c:pt idx="929">
                  <c:v>0.99620799999999998</c:v>
                </c:pt>
                <c:pt idx="930">
                  <c:v>1.0000469999999999</c:v>
                </c:pt>
                <c:pt idx="931">
                  <c:v>1.000229</c:v>
                </c:pt>
                <c:pt idx="932">
                  <c:v>1.0024150000000001</c:v>
                </c:pt>
                <c:pt idx="933">
                  <c:v>1.0010330000000001</c:v>
                </c:pt>
                <c:pt idx="934">
                  <c:v>0.99933899999999998</c:v>
                </c:pt>
                <c:pt idx="935">
                  <c:v>1.0023040000000001</c:v>
                </c:pt>
                <c:pt idx="936">
                  <c:v>1.0007889999999999</c:v>
                </c:pt>
                <c:pt idx="937">
                  <c:v>1.0004040000000001</c:v>
                </c:pt>
                <c:pt idx="938">
                  <c:v>1.002969</c:v>
                </c:pt>
                <c:pt idx="939">
                  <c:v>1.003323</c:v>
                </c:pt>
                <c:pt idx="940">
                  <c:v>0.99886900000000001</c:v>
                </c:pt>
                <c:pt idx="941">
                  <c:v>1.0029250000000001</c:v>
                </c:pt>
                <c:pt idx="942">
                  <c:v>1.0003759999999999</c:v>
                </c:pt>
                <c:pt idx="943">
                  <c:v>1.0038370000000001</c:v>
                </c:pt>
                <c:pt idx="944">
                  <c:v>1.000488</c:v>
                </c:pt>
                <c:pt idx="945">
                  <c:v>1.0034749999999999</c:v>
                </c:pt>
                <c:pt idx="946">
                  <c:v>1.0025729999999999</c:v>
                </c:pt>
                <c:pt idx="947">
                  <c:v>1.001997</c:v>
                </c:pt>
                <c:pt idx="948">
                  <c:v>1.005126</c:v>
                </c:pt>
                <c:pt idx="949">
                  <c:v>1.0006679999999999</c:v>
                </c:pt>
                <c:pt idx="950">
                  <c:v>1.0008600000000001</c:v>
                </c:pt>
                <c:pt idx="951">
                  <c:v>1.002</c:v>
                </c:pt>
                <c:pt idx="952">
                  <c:v>1.0035229999999999</c:v>
                </c:pt>
                <c:pt idx="953">
                  <c:v>0.99741800000000003</c:v>
                </c:pt>
                <c:pt idx="954">
                  <c:v>0.99916700000000003</c:v>
                </c:pt>
                <c:pt idx="955">
                  <c:v>1.002094</c:v>
                </c:pt>
                <c:pt idx="956">
                  <c:v>0.997664</c:v>
                </c:pt>
                <c:pt idx="957">
                  <c:v>1.0027509999999999</c:v>
                </c:pt>
                <c:pt idx="958">
                  <c:v>1.0030520000000001</c:v>
                </c:pt>
                <c:pt idx="959">
                  <c:v>1.00227</c:v>
                </c:pt>
                <c:pt idx="960">
                  <c:v>0.99982800000000005</c:v>
                </c:pt>
                <c:pt idx="961">
                  <c:v>1.005517</c:v>
                </c:pt>
                <c:pt idx="962">
                  <c:v>1.009188</c:v>
                </c:pt>
                <c:pt idx="963">
                  <c:v>1.000462</c:v>
                </c:pt>
                <c:pt idx="964">
                  <c:v>1.0004040000000001</c:v>
                </c:pt>
                <c:pt idx="965">
                  <c:v>1.000632</c:v>
                </c:pt>
                <c:pt idx="966">
                  <c:v>1.008802</c:v>
                </c:pt>
                <c:pt idx="967">
                  <c:v>0.99984300000000004</c:v>
                </c:pt>
                <c:pt idx="968">
                  <c:v>1.0001660000000001</c:v>
                </c:pt>
                <c:pt idx="969">
                  <c:v>0.99865000000000004</c:v>
                </c:pt>
                <c:pt idx="970">
                  <c:v>0.99990800000000002</c:v>
                </c:pt>
                <c:pt idx="971">
                  <c:v>1.000418</c:v>
                </c:pt>
                <c:pt idx="972">
                  <c:v>0.99993500000000002</c:v>
                </c:pt>
                <c:pt idx="973">
                  <c:v>1.004535</c:v>
                </c:pt>
                <c:pt idx="974">
                  <c:v>1.0005390000000001</c:v>
                </c:pt>
                <c:pt idx="975">
                  <c:v>1.0007360000000001</c:v>
                </c:pt>
                <c:pt idx="976">
                  <c:v>0.99824299999999999</c:v>
                </c:pt>
                <c:pt idx="977">
                  <c:v>1.001498</c:v>
                </c:pt>
                <c:pt idx="978">
                  <c:v>0.998641</c:v>
                </c:pt>
                <c:pt idx="979">
                  <c:v>1.0003249999999999</c:v>
                </c:pt>
                <c:pt idx="980">
                  <c:v>0.99959799999999999</c:v>
                </c:pt>
                <c:pt idx="981">
                  <c:v>1.000103</c:v>
                </c:pt>
                <c:pt idx="982">
                  <c:v>0.99822200000000005</c:v>
                </c:pt>
                <c:pt idx="983">
                  <c:v>0.99839900000000004</c:v>
                </c:pt>
                <c:pt idx="984">
                  <c:v>0.99953400000000003</c:v>
                </c:pt>
                <c:pt idx="985">
                  <c:v>0.99841199999999997</c:v>
                </c:pt>
                <c:pt idx="986">
                  <c:v>0.99953899999999996</c:v>
                </c:pt>
                <c:pt idx="987">
                  <c:v>0.997645</c:v>
                </c:pt>
                <c:pt idx="988">
                  <c:v>0.99870199999999998</c:v>
                </c:pt>
                <c:pt idx="989">
                  <c:v>0.99886200000000003</c:v>
                </c:pt>
                <c:pt idx="990">
                  <c:v>0.998116</c:v>
                </c:pt>
                <c:pt idx="991">
                  <c:v>1.0004960000000001</c:v>
                </c:pt>
                <c:pt idx="992">
                  <c:v>0.99914999999999998</c:v>
                </c:pt>
                <c:pt idx="993">
                  <c:v>1.000095</c:v>
                </c:pt>
                <c:pt idx="994">
                  <c:v>1.0013840000000001</c:v>
                </c:pt>
                <c:pt idx="995">
                  <c:v>1.0002819999999999</c:v>
                </c:pt>
                <c:pt idx="996">
                  <c:v>0.99714499999999995</c:v>
                </c:pt>
                <c:pt idx="997">
                  <c:v>0.99895800000000001</c:v>
                </c:pt>
                <c:pt idx="998">
                  <c:v>1.000518</c:v>
                </c:pt>
                <c:pt idx="999">
                  <c:v>1.0018009999999999</c:v>
                </c:pt>
                <c:pt idx="1000">
                  <c:v>1.0038959999999999</c:v>
                </c:pt>
                <c:pt idx="1001">
                  <c:v>1.0020530000000001</c:v>
                </c:pt>
                <c:pt idx="1002">
                  <c:v>1.0022230000000001</c:v>
                </c:pt>
                <c:pt idx="1003">
                  <c:v>1.0014940000000001</c:v>
                </c:pt>
                <c:pt idx="1004">
                  <c:v>1.0030589999999999</c:v>
                </c:pt>
                <c:pt idx="1005">
                  <c:v>1.0017720000000001</c:v>
                </c:pt>
                <c:pt idx="1006">
                  <c:v>1.0031270000000001</c:v>
                </c:pt>
                <c:pt idx="1007">
                  <c:v>1.007765</c:v>
                </c:pt>
                <c:pt idx="1008">
                  <c:v>1.013998</c:v>
                </c:pt>
                <c:pt idx="1009">
                  <c:v>1.0010570000000001</c:v>
                </c:pt>
                <c:pt idx="1010">
                  <c:v>0.99990900000000005</c:v>
                </c:pt>
                <c:pt idx="1011">
                  <c:v>1.0031909999999999</c:v>
                </c:pt>
                <c:pt idx="1012">
                  <c:v>0.99706600000000001</c:v>
                </c:pt>
                <c:pt idx="1013">
                  <c:v>1.0015069999999999</c:v>
                </c:pt>
                <c:pt idx="1014">
                  <c:v>1.0019389999999999</c:v>
                </c:pt>
                <c:pt idx="1015">
                  <c:v>1.0009110000000001</c:v>
                </c:pt>
                <c:pt idx="1016">
                  <c:v>1.0044420000000001</c:v>
                </c:pt>
                <c:pt idx="1017">
                  <c:v>1.000748</c:v>
                </c:pt>
                <c:pt idx="1018">
                  <c:v>1.001331</c:v>
                </c:pt>
                <c:pt idx="1019">
                  <c:v>1.000704</c:v>
                </c:pt>
                <c:pt idx="1020">
                  <c:v>1.0010079999999999</c:v>
                </c:pt>
                <c:pt idx="1021">
                  <c:v>1.001352</c:v>
                </c:pt>
                <c:pt idx="1022">
                  <c:v>1.0015430000000001</c:v>
                </c:pt>
                <c:pt idx="1023">
                  <c:v>1.0030790000000001</c:v>
                </c:pt>
                <c:pt idx="1024">
                  <c:v>1.0018050000000001</c:v>
                </c:pt>
                <c:pt idx="1025">
                  <c:v>1.0035719999999999</c:v>
                </c:pt>
                <c:pt idx="1026">
                  <c:v>1.004338</c:v>
                </c:pt>
                <c:pt idx="1027">
                  <c:v>1.0041770000000001</c:v>
                </c:pt>
                <c:pt idx="1028">
                  <c:v>1.0000690000000001</c:v>
                </c:pt>
                <c:pt idx="1029">
                  <c:v>1.0015419999999999</c:v>
                </c:pt>
                <c:pt idx="1030">
                  <c:v>1.003916</c:v>
                </c:pt>
                <c:pt idx="1031">
                  <c:v>1.004697</c:v>
                </c:pt>
                <c:pt idx="1032">
                  <c:v>1.0033799999999999</c:v>
                </c:pt>
                <c:pt idx="1033">
                  <c:v>1.0013369999999999</c:v>
                </c:pt>
                <c:pt idx="1034">
                  <c:v>1.0020849999999999</c:v>
                </c:pt>
                <c:pt idx="1035">
                  <c:v>1.00281</c:v>
                </c:pt>
                <c:pt idx="1036">
                  <c:v>1.002842</c:v>
                </c:pt>
                <c:pt idx="1037">
                  <c:v>1.004219</c:v>
                </c:pt>
                <c:pt idx="1038">
                  <c:v>1.002963</c:v>
                </c:pt>
                <c:pt idx="1039">
                  <c:v>0.99910699999999997</c:v>
                </c:pt>
                <c:pt idx="1040">
                  <c:v>1.003519</c:v>
                </c:pt>
                <c:pt idx="1041">
                  <c:v>1.001509</c:v>
                </c:pt>
                <c:pt idx="1042">
                  <c:v>1.00562</c:v>
                </c:pt>
                <c:pt idx="1043">
                  <c:v>1.0022120000000001</c:v>
                </c:pt>
                <c:pt idx="1044">
                  <c:v>1.00376</c:v>
                </c:pt>
                <c:pt idx="1045">
                  <c:v>1.0054510000000001</c:v>
                </c:pt>
                <c:pt idx="1046">
                  <c:v>1.004629</c:v>
                </c:pt>
                <c:pt idx="1047">
                  <c:v>1.003844</c:v>
                </c:pt>
                <c:pt idx="1048">
                  <c:v>1.003576</c:v>
                </c:pt>
                <c:pt idx="1049">
                  <c:v>1.00183</c:v>
                </c:pt>
                <c:pt idx="1050">
                  <c:v>1.001933</c:v>
                </c:pt>
                <c:pt idx="1051">
                  <c:v>1.0021910000000001</c:v>
                </c:pt>
                <c:pt idx="1052">
                  <c:v>1.002672</c:v>
                </c:pt>
                <c:pt idx="1053">
                  <c:v>1.0016659999999999</c:v>
                </c:pt>
                <c:pt idx="1054">
                  <c:v>1.0023059999999999</c:v>
                </c:pt>
                <c:pt idx="1055">
                  <c:v>1.002796</c:v>
                </c:pt>
                <c:pt idx="1056">
                  <c:v>1.002669</c:v>
                </c:pt>
                <c:pt idx="1057">
                  <c:v>1.0024459999999999</c:v>
                </c:pt>
                <c:pt idx="1058">
                  <c:v>1.0010079999999999</c:v>
                </c:pt>
                <c:pt idx="1059">
                  <c:v>1.000937</c:v>
                </c:pt>
                <c:pt idx="1060">
                  <c:v>1.0012350000000001</c:v>
                </c:pt>
                <c:pt idx="1061">
                  <c:v>1.0004139999999999</c:v>
                </c:pt>
                <c:pt idx="1062">
                  <c:v>1.000459</c:v>
                </c:pt>
                <c:pt idx="1063">
                  <c:v>1.0003379999999999</c:v>
                </c:pt>
                <c:pt idx="1064">
                  <c:v>1.0009079999999999</c:v>
                </c:pt>
                <c:pt idx="1065">
                  <c:v>1.0009140000000001</c:v>
                </c:pt>
                <c:pt idx="1066">
                  <c:v>1.0003679999999999</c:v>
                </c:pt>
                <c:pt idx="1067">
                  <c:v>1.000451</c:v>
                </c:pt>
                <c:pt idx="1068">
                  <c:v>1.0008760000000001</c:v>
                </c:pt>
                <c:pt idx="1069">
                  <c:v>1.0006299999999999</c:v>
                </c:pt>
                <c:pt idx="1070">
                  <c:v>1.000624</c:v>
                </c:pt>
                <c:pt idx="1071">
                  <c:v>1.0003010000000001</c:v>
                </c:pt>
                <c:pt idx="1072">
                  <c:v>1.0005630000000001</c:v>
                </c:pt>
                <c:pt idx="1073">
                  <c:v>1.000499</c:v>
                </c:pt>
                <c:pt idx="1074">
                  <c:v>1.000435</c:v>
                </c:pt>
                <c:pt idx="1075">
                  <c:v>1.000275</c:v>
                </c:pt>
                <c:pt idx="1076">
                  <c:v>1.000068</c:v>
                </c:pt>
                <c:pt idx="1077">
                  <c:v>1.0004459999999999</c:v>
                </c:pt>
                <c:pt idx="1078">
                  <c:v>0.99958999999999998</c:v>
                </c:pt>
                <c:pt idx="1079">
                  <c:v>0.99987499999999996</c:v>
                </c:pt>
                <c:pt idx="1080">
                  <c:v>1.0002059999999999</c:v>
                </c:pt>
                <c:pt idx="1081">
                  <c:v>0.99967499999999998</c:v>
                </c:pt>
                <c:pt idx="1082">
                  <c:v>0.99929400000000002</c:v>
                </c:pt>
                <c:pt idx="1083">
                  <c:v>0.99975000000000003</c:v>
                </c:pt>
                <c:pt idx="1084">
                  <c:v>0.99932500000000002</c:v>
                </c:pt>
                <c:pt idx="1085">
                  <c:v>0.99938400000000005</c:v>
                </c:pt>
                <c:pt idx="1086">
                  <c:v>0.99984799999999996</c:v>
                </c:pt>
                <c:pt idx="1087">
                  <c:v>0.99813399999999997</c:v>
                </c:pt>
                <c:pt idx="1088">
                  <c:v>0.99744200000000005</c:v>
                </c:pt>
                <c:pt idx="1089">
                  <c:v>0.99939500000000003</c:v>
                </c:pt>
                <c:pt idx="1090">
                  <c:v>0.99951299999999998</c:v>
                </c:pt>
                <c:pt idx="1091">
                  <c:v>0.99914400000000003</c:v>
                </c:pt>
                <c:pt idx="1092">
                  <c:v>0.99900199999999995</c:v>
                </c:pt>
                <c:pt idx="1093">
                  <c:v>0.99872899999999998</c:v>
                </c:pt>
                <c:pt idx="1094">
                  <c:v>1.0003850000000001</c:v>
                </c:pt>
                <c:pt idx="1095">
                  <c:v>0.999946</c:v>
                </c:pt>
                <c:pt idx="1096">
                  <c:v>0.99937699999999996</c:v>
                </c:pt>
                <c:pt idx="1097">
                  <c:v>0.99962399999999996</c:v>
                </c:pt>
                <c:pt idx="1098">
                  <c:v>0.99934000000000001</c:v>
                </c:pt>
                <c:pt idx="1099">
                  <c:v>0.99907900000000005</c:v>
                </c:pt>
                <c:pt idx="1100">
                  <c:v>0.99831700000000001</c:v>
                </c:pt>
                <c:pt idx="1101">
                  <c:v>0.99836199999999997</c:v>
                </c:pt>
                <c:pt idx="1102">
                  <c:v>0.99914899999999995</c:v>
                </c:pt>
                <c:pt idx="1103">
                  <c:v>0.99949500000000002</c:v>
                </c:pt>
                <c:pt idx="1104">
                  <c:v>0.99945899999999999</c:v>
                </c:pt>
                <c:pt idx="1105">
                  <c:v>0.99855499999999997</c:v>
                </c:pt>
                <c:pt idx="1106">
                  <c:v>0.99947200000000003</c:v>
                </c:pt>
                <c:pt idx="1107">
                  <c:v>0.99946999999999997</c:v>
                </c:pt>
                <c:pt idx="1108">
                  <c:v>0.99762600000000001</c:v>
                </c:pt>
                <c:pt idx="1109">
                  <c:v>0.99805200000000005</c:v>
                </c:pt>
                <c:pt idx="1110">
                  <c:v>0.99906099999999998</c:v>
                </c:pt>
                <c:pt idx="1111">
                  <c:v>0.99865199999999998</c:v>
                </c:pt>
                <c:pt idx="1112">
                  <c:v>0.999722</c:v>
                </c:pt>
                <c:pt idx="1113">
                  <c:v>1.0004850000000001</c:v>
                </c:pt>
                <c:pt idx="1114">
                  <c:v>1.000486</c:v>
                </c:pt>
                <c:pt idx="1115">
                  <c:v>0.99960300000000002</c:v>
                </c:pt>
                <c:pt idx="1116">
                  <c:v>0.999668</c:v>
                </c:pt>
                <c:pt idx="1117">
                  <c:v>0.99960899999999997</c:v>
                </c:pt>
                <c:pt idx="1118">
                  <c:v>1.000454</c:v>
                </c:pt>
                <c:pt idx="1119">
                  <c:v>0.99990000000000001</c:v>
                </c:pt>
                <c:pt idx="1120">
                  <c:v>1.000089</c:v>
                </c:pt>
                <c:pt idx="1121">
                  <c:v>0.99968699999999999</c:v>
                </c:pt>
                <c:pt idx="1122">
                  <c:v>0.99963999999999997</c:v>
                </c:pt>
                <c:pt idx="1123">
                  <c:v>1.00023</c:v>
                </c:pt>
                <c:pt idx="1124">
                  <c:v>0.99967399999999995</c:v>
                </c:pt>
                <c:pt idx="1125">
                  <c:v>0.99952700000000005</c:v>
                </c:pt>
                <c:pt idx="1126">
                  <c:v>0.99976699999999996</c:v>
                </c:pt>
                <c:pt idx="1127">
                  <c:v>0.99972799999999995</c:v>
                </c:pt>
                <c:pt idx="1128">
                  <c:v>1.0001450000000001</c:v>
                </c:pt>
                <c:pt idx="1129">
                  <c:v>0.99953499999999995</c:v>
                </c:pt>
                <c:pt idx="1130">
                  <c:v>0.99971100000000002</c:v>
                </c:pt>
                <c:pt idx="1131">
                  <c:v>1.0001169999999999</c:v>
                </c:pt>
                <c:pt idx="1132">
                  <c:v>1.0003949999999999</c:v>
                </c:pt>
                <c:pt idx="1133">
                  <c:v>0.99873900000000004</c:v>
                </c:pt>
                <c:pt idx="1134">
                  <c:v>0.99931800000000004</c:v>
                </c:pt>
                <c:pt idx="1135">
                  <c:v>0.99950799999999995</c:v>
                </c:pt>
                <c:pt idx="1136">
                  <c:v>0.99930399999999997</c:v>
                </c:pt>
                <c:pt idx="1137">
                  <c:v>0.99866299999999997</c:v>
                </c:pt>
                <c:pt idx="1138">
                  <c:v>0.999417</c:v>
                </c:pt>
                <c:pt idx="1139">
                  <c:v>0.99937100000000001</c:v>
                </c:pt>
                <c:pt idx="1140">
                  <c:v>0.99847399999999997</c:v>
                </c:pt>
                <c:pt idx="1141">
                  <c:v>1.000076</c:v>
                </c:pt>
                <c:pt idx="1142">
                  <c:v>1.000081</c:v>
                </c:pt>
                <c:pt idx="1143">
                  <c:v>0.99815200000000004</c:v>
                </c:pt>
                <c:pt idx="1144">
                  <c:v>0.99984499999999998</c:v>
                </c:pt>
                <c:pt idx="1145">
                  <c:v>1.000162</c:v>
                </c:pt>
                <c:pt idx="1146">
                  <c:v>0.99948800000000004</c:v>
                </c:pt>
                <c:pt idx="1147">
                  <c:v>1.0001599999999999</c:v>
                </c:pt>
                <c:pt idx="1148">
                  <c:v>0.99926800000000005</c:v>
                </c:pt>
                <c:pt idx="1149">
                  <c:v>1.000057</c:v>
                </c:pt>
                <c:pt idx="1150">
                  <c:v>1.0003230000000001</c:v>
                </c:pt>
                <c:pt idx="1151">
                  <c:v>0.999699</c:v>
                </c:pt>
                <c:pt idx="1152">
                  <c:v>0.999749</c:v>
                </c:pt>
                <c:pt idx="1153">
                  <c:v>0.99970499999999995</c:v>
                </c:pt>
                <c:pt idx="1154">
                  <c:v>0.99965999999999999</c:v>
                </c:pt>
                <c:pt idx="1155">
                  <c:v>0.99951000000000001</c:v>
                </c:pt>
                <c:pt idx="1156">
                  <c:v>0.99954399999999999</c:v>
                </c:pt>
                <c:pt idx="1157">
                  <c:v>0.99953999999999998</c:v>
                </c:pt>
                <c:pt idx="1158">
                  <c:v>1.0002150000000001</c:v>
                </c:pt>
                <c:pt idx="1159">
                  <c:v>1.001234</c:v>
                </c:pt>
                <c:pt idx="1160">
                  <c:v>1.0009889999999999</c:v>
                </c:pt>
                <c:pt idx="1161">
                  <c:v>1.0003070000000001</c:v>
                </c:pt>
                <c:pt idx="1162">
                  <c:v>0.99989399999999995</c:v>
                </c:pt>
                <c:pt idx="1163">
                  <c:v>1.000076</c:v>
                </c:pt>
                <c:pt idx="1164">
                  <c:v>1.000456</c:v>
                </c:pt>
                <c:pt idx="1165">
                  <c:v>1.0008840000000001</c:v>
                </c:pt>
                <c:pt idx="1166">
                  <c:v>1.0004820000000001</c:v>
                </c:pt>
                <c:pt idx="1167">
                  <c:v>1.001341</c:v>
                </c:pt>
                <c:pt idx="1168">
                  <c:v>1.0005390000000001</c:v>
                </c:pt>
                <c:pt idx="1169">
                  <c:v>1.0003120000000001</c:v>
                </c:pt>
                <c:pt idx="1170">
                  <c:v>1.0004459999999999</c:v>
                </c:pt>
                <c:pt idx="1171">
                  <c:v>0.99979799999999996</c:v>
                </c:pt>
                <c:pt idx="1172">
                  <c:v>1.0003249999999999</c:v>
                </c:pt>
                <c:pt idx="1173">
                  <c:v>0.99978999999999996</c:v>
                </c:pt>
                <c:pt idx="1174">
                  <c:v>1.0001770000000001</c:v>
                </c:pt>
                <c:pt idx="1175">
                  <c:v>0.99970199999999998</c:v>
                </c:pt>
                <c:pt idx="1176">
                  <c:v>0.99941999999999998</c:v>
                </c:pt>
                <c:pt idx="1177">
                  <c:v>0.99998799999999999</c:v>
                </c:pt>
                <c:pt idx="1178">
                  <c:v>1.000067</c:v>
                </c:pt>
                <c:pt idx="1179">
                  <c:v>0.99986299999999995</c:v>
                </c:pt>
                <c:pt idx="1180">
                  <c:v>0.99997199999999997</c:v>
                </c:pt>
                <c:pt idx="1181">
                  <c:v>1.0002690000000001</c:v>
                </c:pt>
                <c:pt idx="1182">
                  <c:v>0.99964399999999998</c:v>
                </c:pt>
                <c:pt idx="1183">
                  <c:v>0.999556</c:v>
                </c:pt>
                <c:pt idx="1184">
                  <c:v>0.99900299999999997</c:v>
                </c:pt>
                <c:pt idx="1185">
                  <c:v>0.99909400000000004</c:v>
                </c:pt>
                <c:pt idx="1186">
                  <c:v>0.99951500000000004</c:v>
                </c:pt>
                <c:pt idx="1187">
                  <c:v>0.99988699999999997</c:v>
                </c:pt>
                <c:pt idx="1188">
                  <c:v>1.000108</c:v>
                </c:pt>
                <c:pt idx="1189">
                  <c:v>1.0000640000000001</c:v>
                </c:pt>
                <c:pt idx="1190">
                  <c:v>0.99936499999999995</c:v>
                </c:pt>
                <c:pt idx="1191">
                  <c:v>0.99940099999999998</c:v>
                </c:pt>
                <c:pt idx="1192">
                  <c:v>0.99937699999999996</c:v>
                </c:pt>
                <c:pt idx="1193">
                  <c:v>0.99988200000000005</c:v>
                </c:pt>
                <c:pt idx="1194">
                  <c:v>0.99954699999999996</c:v>
                </c:pt>
                <c:pt idx="1195">
                  <c:v>0.99970599999999998</c:v>
                </c:pt>
                <c:pt idx="1196">
                  <c:v>0.99986699999999995</c:v>
                </c:pt>
                <c:pt idx="1197">
                  <c:v>0.999861</c:v>
                </c:pt>
                <c:pt idx="1198">
                  <c:v>0.99987000000000004</c:v>
                </c:pt>
                <c:pt idx="1199">
                  <c:v>0.999637</c:v>
                </c:pt>
                <c:pt idx="1200">
                  <c:v>0.99937200000000004</c:v>
                </c:pt>
                <c:pt idx="1201">
                  <c:v>0.99985900000000005</c:v>
                </c:pt>
                <c:pt idx="1202">
                  <c:v>1.0001040000000001</c:v>
                </c:pt>
                <c:pt idx="1203">
                  <c:v>1.0002249999999999</c:v>
                </c:pt>
                <c:pt idx="1204">
                  <c:v>0.99875000000000003</c:v>
                </c:pt>
                <c:pt idx="1205">
                  <c:v>0.99972899999999998</c:v>
                </c:pt>
                <c:pt idx="1206">
                  <c:v>1.000108</c:v>
                </c:pt>
                <c:pt idx="1207">
                  <c:v>1.0006189999999999</c:v>
                </c:pt>
                <c:pt idx="1208">
                  <c:v>0.99956500000000004</c:v>
                </c:pt>
                <c:pt idx="1209">
                  <c:v>0.99990699999999999</c:v>
                </c:pt>
                <c:pt idx="1210">
                  <c:v>0.99932399999999999</c:v>
                </c:pt>
                <c:pt idx="1211">
                  <c:v>1.000337</c:v>
                </c:pt>
                <c:pt idx="1212">
                  <c:v>1.0004</c:v>
                </c:pt>
                <c:pt idx="1213">
                  <c:v>0.99978400000000001</c:v>
                </c:pt>
                <c:pt idx="1214">
                  <c:v>0.99983</c:v>
                </c:pt>
                <c:pt idx="1215">
                  <c:v>0.99948199999999998</c:v>
                </c:pt>
                <c:pt idx="1216">
                  <c:v>0.99973400000000001</c:v>
                </c:pt>
                <c:pt idx="1217">
                  <c:v>1.0004729999999999</c:v>
                </c:pt>
                <c:pt idx="1218">
                  <c:v>0.99980199999999997</c:v>
                </c:pt>
                <c:pt idx="1219">
                  <c:v>0.99926499999999996</c:v>
                </c:pt>
                <c:pt idx="1220">
                  <c:v>0.99990900000000005</c:v>
                </c:pt>
                <c:pt idx="1221">
                  <c:v>0.99959600000000004</c:v>
                </c:pt>
                <c:pt idx="1222">
                  <c:v>1.0000899999999999</c:v>
                </c:pt>
                <c:pt idx="1223">
                  <c:v>0.999838</c:v>
                </c:pt>
                <c:pt idx="1224">
                  <c:v>0.99998399999999998</c:v>
                </c:pt>
                <c:pt idx="1225">
                  <c:v>1.002346</c:v>
                </c:pt>
                <c:pt idx="1226">
                  <c:v>1.0037780000000001</c:v>
                </c:pt>
                <c:pt idx="1227">
                  <c:v>1.0036320000000001</c:v>
                </c:pt>
                <c:pt idx="1228">
                  <c:v>1.000894</c:v>
                </c:pt>
                <c:pt idx="1229">
                  <c:v>1.002434</c:v>
                </c:pt>
                <c:pt idx="1230">
                  <c:v>1.002955</c:v>
                </c:pt>
                <c:pt idx="1231">
                  <c:v>1.0032490000000001</c:v>
                </c:pt>
                <c:pt idx="1232">
                  <c:v>1.002953</c:v>
                </c:pt>
                <c:pt idx="1233">
                  <c:v>1.001905</c:v>
                </c:pt>
                <c:pt idx="1234">
                  <c:v>1.0017469999999999</c:v>
                </c:pt>
                <c:pt idx="1235">
                  <c:v>1.001995</c:v>
                </c:pt>
                <c:pt idx="1236">
                  <c:v>1.001034</c:v>
                </c:pt>
                <c:pt idx="1237">
                  <c:v>1.0019469999999999</c:v>
                </c:pt>
                <c:pt idx="1238">
                  <c:v>1.0024850000000001</c:v>
                </c:pt>
                <c:pt idx="1239">
                  <c:v>1.004265</c:v>
                </c:pt>
                <c:pt idx="1240">
                  <c:v>1.003924</c:v>
                </c:pt>
                <c:pt idx="1241">
                  <c:v>1.006556</c:v>
                </c:pt>
                <c:pt idx="1242">
                  <c:v>1.007976</c:v>
                </c:pt>
                <c:pt idx="1243">
                  <c:v>1.0000800000000001</c:v>
                </c:pt>
                <c:pt idx="1244">
                  <c:v>1.001568</c:v>
                </c:pt>
                <c:pt idx="1245">
                  <c:v>1.002283</c:v>
                </c:pt>
                <c:pt idx="1246">
                  <c:v>1.0026679999999999</c:v>
                </c:pt>
                <c:pt idx="1247">
                  <c:v>1.001514</c:v>
                </c:pt>
                <c:pt idx="1248">
                  <c:v>1.000756</c:v>
                </c:pt>
                <c:pt idx="1249">
                  <c:v>1.003036</c:v>
                </c:pt>
                <c:pt idx="1250">
                  <c:v>1.000456</c:v>
                </c:pt>
                <c:pt idx="1251">
                  <c:v>0.99907500000000005</c:v>
                </c:pt>
                <c:pt idx="1252">
                  <c:v>1.0016039999999999</c:v>
                </c:pt>
                <c:pt idx="1253">
                  <c:v>1.000156</c:v>
                </c:pt>
                <c:pt idx="1254">
                  <c:v>1.0010870000000001</c:v>
                </c:pt>
                <c:pt idx="1255">
                  <c:v>1.0104219999999999</c:v>
                </c:pt>
                <c:pt idx="1256">
                  <c:v>0.998031</c:v>
                </c:pt>
                <c:pt idx="1257">
                  <c:v>0.99953800000000004</c:v>
                </c:pt>
                <c:pt idx="1258">
                  <c:v>0.99899099999999996</c:v>
                </c:pt>
                <c:pt idx="1259">
                  <c:v>0.99977400000000005</c:v>
                </c:pt>
                <c:pt idx="1260">
                  <c:v>0.99976799999999999</c:v>
                </c:pt>
                <c:pt idx="1261">
                  <c:v>0.99915699999999996</c:v>
                </c:pt>
                <c:pt idx="1262">
                  <c:v>0.99893399999999999</c:v>
                </c:pt>
                <c:pt idx="1263">
                  <c:v>0.99912199999999995</c:v>
                </c:pt>
                <c:pt idx="1264">
                  <c:v>0.999498</c:v>
                </c:pt>
                <c:pt idx="1265">
                  <c:v>0.99916000000000005</c:v>
                </c:pt>
                <c:pt idx="1266">
                  <c:v>0.99957300000000004</c:v>
                </c:pt>
                <c:pt idx="1267">
                  <c:v>0.99953800000000004</c:v>
                </c:pt>
                <c:pt idx="1268">
                  <c:v>0.99901799999999996</c:v>
                </c:pt>
                <c:pt idx="1269">
                  <c:v>0.99921700000000002</c:v>
                </c:pt>
                <c:pt idx="1270">
                  <c:v>0.99947699999999995</c:v>
                </c:pt>
                <c:pt idx="1271">
                  <c:v>0.99941000000000002</c:v>
                </c:pt>
                <c:pt idx="1272">
                  <c:v>0.99967200000000001</c:v>
                </c:pt>
                <c:pt idx="1273">
                  <c:v>0.99896399999999996</c:v>
                </c:pt>
                <c:pt idx="1274">
                  <c:v>0.99924000000000002</c:v>
                </c:pt>
                <c:pt idx="1275">
                  <c:v>0.99886600000000003</c:v>
                </c:pt>
                <c:pt idx="1276">
                  <c:v>0.99869600000000003</c:v>
                </c:pt>
                <c:pt idx="1277">
                  <c:v>0.99914599999999998</c:v>
                </c:pt>
                <c:pt idx="1278">
                  <c:v>0.99929000000000001</c:v>
                </c:pt>
                <c:pt idx="1279">
                  <c:v>0.99892999999999998</c:v>
                </c:pt>
                <c:pt idx="1280">
                  <c:v>0.99999199999999999</c:v>
                </c:pt>
                <c:pt idx="1281">
                  <c:v>1.0000910000000001</c:v>
                </c:pt>
                <c:pt idx="1282">
                  <c:v>0.998672</c:v>
                </c:pt>
                <c:pt idx="1283">
                  <c:v>0.99948999999999999</c:v>
                </c:pt>
                <c:pt idx="1284">
                  <c:v>0.99964600000000003</c:v>
                </c:pt>
                <c:pt idx="1285">
                  <c:v>0.99973999999999996</c:v>
                </c:pt>
                <c:pt idx="1286">
                  <c:v>0.999884</c:v>
                </c:pt>
                <c:pt idx="1287">
                  <c:v>0.99903399999999998</c:v>
                </c:pt>
                <c:pt idx="1288">
                  <c:v>0.99974700000000005</c:v>
                </c:pt>
                <c:pt idx="1289">
                  <c:v>1.000041</c:v>
                </c:pt>
                <c:pt idx="1290">
                  <c:v>1.0005109999999999</c:v>
                </c:pt>
                <c:pt idx="1291">
                  <c:v>1.000103</c:v>
                </c:pt>
                <c:pt idx="1292">
                  <c:v>1.0004139999999999</c:v>
                </c:pt>
                <c:pt idx="1293">
                  <c:v>1.0002230000000001</c:v>
                </c:pt>
                <c:pt idx="1294">
                  <c:v>1.00075</c:v>
                </c:pt>
                <c:pt idx="1295">
                  <c:v>0.99989600000000001</c:v>
                </c:pt>
                <c:pt idx="1296">
                  <c:v>1.000067</c:v>
                </c:pt>
                <c:pt idx="1297">
                  <c:v>0.99986699999999995</c:v>
                </c:pt>
                <c:pt idx="1298">
                  <c:v>0.99963000000000002</c:v>
                </c:pt>
                <c:pt idx="1299">
                  <c:v>1.000259</c:v>
                </c:pt>
                <c:pt idx="1300">
                  <c:v>1.0002580000000001</c:v>
                </c:pt>
                <c:pt idx="1301">
                  <c:v>1.000356</c:v>
                </c:pt>
                <c:pt idx="1302">
                  <c:v>1.000489</c:v>
                </c:pt>
                <c:pt idx="1303">
                  <c:v>1.0005980000000001</c:v>
                </c:pt>
                <c:pt idx="1304">
                  <c:v>1.0002059999999999</c:v>
                </c:pt>
                <c:pt idx="1305">
                  <c:v>1.000764</c:v>
                </c:pt>
                <c:pt idx="1306">
                  <c:v>1.0005759999999999</c:v>
                </c:pt>
                <c:pt idx="1307">
                  <c:v>1.0005310000000001</c:v>
                </c:pt>
                <c:pt idx="1308">
                  <c:v>0.99992800000000004</c:v>
                </c:pt>
                <c:pt idx="1309">
                  <c:v>1.0002040000000001</c:v>
                </c:pt>
                <c:pt idx="1310">
                  <c:v>1.0006299999999999</c:v>
                </c:pt>
                <c:pt idx="1311">
                  <c:v>1.0011159999999999</c:v>
                </c:pt>
                <c:pt idx="1312">
                  <c:v>0.99973000000000001</c:v>
                </c:pt>
                <c:pt idx="1313">
                  <c:v>1.000032</c:v>
                </c:pt>
                <c:pt idx="1314">
                  <c:v>1.0001389999999999</c:v>
                </c:pt>
                <c:pt idx="1315">
                  <c:v>1.0003880000000001</c:v>
                </c:pt>
                <c:pt idx="1316">
                  <c:v>1.000785</c:v>
                </c:pt>
                <c:pt idx="1317">
                  <c:v>1.0013399999999999</c:v>
                </c:pt>
                <c:pt idx="1318">
                  <c:v>1.00135</c:v>
                </c:pt>
                <c:pt idx="1319">
                  <c:v>1.0011909999999999</c:v>
                </c:pt>
                <c:pt idx="1320">
                  <c:v>1.000346</c:v>
                </c:pt>
                <c:pt idx="1321">
                  <c:v>1.0006429999999999</c:v>
                </c:pt>
                <c:pt idx="1322">
                  <c:v>1.000545</c:v>
                </c:pt>
                <c:pt idx="1323">
                  <c:v>1.0002219999999999</c:v>
                </c:pt>
                <c:pt idx="1324">
                  <c:v>0.99999199999999999</c:v>
                </c:pt>
                <c:pt idx="1325">
                  <c:v>1.0016430000000001</c:v>
                </c:pt>
                <c:pt idx="1326">
                  <c:v>1.0006120000000001</c:v>
                </c:pt>
                <c:pt idx="1327">
                  <c:v>0.99996200000000002</c:v>
                </c:pt>
                <c:pt idx="1328">
                  <c:v>1.000224</c:v>
                </c:pt>
                <c:pt idx="1329">
                  <c:v>1.0001249999999999</c:v>
                </c:pt>
                <c:pt idx="1330">
                  <c:v>0.99997100000000005</c:v>
                </c:pt>
                <c:pt idx="1331">
                  <c:v>1.0001070000000001</c:v>
                </c:pt>
                <c:pt idx="1332">
                  <c:v>0.99995000000000001</c:v>
                </c:pt>
                <c:pt idx="1333">
                  <c:v>0.99925200000000003</c:v>
                </c:pt>
                <c:pt idx="1334">
                  <c:v>1.00047</c:v>
                </c:pt>
                <c:pt idx="1335">
                  <c:v>1.0000100000000001</c:v>
                </c:pt>
                <c:pt idx="1336">
                  <c:v>1.0003150000000001</c:v>
                </c:pt>
                <c:pt idx="1337">
                  <c:v>0.999996</c:v>
                </c:pt>
                <c:pt idx="1338">
                  <c:v>0.999718</c:v>
                </c:pt>
                <c:pt idx="1339">
                  <c:v>0.99999499999999997</c:v>
                </c:pt>
                <c:pt idx="1340">
                  <c:v>1.00038</c:v>
                </c:pt>
                <c:pt idx="1341">
                  <c:v>1.0001340000000001</c:v>
                </c:pt>
                <c:pt idx="1342">
                  <c:v>1.000265</c:v>
                </c:pt>
                <c:pt idx="1343">
                  <c:v>1.000197</c:v>
                </c:pt>
                <c:pt idx="1344">
                  <c:v>1.0000279999999999</c:v>
                </c:pt>
                <c:pt idx="1345">
                  <c:v>1.000259</c:v>
                </c:pt>
                <c:pt idx="1346">
                  <c:v>1.0002260000000001</c:v>
                </c:pt>
                <c:pt idx="1347">
                  <c:v>1.0004789999999999</c:v>
                </c:pt>
                <c:pt idx="1348">
                  <c:v>0.99997000000000003</c:v>
                </c:pt>
                <c:pt idx="1349">
                  <c:v>1.0001960000000001</c:v>
                </c:pt>
                <c:pt idx="1350">
                  <c:v>1.000275</c:v>
                </c:pt>
                <c:pt idx="1351">
                  <c:v>1.000402</c:v>
                </c:pt>
                <c:pt idx="1352">
                  <c:v>1.000059</c:v>
                </c:pt>
                <c:pt idx="1353">
                  <c:v>1.0004139999999999</c:v>
                </c:pt>
                <c:pt idx="1354">
                  <c:v>0.99983500000000003</c:v>
                </c:pt>
                <c:pt idx="1355">
                  <c:v>0.99979399999999996</c:v>
                </c:pt>
                <c:pt idx="1356">
                  <c:v>1.000057</c:v>
                </c:pt>
                <c:pt idx="1357">
                  <c:v>1.000003</c:v>
                </c:pt>
                <c:pt idx="1358">
                  <c:v>0.99988699999999997</c:v>
                </c:pt>
                <c:pt idx="1359">
                  <c:v>1.0000009999999999</c:v>
                </c:pt>
                <c:pt idx="1360">
                  <c:v>0.999884</c:v>
                </c:pt>
                <c:pt idx="1361">
                  <c:v>0.99998299999999996</c:v>
                </c:pt>
                <c:pt idx="1362">
                  <c:v>1.000346</c:v>
                </c:pt>
                <c:pt idx="1363">
                  <c:v>1.0003580000000001</c:v>
                </c:pt>
                <c:pt idx="1364">
                  <c:v>1.000208</c:v>
                </c:pt>
                <c:pt idx="1365">
                  <c:v>0.99946699999999999</c:v>
                </c:pt>
                <c:pt idx="1366">
                  <c:v>1.000132</c:v>
                </c:pt>
                <c:pt idx="1367">
                  <c:v>0.99988600000000005</c:v>
                </c:pt>
                <c:pt idx="1368">
                  <c:v>0.999421</c:v>
                </c:pt>
                <c:pt idx="1369">
                  <c:v>0.99982300000000002</c:v>
                </c:pt>
                <c:pt idx="1370">
                  <c:v>1.000051</c:v>
                </c:pt>
                <c:pt idx="1371">
                  <c:v>1.000146</c:v>
                </c:pt>
                <c:pt idx="1372">
                  <c:v>1.0001359999999999</c:v>
                </c:pt>
                <c:pt idx="1373">
                  <c:v>0.99960300000000002</c:v>
                </c:pt>
                <c:pt idx="1374">
                  <c:v>1.000016</c:v>
                </c:pt>
                <c:pt idx="1375">
                  <c:v>0.99992899999999996</c:v>
                </c:pt>
                <c:pt idx="1376">
                  <c:v>1.0001519999999999</c:v>
                </c:pt>
                <c:pt idx="1377">
                  <c:v>1.000267</c:v>
                </c:pt>
                <c:pt idx="1378">
                  <c:v>1.000308</c:v>
                </c:pt>
                <c:pt idx="1379">
                  <c:v>0.99963100000000005</c:v>
                </c:pt>
                <c:pt idx="1380">
                  <c:v>1.0004310000000001</c:v>
                </c:pt>
                <c:pt idx="1381">
                  <c:v>0.99979399999999996</c:v>
                </c:pt>
                <c:pt idx="1382">
                  <c:v>1.000197</c:v>
                </c:pt>
                <c:pt idx="1383">
                  <c:v>1.000383</c:v>
                </c:pt>
                <c:pt idx="1384">
                  <c:v>1.000203</c:v>
                </c:pt>
                <c:pt idx="1385">
                  <c:v>1.0001180000000001</c:v>
                </c:pt>
                <c:pt idx="1386">
                  <c:v>1.000108</c:v>
                </c:pt>
                <c:pt idx="1387">
                  <c:v>1.000008</c:v>
                </c:pt>
                <c:pt idx="1388">
                  <c:v>1.000048</c:v>
                </c:pt>
                <c:pt idx="1389">
                  <c:v>1.0004759999999999</c:v>
                </c:pt>
                <c:pt idx="1390">
                  <c:v>1.0000329999999999</c:v>
                </c:pt>
                <c:pt idx="1391">
                  <c:v>1.0002219999999999</c:v>
                </c:pt>
                <c:pt idx="1392">
                  <c:v>1.0000180000000001</c:v>
                </c:pt>
                <c:pt idx="1393">
                  <c:v>0.99983900000000003</c:v>
                </c:pt>
                <c:pt idx="1394">
                  <c:v>0.99999899999999997</c:v>
                </c:pt>
                <c:pt idx="1395">
                  <c:v>1.000076</c:v>
                </c:pt>
                <c:pt idx="1396">
                  <c:v>0.99987000000000004</c:v>
                </c:pt>
                <c:pt idx="1397">
                  <c:v>0.99955700000000003</c:v>
                </c:pt>
                <c:pt idx="1398">
                  <c:v>1.000189</c:v>
                </c:pt>
                <c:pt idx="1399">
                  <c:v>1.0000039999999999</c:v>
                </c:pt>
                <c:pt idx="1400">
                  <c:v>1.000132</c:v>
                </c:pt>
                <c:pt idx="1401">
                  <c:v>1.0002979999999999</c:v>
                </c:pt>
                <c:pt idx="1402">
                  <c:v>1.001077</c:v>
                </c:pt>
                <c:pt idx="1403">
                  <c:v>0.99960899999999997</c:v>
                </c:pt>
                <c:pt idx="1404">
                  <c:v>1.0001519999999999</c:v>
                </c:pt>
                <c:pt idx="1405">
                  <c:v>1.0003599999999999</c:v>
                </c:pt>
                <c:pt idx="1406">
                  <c:v>0.99998699999999996</c:v>
                </c:pt>
                <c:pt idx="1407">
                  <c:v>1.000038</c:v>
                </c:pt>
                <c:pt idx="1408">
                  <c:v>0.99946999999999997</c:v>
                </c:pt>
                <c:pt idx="1409">
                  <c:v>0.99945099999999998</c:v>
                </c:pt>
                <c:pt idx="1410">
                  <c:v>1.0003919999999999</c:v>
                </c:pt>
                <c:pt idx="1411">
                  <c:v>1.000094</c:v>
                </c:pt>
                <c:pt idx="1412">
                  <c:v>1.0003649999999999</c:v>
                </c:pt>
                <c:pt idx="1413">
                  <c:v>0.99974799999999997</c:v>
                </c:pt>
                <c:pt idx="1414">
                  <c:v>1.0000500000000001</c:v>
                </c:pt>
                <c:pt idx="1415">
                  <c:v>1.0003249999999999</c:v>
                </c:pt>
                <c:pt idx="1416">
                  <c:v>1.0001009999999999</c:v>
                </c:pt>
                <c:pt idx="1417">
                  <c:v>1.000516</c:v>
                </c:pt>
                <c:pt idx="1418">
                  <c:v>1.0001150000000001</c:v>
                </c:pt>
                <c:pt idx="1419">
                  <c:v>1.000262</c:v>
                </c:pt>
                <c:pt idx="1420">
                  <c:v>1.000359</c:v>
                </c:pt>
                <c:pt idx="1421">
                  <c:v>1.0002949999999999</c:v>
                </c:pt>
                <c:pt idx="1422">
                  <c:v>0.99970400000000004</c:v>
                </c:pt>
                <c:pt idx="1423">
                  <c:v>1.0000370000000001</c:v>
                </c:pt>
                <c:pt idx="1424">
                  <c:v>0.99977300000000002</c:v>
                </c:pt>
                <c:pt idx="1425">
                  <c:v>0.99953199999999998</c:v>
                </c:pt>
                <c:pt idx="1426">
                  <c:v>0.99995000000000001</c:v>
                </c:pt>
                <c:pt idx="1427">
                  <c:v>0.99996300000000005</c:v>
                </c:pt>
                <c:pt idx="1428">
                  <c:v>0.99999700000000002</c:v>
                </c:pt>
                <c:pt idx="1429">
                  <c:v>1.0000800000000001</c:v>
                </c:pt>
                <c:pt idx="1430">
                  <c:v>1.000043</c:v>
                </c:pt>
                <c:pt idx="1431">
                  <c:v>1.0008870000000001</c:v>
                </c:pt>
                <c:pt idx="1432">
                  <c:v>1.0004839999999999</c:v>
                </c:pt>
                <c:pt idx="1433">
                  <c:v>1.0001089999999999</c:v>
                </c:pt>
                <c:pt idx="1434">
                  <c:v>1.000993</c:v>
                </c:pt>
                <c:pt idx="1435">
                  <c:v>0.99982899999999997</c:v>
                </c:pt>
                <c:pt idx="1436">
                  <c:v>0.99951999999999996</c:v>
                </c:pt>
                <c:pt idx="1437">
                  <c:v>0.99977499999999997</c:v>
                </c:pt>
                <c:pt idx="1438">
                  <c:v>1.0002770000000001</c:v>
                </c:pt>
                <c:pt idx="1439">
                  <c:v>1.0001549999999999</c:v>
                </c:pt>
                <c:pt idx="1440">
                  <c:v>1.000041</c:v>
                </c:pt>
                <c:pt idx="1441">
                  <c:v>0.99961</c:v>
                </c:pt>
                <c:pt idx="1442">
                  <c:v>0.99989300000000003</c:v>
                </c:pt>
                <c:pt idx="1443">
                  <c:v>1.00027</c:v>
                </c:pt>
                <c:pt idx="1444">
                  <c:v>1.0015689999999999</c:v>
                </c:pt>
                <c:pt idx="1445">
                  <c:v>1.001816</c:v>
                </c:pt>
                <c:pt idx="1446">
                  <c:v>0.99945600000000001</c:v>
                </c:pt>
                <c:pt idx="1447">
                  <c:v>1.0000370000000001</c:v>
                </c:pt>
                <c:pt idx="1448">
                  <c:v>1.0001059999999999</c:v>
                </c:pt>
                <c:pt idx="1449">
                  <c:v>0.99993600000000005</c:v>
                </c:pt>
                <c:pt idx="1450">
                  <c:v>0.99993500000000002</c:v>
                </c:pt>
                <c:pt idx="1451">
                  <c:v>1.0000960000000001</c:v>
                </c:pt>
                <c:pt idx="1452">
                  <c:v>0.99977400000000005</c:v>
                </c:pt>
                <c:pt idx="1453">
                  <c:v>0.999834</c:v>
                </c:pt>
                <c:pt idx="1454">
                  <c:v>0.99998699999999996</c:v>
                </c:pt>
                <c:pt idx="1455">
                  <c:v>0.99999700000000002</c:v>
                </c:pt>
                <c:pt idx="1456">
                  <c:v>1.000229</c:v>
                </c:pt>
                <c:pt idx="1457">
                  <c:v>1.0005679999999999</c:v>
                </c:pt>
                <c:pt idx="1458">
                  <c:v>1.0004420000000001</c:v>
                </c:pt>
                <c:pt idx="1459">
                  <c:v>1.0007779999999999</c:v>
                </c:pt>
                <c:pt idx="1460">
                  <c:v>0.99994799999999995</c:v>
                </c:pt>
                <c:pt idx="1461">
                  <c:v>0.99992099999999995</c:v>
                </c:pt>
                <c:pt idx="1462">
                  <c:v>0.99963999999999997</c:v>
                </c:pt>
                <c:pt idx="1463">
                  <c:v>1.001315</c:v>
                </c:pt>
                <c:pt idx="1464">
                  <c:v>0.99845399999999995</c:v>
                </c:pt>
                <c:pt idx="1465">
                  <c:v>1.0007109999999999</c:v>
                </c:pt>
                <c:pt idx="1466">
                  <c:v>0.99997499999999995</c:v>
                </c:pt>
                <c:pt idx="1467">
                  <c:v>0.99993200000000004</c:v>
                </c:pt>
                <c:pt idx="1468">
                  <c:v>1.0003949999999999</c:v>
                </c:pt>
                <c:pt idx="1469">
                  <c:v>0.99975999999999998</c:v>
                </c:pt>
                <c:pt idx="1470">
                  <c:v>0.99956</c:v>
                </c:pt>
                <c:pt idx="1471">
                  <c:v>0.99999300000000002</c:v>
                </c:pt>
                <c:pt idx="1472">
                  <c:v>0.99902299999999999</c:v>
                </c:pt>
                <c:pt idx="1473">
                  <c:v>1.000432</c:v>
                </c:pt>
                <c:pt idx="1474">
                  <c:v>0.99977199999999999</c:v>
                </c:pt>
                <c:pt idx="1475">
                  <c:v>0.99989499999999998</c:v>
                </c:pt>
                <c:pt idx="1476">
                  <c:v>1.000316</c:v>
                </c:pt>
                <c:pt idx="1477">
                  <c:v>0.99919599999999997</c:v>
                </c:pt>
                <c:pt idx="1478">
                  <c:v>0.99987400000000004</c:v>
                </c:pt>
                <c:pt idx="1479">
                  <c:v>1.000893</c:v>
                </c:pt>
                <c:pt idx="1480">
                  <c:v>1.0000359999999999</c:v>
                </c:pt>
                <c:pt idx="1481">
                  <c:v>0.99997800000000003</c:v>
                </c:pt>
                <c:pt idx="1482">
                  <c:v>0.99960400000000005</c:v>
                </c:pt>
                <c:pt idx="1483">
                  <c:v>0.99955700000000003</c:v>
                </c:pt>
                <c:pt idx="1484">
                  <c:v>0.99858199999999997</c:v>
                </c:pt>
                <c:pt idx="1485">
                  <c:v>1.000046</c:v>
                </c:pt>
                <c:pt idx="1486">
                  <c:v>0.998892</c:v>
                </c:pt>
                <c:pt idx="1487">
                  <c:v>0.99920799999999999</c:v>
                </c:pt>
                <c:pt idx="1488">
                  <c:v>0.99992999999999999</c:v>
                </c:pt>
                <c:pt idx="1489">
                  <c:v>1.000005</c:v>
                </c:pt>
                <c:pt idx="1490">
                  <c:v>0.99947299999999994</c:v>
                </c:pt>
                <c:pt idx="1491">
                  <c:v>1.0001789999999999</c:v>
                </c:pt>
                <c:pt idx="1492">
                  <c:v>1.0014380000000001</c:v>
                </c:pt>
                <c:pt idx="1493">
                  <c:v>1.000075</c:v>
                </c:pt>
                <c:pt idx="1494">
                  <c:v>0.99994899999999998</c:v>
                </c:pt>
                <c:pt idx="1495">
                  <c:v>0.99988500000000002</c:v>
                </c:pt>
                <c:pt idx="1496">
                  <c:v>1.0003390000000001</c:v>
                </c:pt>
                <c:pt idx="1497">
                  <c:v>1.0002169999999999</c:v>
                </c:pt>
                <c:pt idx="1498">
                  <c:v>0.99987099999999995</c:v>
                </c:pt>
                <c:pt idx="1499">
                  <c:v>0.99996099999999999</c:v>
                </c:pt>
                <c:pt idx="1500">
                  <c:v>0.999946</c:v>
                </c:pt>
                <c:pt idx="1501">
                  <c:v>0.99980899999999995</c:v>
                </c:pt>
                <c:pt idx="1502">
                  <c:v>0.99867799999999995</c:v>
                </c:pt>
                <c:pt idx="1503">
                  <c:v>0.99992899999999996</c:v>
                </c:pt>
                <c:pt idx="1504">
                  <c:v>1.0000469999999999</c:v>
                </c:pt>
                <c:pt idx="1505">
                  <c:v>1.000116</c:v>
                </c:pt>
                <c:pt idx="1506">
                  <c:v>1.0003420000000001</c:v>
                </c:pt>
                <c:pt idx="1507">
                  <c:v>0.99952399999999997</c:v>
                </c:pt>
                <c:pt idx="1508">
                  <c:v>0.99986900000000001</c:v>
                </c:pt>
                <c:pt idx="1509">
                  <c:v>0.998668</c:v>
                </c:pt>
                <c:pt idx="1510">
                  <c:v>1.0001660000000001</c:v>
                </c:pt>
                <c:pt idx="1511">
                  <c:v>1.0002139999999999</c:v>
                </c:pt>
                <c:pt idx="1512">
                  <c:v>1.0008300000000001</c:v>
                </c:pt>
                <c:pt idx="1513">
                  <c:v>0.99867300000000003</c:v>
                </c:pt>
                <c:pt idx="1514">
                  <c:v>0.999108</c:v>
                </c:pt>
                <c:pt idx="1515">
                  <c:v>1.001468</c:v>
                </c:pt>
                <c:pt idx="1516">
                  <c:v>0.99908399999999997</c:v>
                </c:pt>
                <c:pt idx="1517">
                  <c:v>0.99963100000000005</c:v>
                </c:pt>
                <c:pt idx="1518">
                  <c:v>1.000129</c:v>
                </c:pt>
                <c:pt idx="1519">
                  <c:v>1.000737</c:v>
                </c:pt>
                <c:pt idx="1520">
                  <c:v>0.99975899999999995</c:v>
                </c:pt>
                <c:pt idx="1521">
                  <c:v>1.0000469999999999</c:v>
                </c:pt>
                <c:pt idx="1522">
                  <c:v>1.000434</c:v>
                </c:pt>
                <c:pt idx="1523">
                  <c:v>1.0004630000000001</c:v>
                </c:pt>
                <c:pt idx="1524">
                  <c:v>0.999969</c:v>
                </c:pt>
                <c:pt idx="1525">
                  <c:v>1.000238</c:v>
                </c:pt>
                <c:pt idx="1526">
                  <c:v>0.99934900000000004</c:v>
                </c:pt>
                <c:pt idx="1527">
                  <c:v>1.0007699999999999</c:v>
                </c:pt>
                <c:pt idx="1528">
                  <c:v>0.99882400000000005</c:v>
                </c:pt>
                <c:pt idx="1529">
                  <c:v>0.99976399999999999</c:v>
                </c:pt>
                <c:pt idx="1530">
                  <c:v>0.99907699999999999</c:v>
                </c:pt>
                <c:pt idx="1531">
                  <c:v>0.99977400000000005</c:v>
                </c:pt>
                <c:pt idx="1532">
                  <c:v>0.99994300000000003</c:v>
                </c:pt>
                <c:pt idx="1533">
                  <c:v>0.99966900000000003</c:v>
                </c:pt>
                <c:pt idx="1534">
                  <c:v>1.0001580000000001</c:v>
                </c:pt>
                <c:pt idx="1535">
                  <c:v>1.0001150000000001</c:v>
                </c:pt>
                <c:pt idx="1536">
                  <c:v>1.0014590000000001</c:v>
                </c:pt>
                <c:pt idx="1537">
                  <c:v>1.0007379999999999</c:v>
                </c:pt>
                <c:pt idx="1538">
                  <c:v>0.99967700000000004</c:v>
                </c:pt>
                <c:pt idx="1539">
                  <c:v>1.0002709999999999</c:v>
                </c:pt>
                <c:pt idx="1540">
                  <c:v>1.000089</c:v>
                </c:pt>
                <c:pt idx="1541">
                  <c:v>0.99991699999999994</c:v>
                </c:pt>
                <c:pt idx="1542">
                  <c:v>1.0003120000000001</c:v>
                </c:pt>
                <c:pt idx="1543">
                  <c:v>0.99940799999999996</c:v>
                </c:pt>
                <c:pt idx="1544">
                  <c:v>1.0002120000000001</c:v>
                </c:pt>
                <c:pt idx="1545">
                  <c:v>0.99945499999999998</c:v>
                </c:pt>
                <c:pt idx="1546">
                  <c:v>1.000235</c:v>
                </c:pt>
                <c:pt idx="1547">
                  <c:v>1.000084</c:v>
                </c:pt>
                <c:pt idx="1548">
                  <c:v>0.99964699999999995</c:v>
                </c:pt>
                <c:pt idx="1549">
                  <c:v>0.999413</c:v>
                </c:pt>
                <c:pt idx="1550">
                  <c:v>0.99964500000000001</c:v>
                </c:pt>
                <c:pt idx="1551">
                  <c:v>0.99955000000000005</c:v>
                </c:pt>
                <c:pt idx="1552">
                  <c:v>0.99973400000000001</c:v>
                </c:pt>
                <c:pt idx="1553">
                  <c:v>1.0002409999999999</c:v>
                </c:pt>
                <c:pt idx="1554">
                  <c:v>0.99957799999999997</c:v>
                </c:pt>
                <c:pt idx="1555">
                  <c:v>0.99979600000000002</c:v>
                </c:pt>
                <c:pt idx="1556">
                  <c:v>1.0001930000000001</c:v>
                </c:pt>
                <c:pt idx="1557">
                  <c:v>0.99965800000000005</c:v>
                </c:pt>
                <c:pt idx="1558">
                  <c:v>1.0001009999999999</c:v>
                </c:pt>
                <c:pt idx="1559">
                  <c:v>0.999637</c:v>
                </c:pt>
                <c:pt idx="1560">
                  <c:v>0.99987700000000002</c:v>
                </c:pt>
                <c:pt idx="1561">
                  <c:v>1.0001409999999999</c:v>
                </c:pt>
                <c:pt idx="1562">
                  <c:v>0.99987700000000002</c:v>
                </c:pt>
                <c:pt idx="1563">
                  <c:v>1.0000309999999999</c:v>
                </c:pt>
                <c:pt idx="1564">
                  <c:v>0.99995400000000001</c:v>
                </c:pt>
                <c:pt idx="1565">
                  <c:v>0.99984399999999996</c:v>
                </c:pt>
                <c:pt idx="1566">
                  <c:v>0.99968999999999997</c:v>
                </c:pt>
                <c:pt idx="1567">
                  <c:v>0.99952799999999997</c:v>
                </c:pt>
                <c:pt idx="1568">
                  <c:v>0.99978800000000001</c:v>
                </c:pt>
                <c:pt idx="1569">
                  <c:v>0.99992000000000003</c:v>
                </c:pt>
                <c:pt idx="1570">
                  <c:v>1.000264</c:v>
                </c:pt>
                <c:pt idx="1571">
                  <c:v>1.0003329999999999</c:v>
                </c:pt>
                <c:pt idx="1572">
                  <c:v>0.99977899999999997</c:v>
                </c:pt>
                <c:pt idx="1573">
                  <c:v>0.99985100000000005</c:v>
                </c:pt>
                <c:pt idx="1574">
                  <c:v>0.99984799999999996</c:v>
                </c:pt>
                <c:pt idx="1575">
                  <c:v>1.0001070000000001</c:v>
                </c:pt>
                <c:pt idx="1576">
                  <c:v>1.000267</c:v>
                </c:pt>
                <c:pt idx="1577">
                  <c:v>1.0001720000000001</c:v>
                </c:pt>
                <c:pt idx="1578">
                  <c:v>0.99997499999999995</c:v>
                </c:pt>
                <c:pt idx="1579">
                  <c:v>1.00017</c:v>
                </c:pt>
                <c:pt idx="1580">
                  <c:v>1.000156</c:v>
                </c:pt>
                <c:pt idx="1581">
                  <c:v>0.99993299999999996</c:v>
                </c:pt>
                <c:pt idx="1582">
                  <c:v>0.99976799999999999</c:v>
                </c:pt>
                <c:pt idx="1583">
                  <c:v>0.999838</c:v>
                </c:pt>
                <c:pt idx="1584">
                  <c:v>0.99987000000000004</c:v>
                </c:pt>
                <c:pt idx="1585">
                  <c:v>1.000402</c:v>
                </c:pt>
                <c:pt idx="1586">
                  <c:v>1.0004550000000001</c:v>
                </c:pt>
                <c:pt idx="1587">
                  <c:v>0.99961599999999995</c:v>
                </c:pt>
                <c:pt idx="1588">
                  <c:v>1.000572</c:v>
                </c:pt>
                <c:pt idx="1589">
                  <c:v>0.99991300000000005</c:v>
                </c:pt>
                <c:pt idx="1590">
                  <c:v>0.99966200000000005</c:v>
                </c:pt>
                <c:pt idx="1591">
                  <c:v>0.99965300000000001</c:v>
                </c:pt>
                <c:pt idx="1592">
                  <c:v>0.99980899999999995</c:v>
                </c:pt>
                <c:pt idx="1593">
                  <c:v>0.99971600000000005</c:v>
                </c:pt>
                <c:pt idx="1594">
                  <c:v>0.99954299999999996</c:v>
                </c:pt>
                <c:pt idx="1595">
                  <c:v>0.99980899999999995</c:v>
                </c:pt>
                <c:pt idx="1596">
                  <c:v>0.99982099999999996</c:v>
                </c:pt>
                <c:pt idx="1597">
                  <c:v>0.99982000000000004</c:v>
                </c:pt>
                <c:pt idx="1598">
                  <c:v>0.99976600000000004</c:v>
                </c:pt>
                <c:pt idx="1599">
                  <c:v>1.0001770000000001</c:v>
                </c:pt>
                <c:pt idx="1600">
                  <c:v>0.99984899999999999</c:v>
                </c:pt>
                <c:pt idx="1601">
                  <c:v>0.999641</c:v>
                </c:pt>
              </c:numCache>
            </c:numRef>
          </c:yVal>
          <c:smooth val="0"/>
          <c:extLst>
            <c:ext xmlns:c16="http://schemas.microsoft.com/office/drawing/2014/chart" uri="{C3380CC4-5D6E-409C-BE32-E72D297353CC}">
              <c16:uniqueId val="{00000003-8D2E-974A-A3F6-6F88CE11984A}"/>
            </c:ext>
          </c:extLst>
        </c:ser>
        <c:ser>
          <c:idx val="4"/>
          <c:order val="4"/>
          <c:tx>
            <c:strRef>
              <c:f>Sheet1!$F$1</c:f>
              <c:strCache>
                <c:ptCount val="1"/>
                <c:pt idx="0">
                  <c:v>USDC</c:v>
                </c:pt>
              </c:strCache>
            </c:strRef>
          </c:tx>
          <c:spPr>
            <a:ln w="19050" cap="rnd">
              <a:solidFill>
                <a:schemeClr val="accent5"/>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Sheet1!$F$2:$F$1603</c:f>
              <c:numCache>
                <c:formatCode>General</c:formatCode>
                <c:ptCount val="1602"/>
                <c:pt idx="333">
                  <c:v>1.00221</c:v>
                </c:pt>
                <c:pt idx="334">
                  <c:v>1.0068600000000001</c:v>
                </c:pt>
                <c:pt idx="335">
                  <c:v>1.00962</c:v>
                </c:pt>
                <c:pt idx="336">
                  <c:v>1.0097799999999999</c:v>
                </c:pt>
                <c:pt idx="337">
                  <c:v>1.0127200000000001</c:v>
                </c:pt>
                <c:pt idx="338">
                  <c:v>1.00743</c:v>
                </c:pt>
                <c:pt idx="339">
                  <c:v>1.01631</c:v>
                </c:pt>
                <c:pt idx="340">
                  <c:v>1.0267999999999999</c:v>
                </c:pt>
                <c:pt idx="341">
                  <c:v>1.0214300000000001</c:v>
                </c:pt>
                <c:pt idx="342">
                  <c:v>1.0121899999999999</c:v>
                </c:pt>
                <c:pt idx="343">
                  <c:v>1.0148900000000001</c:v>
                </c:pt>
                <c:pt idx="344">
                  <c:v>1.00698</c:v>
                </c:pt>
                <c:pt idx="345">
                  <c:v>1.0064299999999999</c:v>
                </c:pt>
                <c:pt idx="346">
                  <c:v>1.0128999999999999</c:v>
                </c:pt>
                <c:pt idx="347">
                  <c:v>1.0093000000000001</c:v>
                </c:pt>
                <c:pt idx="348">
                  <c:v>1.0105900000000001</c:v>
                </c:pt>
                <c:pt idx="349">
                  <c:v>1.0100199999999999</c:v>
                </c:pt>
                <c:pt idx="350">
                  <c:v>1.00797</c:v>
                </c:pt>
                <c:pt idx="351">
                  <c:v>1.01163</c:v>
                </c:pt>
                <c:pt idx="352">
                  <c:v>1.00824</c:v>
                </c:pt>
                <c:pt idx="353">
                  <c:v>1.0110699999999999</c:v>
                </c:pt>
                <c:pt idx="354">
                  <c:v>1.00837</c:v>
                </c:pt>
                <c:pt idx="355">
                  <c:v>1.00468</c:v>
                </c:pt>
                <c:pt idx="356">
                  <c:v>0.99638599999999999</c:v>
                </c:pt>
                <c:pt idx="357">
                  <c:v>0.992502</c:v>
                </c:pt>
                <c:pt idx="358">
                  <c:v>0.999969</c:v>
                </c:pt>
                <c:pt idx="359">
                  <c:v>1.00379</c:v>
                </c:pt>
                <c:pt idx="360">
                  <c:v>0.99766900000000003</c:v>
                </c:pt>
                <c:pt idx="361">
                  <c:v>0.99874799999999997</c:v>
                </c:pt>
                <c:pt idx="362">
                  <c:v>1.0005200000000001</c:v>
                </c:pt>
                <c:pt idx="363">
                  <c:v>1.0043</c:v>
                </c:pt>
                <c:pt idx="364">
                  <c:v>1.0038400000000001</c:v>
                </c:pt>
                <c:pt idx="365">
                  <c:v>1.00804</c:v>
                </c:pt>
                <c:pt idx="366">
                  <c:v>1.0109600000000001</c:v>
                </c:pt>
                <c:pt idx="367">
                  <c:v>1.00901</c:v>
                </c:pt>
                <c:pt idx="368">
                  <c:v>1.0132000000000001</c:v>
                </c:pt>
                <c:pt idx="369">
                  <c:v>1.0128200000000001</c:v>
                </c:pt>
                <c:pt idx="370">
                  <c:v>1.0230699999999999</c:v>
                </c:pt>
                <c:pt idx="371">
                  <c:v>1.01831</c:v>
                </c:pt>
                <c:pt idx="372">
                  <c:v>1.03027</c:v>
                </c:pt>
                <c:pt idx="373">
                  <c:v>1.00912</c:v>
                </c:pt>
                <c:pt idx="374">
                  <c:v>1.0118799999999999</c:v>
                </c:pt>
                <c:pt idx="375">
                  <c:v>1.0201899999999999</c:v>
                </c:pt>
                <c:pt idx="376">
                  <c:v>1.0199499999999999</c:v>
                </c:pt>
                <c:pt idx="377">
                  <c:v>1.01441</c:v>
                </c:pt>
                <c:pt idx="378">
                  <c:v>1.0194799999999999</c:v>
                </c:pt>
                <c:pt idx="379">
                  <c:v>1.02061</c:v>
                </c:pt>
                <c:pt idx="380">
                  <c:v>1.0229600000000001</c:v>
                </c:pt>
                <c:pt idx="381">
                  <c:v>1.02596</c:v>
                </c:pt>
                <c:pt idx="382">
                  <c:v>1.0374099999999999</c:v>
                </c:pt>
                <c:pt idx="383">
                  <c:v>1.0121</c:v>
                </c:pt>
                <c:pt idx="384">
                  <c:v>1.0116400000000001</c:v>
                </c:pt>
                <c:pt idx="385">
                  <c:v>1.014597</c:v>
                </c:pt>
                <c:pt idx="386">
                  <c:v>1.010397</c:v>
                </c:pt>
                <c:pt idx="387">
                  <c:v>1.008197</c:v>
                </c:pt>
                <c:pt idx="388">
                  <c:v>1.0127710000000001</c:v>
                </c:pt>
                <c:pt idx="389">
                  <c:v>1.009749</c:v>
                </c:pt>
                <c:pt idx="390">
                  <c:v>1.0127949999999999</c:v>
                </c:pt>
                <c:pt idx="391">
                  <c:v>1.013633</c:v>
                </c:pt>
                <c:pt idx="392">
                  <c:v>1.0182659999999999</c:v>
                </c:pt>
                <c:pt idx="393">
                  <c:v>1.0113080000000001</c:v>
                </c:pt>
                <c:pt idx="394">
                  <c:v>1.0221830000000001</c:v>
                </c:pt>
                <c:pt idx="395">
                  <c:v>1.0182530000000001</c:v>
                </c:pt>
                <c:pt idx="396">
                  <c:v>1.0246930000000001</c:v>
                </c:pt>
                <c:pt idx="397">
                  <c:v>1.0203359999999999</c:v>
                </c:pt>
                <c:pt idx="398">
                  <c:v>1.02277</c:v>
                </c:pt>
                <c:pt idx="399">
                  <c:v>1.0159130000000001</c:v>
                </c:pt>
                <c:pt idx="400">
                  <c:v>1.0172920000000001</c:v>
                </c:pt>
                <c:pt idx="401">
                  <c:v>0.99794000000000005</c:v>
                </c:pt>
                <c:pt idx="402">
                  <c:v>1.0119610000000001</c:v>
                </c:pt>
                <c:pt idx="403">
                  <c:v>1.0142329999999999</c:v>
                </c:pt>
                <c:pt idx="404">
                  <c:v>1.009854</c:v>
                </c:pt>
                <c:pt idx="405">
                  <c:v>1.0192300000000001</c:v>
                </c:pt>
                <c:pt idx="406">
                  <c:v>1.0151190000000001</c:v>
                </c:pt>
                <c:pt idx="407">
                  <c:v>1.0154270000000001</c:v>
                </c:pt>
                <c:pt idx="408">
                  <c:v>1.0106679999999999</c:v>
                </c:pt>
                <c:pt idx="409">
                  <c:v>1.0107189999999999</c:v>
                </c:pt>
                <c:pt idx="410">
                  <c:v>1.011571</c:v>
                </c:pt>
                <c:pt idx="411">
                  <c:v>1.0117370000000001</c:v>
                </c:pt>
                <c:pt idx="412">
                  <c:v>1.0136240000000001</c:v>
                </c:pt>
                <c:pt idx="413">
                  <c:v>1.0174799999999999</c:v>
                </c:pt>
                <c:pt idx="414">
                  <c:v>1.0112099999999999</c:v>
                </c:pt>
                <c:pt idx="415">
                  <c:v>1.021665</c:v>
                </c:pt>
                <c:pt idx="416">
                  <c:v>1.013169</c:v>
                </c:pt>
                <c:pt idx="417">
                  <c:v>1.0165649999999999</c:v>
                </c:pt>
                <c:pt idx="418">
                  <c:v>1.013301</c:v>
                </c:pt>
                <c:pt idx="419">
                  <c:v>1.018173</c:v>
                </c:pt>
                <c:pt idx="420">
                  <c:v>1.013577</c:v>
                </c:pt>
                <c:pt idx="421">
                  <c:v>1.0081599999999999</c:v>
                </c:pt>
                <c:pt idx="422">
                  <c:v>1.01101</c:v>
                </c:pt>
                <c:pt idx="423">
                  <c:v>1.010108</c:v>
                </c:pt>
                <c:pt idx="424">
                  <c:v>1.005358</c:v>
                </c:pt>
                <c:pt idx="425">
                  <c:v>1.0079180000000001</c:v>
                </c:pt>
                <c:pt idx="426">
                  <c:v>1.002264</c:v>
                </c:pt>
                <c:pt idx="427">
                  <c:v>1.013104</c:v>
                </c:pt>
                <c:pt idx="428">
                  <c:v>1.0147349999999999</c:v>
                </c:pt>
                <c:pt idx="429">
                  <c:v>1.010691</c:v>
                </c:pt>
                <c:pt idx="430">
                  <c:v>1.011109</c:v>
                </c:pt>
                <c:pt idx="431">
                  <c:v>1.007592</c:v>
                </c:pt>
                <c:pt idx="432">
                  <c:v>1.0120690000000001</c:v>
                </c:pt>
                <c:pt idx="433">
                  <c:v>1.0123629999999999</c:v>
                </c:pt>
                <c:pt idx="434">
                  <c:v>1.0303530000000001</c:v>
                </c:pt>
                <c:pt idx="435">
                  <c:v>1.013115</c:v>
                </c:pt>
                <c:pt idx="436">
                  <c:v>1.0114110000000001</c:v>
                </c:pt>
                <c:pt idx="437">
                  <c:v>1.016669</c:v>
                </c:pt>
                <c:pt idx="438">
                  <c:v>1.0125470000000001</c:v>
                </c:pt>
                <c:pt idx="439">
                  <c:v>1.0085409999999999</c:v>
                </c:pt>
                <c:pt idx="440">
                  <c:v>1.0087349999999999</c:v>
                </c:pt>
                <c:pt idx="441">
                  <c:v>1.0102709999999999</c:v>
                </c:pt>
                <c:pt idx="442">
                  <c:v>1.0120499999999999</c:v>
                </c:pt>
                <c:pt idx="443">
                  <c:v>1.0124759999999999</c:v>
                </c:pt>
                <c:pt idx="444">
                  <c:v>1.0139419999999999</c:v>
                </c:pt>
                <c:pt idx="445">
                  <c:v>1.0118020000000001</c:v>
                </c:pt>
                <c:pt idx="446">
                  <c:v>1.0140499999999999</c:v>
                </c:pt>
                <c:pt idx="447">
                  <c:v>1.0132330000000001</c:v>
                </c:pt>
                <c:pt idx="448">
                  <c:v>1.0124850000000001</c:v>
                </c:pt>
                <c:pt idx="449">
                  <c:v>1.015844</c:v>
                </c:pt>
                <c:pt idx="450">
                  <c:v>1.018338</c:v>
                </c:pt>
                <c:pt idx="451">
                  <c:v>1.0142439999999999</c:v>
                </c:pt>
                <c:pt idx="452">
                  <c:v>1.011425</c:v>
                </c:pt>
                <c:pt idx="453">
                  <c:v>1.008729</c:v>
                </c:pt>
                <c:pt idx="454">
                  <c:v>1.0130509999999999</c:v>
                </c:pt>
                <c:pt idx="455">
                  <c:v>1.0110479999999999</c:v>
                </c:pt>
                <c:pt idx="456">
                  <c:v>1.017312</c:v>
                </c:pt>
                <c:pt idx="457">
                  <c:v>1.011701</c:v>
                </c:pt>
                <c:pt idx="458">
                  <c:v>1.014389</c:v>
                </c:pt>
                <c:pt idx="459">
                  <c:v>1.0132890000000001</c:v>
                </c:pt>
                <c:pt idx="460">
                  <c:v>1.017774</c:v>
                </c:pt>
                <c:pt idx="461">
                  <c:v>1.011628</c:v>
                </c:pt>
                <c:pt idx="462">
                  <c:v>1.0114289999999999</c:v>
                </c:pt>
                <c:pt idx="463">
                  <c:v>1.0118229999999999</c:v>
                </c:pt>
                <c:pt idx="464">
                  <c:v>1.013239</c:v>
                </c:pt>
                <c:pt idx="465">
                  <c:v>1.0237890000000001</c:v>
                </c:pt>
                <c:pt idx="466">
                  <c:v>1.0128969999999999</c:v>
                </c:pt>
                <c:pt idx="467">
                  <c:v>1.0040690000000001</c:v>
                </c:pt>
                <c:pt idx="468">
                  <c:v>1.015741</c:v>
                </c:pt>
                <c:pt idx="469">
                  <c:v>1.0120169999999999</c:v>
                </c:pt>
                <c:pt idx="470">
                  <c:v>1.015738</c:v>
                </c:pt>
                <c:pt idx="471">
                  <c:v>1.0121450000000001</c:v>
                </c:pt>
                <c:pt idx="472">
                  <c:v>1.0071810000000001</c:v>
                </c:pt>
                <c:pt idx="473">
                  <c:v>1.0175860000000001</c:v>
                </c:pt>
                <c:pt idx="474">
                  <c:v>1.011172</c:v>
                </c:pt>
                <c:pt idx="475">
                  <c:v>1.015962</c:v>
                </c:pt>
                <c:pt idx="476">
                  <c:v>1.013673</c:v>
                </c:pt>
                <c:pt idx="477">
                  <c:v>1.010856</c:v>
                </c:pt>
                <c:pt idx="478">
                  <c:v>1.0099849999999999</c:v>
                </c:pt>
                <c:pt idx="479">
                  <c:v>1.0119750000000001</c:v>
                </c:pt>
                <c:pt idx="480">
                  <c:v>1.0154829999999999</c:v>
                </c:pt>
                <c:pt idx="481">
                  <c:v>1.016845</c:v>
                </c:pt>
                <c:pt idx="482">
                  <c:v>1.013903</c:v>
                </c:pt>
                <c:pt idx="483">
                  <c:v>1.013485</c:v>
                </c:pt>
                <c:pt idx="484">
                  <c:v>1.0145189999999999</c:v>
                </c:pt>
                <c:pt idx="485">
                  <c:v>1.0123580000000001</c:v>
                </c:pt>
                <c:pt idx="486">
                  <c:v>1.019504</c:v>
                </c:pt>
                <c:pt idx="487">
                  <c:v>1.01362</c:v>
                </c:pt>
                <c:pt idx="488">
                  <c:v>1.012157</c:v>
                </c:pt>
                <c:pt idx="489">
                  <c:v>1.0132920000000001</c:v>
                </c:pt>
                <c:pt idx="490">
                  <c:v>1.01709</c:v>
                </c:pt>
                <c:pt idx="491">
                  <c:v>1.0152600000000001</c:v>
                </c:pt>
                <c:pt idx="492">
                  <c:v>1.015428</c:v>
                </c:pt>
                <c:pt idx="493">
                  <c:v>1.019449</c:v>
                </c:pt>
                <c:pt idx="494">
                  <c:v>1.015398</c:v>
                </c:pt>
                <c:pt idx="495">
                  <c:v>1.0161519999999999</c:v>
                </c:pt>
                <c:pt idx="496">
                  <c:v>1.0141579999999999</c:v>
                </c:pt>
                <c:pt idx="497">
                  <c:v>1.0140480000000001</c:v>
                </c:pt>
                <c:pt idx="498">
                  <c:v>1.0090159999999999</c:v>
                </c:pt>
                <c:pt idx="499">
                  <c:v>1.0122139999999999</c:v>
                </c:pt>
                <c:pt idx="500">
                  <c:v>1.008054</c:v>
                </c:pt>
                <c:pt idx="501">
                  <c:v>1.012813</c:v>
                </c:pt>
                <c:pt idx="502">
                  <c:v>1.012508</c:v>
                </c:pt>
                <c:pt idx="503">
                  <c:v>1.0161439999999999</c:v>
                </c:pt>
                <c:pt idx="504">
                  <c:v>1.013795</c:v>
                </c:pt>
                <c:pt idx="505">
                  <c:v>1.002529</c:v>
                </c:pt>
                <c:pt idx="506">
                  <c:v>1.0019899999999999</c:v>
                </c:pt>
                <c:pt idx="507">
                  <c:v>1.0014940000000001</c:v>
                </c:pt>
                <c:pt idx="508">
                  <c:v>1.0026330000000001</c:v>
                </c:pt>
                <c:pt idx="509">
                  <c:v>1.00193</c:v>
                </c:pt>
                <c:pt idx="510">
                  <c:v>1.000929</c:v>
                </c:pt>
                <c:pt idx="511">
                  <c:v>1.002345</c:v>
                </c:pt>
                <c:pt idx="512">
                  <c:v>1.002799</c:v>
                </c:pt>
                <c:pt idx="513">
                  <c:v>1.0010019999999999</c:v>
                </c:pt>
                <c:pt idx="514">
                  <c:v>1.0053589999999999</c:v>
                </c:pt>
                <c:pt idx="515">
                  <c:v>1.0021279999999999</c:v>
                </c:pt>
                <c:pt idx="516">
                  <c:v>1.0011810000000001</c:v>
                </c:pt>
                <c:pt idx="517">
                  <c:v>1.001379</c:v>
                </c:pt>
                <c:pt idx="518">
                  <c:v>1.002826</c:v>
                </c:pt>
                <c:pt idx="519">
                  <c:v>1.0028980000000001</c:v>
                </c:pt>
                <c:pt idx="520">
                  <c:v>1.004067</c:v>
                </c:pt>
                <c:pt idx="521">
                  <c:v>1.0080249999999999</c:v>
                </c:pt>
                <c:pt idx="522">
                  <c:v>0.99897999999999998</c:v>
                </c:pt>
                <c:pt idx="523">
                  <c:v>1.010408</c:v>
                </c:pt>
                <c:pt idx="524">
                  <c:v>1.005684</c:v>
                </c:pt>
                <c:pt idx="525">
                  <c:v>1.002645</c:v>
                </c:pt>
                <c:pt idx="526">
                  <c:v>1.002629</c:v>
                </c:pt>
                <c:pt idx="527">
                  <c:v>1.000969</c:v>
                </c:pt>
                <c:pt idx="528">
                  <c:v>1.0020830000000001</c:v>
                </c:pt>
                <c:pt idx="529">
                  <c:v>1.003838</c:v>
                </c:pt>
                <c:pt idx="530">
                  <c:v>0.99943899999999997</c:v>
                </c:pt>
                <c:pt idx="531">
                  <c:v>0.99893100000000001</c:v>
                </c:pt>
                <c:pt idx="532">
                  <c:v>1.00715</c:v>
                </c:pt>
                <c:pt idx="533">
                  <c:v>1.0193939999999999</c:v>
                </c:pt>
                <c:pt idx="534">
                  <c:v>1.0129790000000001</c:v>
                </c:pt>
                <c:pt idx="535">
                  <c:v>1.0155940000000001</c:v>
                </c:pt>
                <c:pt idx="536">
                  <c:v>1.0152810000000001</c:v>
                </c:pt>
                <c:pt idx="537">
                  <c:v>1.015304</c:v>
                </c:pt>
                <c:pt idx="538">
                  <c:v>1.011903</c:v>
                </c:pt>
                <c:pt idx="539">
                  <c:v>1.016192</c:v>
                </c:pt>
                <c:pt idx="540">
                  <c:v>1.0178259999999999</c:v>
                </c:pt>
                <c:pt idx="541">
                  <c:v>1.0092449999999999</c:v>
                </c:pt>
                <c:pt idx="542">
                  <c:v>1.0093859999999999</c:v>
                </c:pt>
                <c:pt idx="543">
                  <c:v>1.0081910000000001</c:v>
                </c:pt>
                <c:pt idx="544">
                  <c:v>1.0106919999999999</c:v>
                </c:pt>
                <c:pt idx="545">
                  <c:v>1.0074000000000001</c:v>
                </c:pt>
                <c:pt idx="546">
                  <c:v>1.0040439999999999</c:v>
                </c:pt>
                <c:pt idx="547">
                  <c:v>1.0056069999999999</c:v>
                </c:pt>
                <c:pt idx="548">
                  <c:v>0.99685800000000002</c:v>
                </c:pt>
                <c:pt idx="549">
                  <c:v>0.99835300000000005</c:v>
                </c:pt>
                <c:pt idx="550">
                  <c:v>0.99969799999999998</c:v>
                </c:pt>
                <c:pt idx="551">
                  <c:v>0.99884099999999998</c:v>
                </c:pt>
                <c:pt idx="552">
                  <c:v>0.99818600000000002</c:v>
                </c:pt>
                <c:pt idx="553">
                  <c:v>0.99878699999999998</c:v>
                </c:pt>
                <c:pt idx="554">
                  <c:v>0.99872899999999998</c:v>
                </c:pt>
                <c:pt idx="555">
                  <c:v>0.99654200000000004</c:v>
                </c:pt>
                <c:pt idx="556">
                  <c:v>1.0027729999999999</c:v>
                </c:pt>
                <c:pt idx="557">
                  <c:v>0.99652399999999997</c:v>
                </c:pt>
                <c:pt idx="558">
                  <c:v>0.99888900000000003</c:v>
                </c:pt>
                <c:pt idx="559">
                  <c:v>1.0000869999999999</c:v>
                </c:pt>
                <c:pt idx="560">
                  <c:v>0.99996300000000005</c:v>
                </c:pt>
                <c:pt idx="561">
                  <c:v>0.99837500000000001</c:v>
                </c:pt>
                <c:pt idx="562">
                  <c:v>0.99801499999999999</c:v>
                </c:pt>
                <c:pt idx="563">
                  <c:v>0.99711300000000003</c:v>
                </c:pt>
                <c:pt idx="564">
                  <c:v>1.0048379999999999</c:v>
                </c:pt>
                <c:pt idx="565">
                  <c:v>1.005179</c:v>
                </c:pt>
                <c:pt idx="566">
                  <c:v>0.99843000000000004</c:v>
                </c:pt>
                <c:pt idx="567">
                  <c:v>0.99948999999999999</c:v>
                </c:pt>
                <c:pt idx="568">
                  <c:v>1.001047</c:v>
                </c:pt>
                <c:pt idx="569">
                  <c:v>0.99993699999999996</c:v>
                </c:pt>
                <c:pt idx="570">
                  <c:v>0.99919100000000005</c:v>
                </c:pt>
                <c:pt idx="571">
                  <c:v>0.99789700000000003</c:v>
                </c:pt>
                <c:pt idx="572">
                  <c:v>1.0024850000000001</c:v>
                </c:pt>
                <c:pt idx="573">
                  <c:v>1.0036959999999999</c:v>
                </c:pt>
                <c:pt idx="574">
                  <c:v>1.003733</c:v>
                </c:pt>
                <c:pt idx="575">
                  <c:v>1.00169</c:v>
                </c:pt>
                <c:pt idx="576">
                  <c:v>0.99412400000000001</c:v>
                </c:pt>
                <c:pt idx="577">
                  <c:v>1.0016640000000001</c:v>
                </c:pt>
                <c:pt idx="578">
                  <c:v>1.000683</c:v>
                </c:pt>
                <c:pt idx="579">
                  <c:v>1.0007379999999999</c:v>
                </c:pt>
                <c:pt idx="580">
                  <c:v>0.99985400000000002</c:v>
                </c:pt>
                <c:pt idx="581">
                  <c:v>0.99895299999999998</c:v>
                </c:pt>
                <c:pt idx="582">
                  <c:v>1.00258</c:v>
                </c:pt>
                <c:pt idx="583">
                  <c:v>0.99923399999999996</c:v>
                </c:pt>
                <c:pt idx="584">
                  <c:v>1.000211</c:v>
                </c:pt>
                <c:pt idx="585">
                  <c:v>1.002318</c:v>
                </c:pt>
                <c:pt idx="586">
                  <c:v>0.99862799999999996</c:v>
                </c:pt>
                <c:pt idx="587">
                  <c:v>0.99890999999999996</c:v>
                </c:pt>
                <c:pt idx="588">
                  <c:v>0.99766299999999997</c:v>
                </c:pt>
                <c:pt idx="589">
                  <c:v>0.99805100000000002</c:v>
                </c:pt>
                <c:pt idx="590">
                  <c:v>0.99997499999999995</c:v>
                </c:pt>
                <c:pt idx="591">
                  <c:v>1.0004630000000001</c:v>
                </c:pt>
                <c:pt idx="592">
                  <c:v>1</c:v>
                </c:pt>
                <c:pt idx="593">
                  <c:v>1.0028459999999999</c:v>
                </c:pt>
                <c:pt idx="594">
                  <c:v>1.0045219999999999</c:v>
                </c:pt>
                <c:pt idx="595">
                  <c:v>1.001822</c:v>
                </c:pt>
                <c:pt idx="596">
                  <c:v>1.00267</c:v>
                </c:pt>
                <c:pt idx="597">
                  <c:v>0.99963199999999997</c:v>
                </c:pt>
                <c:pt idx="598">
                  <c:v>1.0031920000000001</c:v>
                </c:pt>
                <c:pt idx="599">
                  <c:v>1.000837</c:v>
                </c:pt>
                <c:pt idx="600">
                  <c:v>1.0020629999999999</c:v>
                </c:pt>
                <c:pt idx="601">
                  <c:v>1.00099</c:v>
                </c:pt>
                <c:pt idx="602">
                  <c:v>0.999386</c:v>
                </c:pt>
                <c:pt idx="603">
                  <c:v>1.0004660000000001</c:v>
                </c:pt>
                <c:pt idx="604">
                  <c:v>0.99612000000000001</c:v>
                </c:pt>
                <c:pt idx="605">
                  <c:v>0.99672000000000005</c:v>
                </c:pt>
                <c:pt idx="606">
                  <c:v>0.99936999999999998</c:v>
                </c:pt>
                <c:pt idx="607">
                  <c:v>0.99947699999999995</c:v>
                </c:pt>
                <c:pt idx="608">
                  <c:v>1.0011099999999999</c:v>
                </c:pt>
                <c:pt idx="609">
                  <c:v>0.99933499999999997</c:v>
                </c:pt>
                <c:pt idx="610">
                  <c:v>1.0014000000000001</c:v>
                </c:pt>
                <c:pt idx="611">
                  <c:v>0.99913099999999999</c:v>
                </c:pt>
                <c:pt idx="612">
                  <c:v>0.99856800000000001</c:v>
                </c:pt>
                <c:pt idx="613">
                  <c:v>1.0036130000000001</c:v>
                </c:pt>
                <c:pt idx="614">
                  <c:v>0.99994099999999997</c:v>
                </c:pt>
                <c:pt idx="615">
                  <c:v>1.002289</c:v>
                </c:pt>
                <c:pt idx="616">
                  <c:v>1.0032890000000001</c:v>
                </c:pt>
                <c:pt idx="617">
                  <c:v>0.99985199999999996</c:v>
                </c:pt>
                <c:pt idx="618">
                  <c:v>1.00183</c:v>
                </c:pt>
                <c:pt idx="619">
                  <c:v>1.001431</c:v>
                </c:pt>
                <c:pt idx="620">
                  <c:v>1.001711</c:v>
                </c:pt>
                <c:pt idx="621">
                  <c:v>1.001104</c:v>
                </c:pt>
                <c:pt idx="622">
                  <c:v>1.003263</c:v>
                </c:pt>
                <c:pt idx="623">
                  <c:v>1.003125</c:v>
                </c:pt>
                <c:pt idx="624">
                  <c:v>1.0026079999999999</c:v>
                </c:pt>
                <c:pt idx="625">
                  <c:v>1.000623</c:v>
                </c:pt>
                <c:pt idx="626">
                  <c:v>1.0020150000000001</c:v>
                </c:pt>
                <c:pt idx="627">
                  <c:v>1.0027250000000001</c:v>
                </c:pt>
                <c:pt idx="628">
                  <c:v>1.002623</c:v>
                </c:pt>
                <c:pt idx="629">
                  <c:v>1.0016929999999999</c:v>
                </c:pt>
                <c:pt idx="630">
                  <c:v>1.0022580000000001</c:v>
                </c:pt>
                <c:pt idx="631">
                  <c:v>0.99978</c:v>
                </c:pt>
                <c:pt idx="632">
                  <c:v>1.001781</c:v>
                </c:pt>
                <c:pt idx="633">
                  <c:v>0.99809000000000003</c:v>
                </c:pt>
                <c:pt idx="634">
                  <c:v>1.002105</c:v>
                </c:pt>
                <c:pt idx="635">
                  <c:v>0.99960199999999999</c:v>
                </c:pt>
                <c:pt idx="636">
                  <c:v>1.0011559999999999</c:v>
                </c:pt>
                <c:pt idx="637">
                  <c:v>0.99648499999999995</c:v>
                </c:pt>
                <c:pt idx="638">
                  <c:v>0.99986200000000003</c:v>
                </c:pt>
                <c:pt idx="639">
                  <c:v>1.0031140000000001</c:v>
                </c:pt>
                <c:pt idx="640">
                  <c:v>0.99754299999999996</c:v>
                </c:pt>
                <c:pt idx="641">
                  <c:v>1.002359</c:v>
                </c:pt>
                <c:pt idx="642">
                  <c:v>1.0006299999999999</c:v>
                </c:pt>
                <c:pt idx="643">
                  <c:v>1.001968</c:v>
                </c:pt>
                <c:pt idx="644">
                  <c:v>1.0009140000000001</c:v>
                </c:pt>
                <c:pt idx="645">
                  <c:v>1.000861</c:v>
                </c:pt>
                <c:pt idx="646">
                  <c:v>1.000853</c:v>
                </c:pt>
                <c:pt idx="647">
                  <c:v>1.001784</c:v>
                </c:pt>
                <c:pt idx="648">
                  <c:v>1.0011479999999999</c:v>
                </c:pt>
                <c:pt idx="649">
                  <c:v>1.0015639999999999</c:v>
                </c:pt>
                <c:pt idx="650">
                  <c:v>0.99972300000000003</c:v>
                </c:pt>
                <c:pt idx="651">
                  <c:v>1.000238</c:v>
                </c:pt>
                <c:pt idx="652">
                  <c:v>1.001519</c:v>
                </c:pt>
                <c:pt idx="653">
                  <c:v>1.0026820000000001</c:v>
                </c:pt>
                <c:pt idx="654">
                  <c:v>0.99917500000000004</c:v>
                </c:pt>
                <c:pt idx="655">
                  <c:v>1.0021370000000001</c:v>
                </c:pt>
                <c:pt idx="656">
                  <c:v>1.0013069999999999</c:v>
                </c:pt>
                <c:pt idx="657">
                  <c:v>0.99982099999999996</c:v>
                </c:pt>
                <c:pt idx="658">
                  <c:v>1.003471</c:v>
                </c:pt>
                <c:pt idx="659">
                  <c:v>1.0004850000000001</c:v>
                </c:pt>
                <c:pt idx="660">
                  <c:v>1.0034419999999999</c:v>
                </c:pt>
                <c:pt idx="661">
                  <c:v>1.0012099999999999</c:v>
                </c:pt>
                <c:pt idx="662">
                  <c:v>0.99799000000000004</c:v>
                </c:pt>
                <c:pt idx="663">
                  <c:v>1.0005869999999999</c:v>
                </c:pt>
                <c:pt idx="664">
                  <c:v>1.001098</c:v>
                </c:pt>
                <c:pt idx="665">
                  <c:v>0.99925200000000003</c:v>
                </c:pt>
                <c:pt idx="666">
                  <c:v>1.0024770000000001</c:v>
                </c:pt>
                <c:pt idx="667">
                  <c:v>1.0024059999999999</c:v>
                </c:pt>
                <c:pt idx="668">
                  <c:v>1.0031950000000001</c:v>
                </c:pt>
                <c:pt idx="669">
                  <c:v>1.0013749999999999</c:v>
                </c:pt>
                <c:pt idx="670">
                  <c:v>1.0013110000000001</c:v>
                </c:pt>
                <c:pt idx="671">
                  <c:v>1.002054</c:v>
                </c:pt>
                <c:pt idx="672">
                  <c:v>0.99902500000000005</c:v>
                </c:pt>
                <c:pt idx="673">
                  <c:v>0.99883500000000003</c:v>
                </c:pt>
                <c:pt idx="674">
                  <c:v>0.99934599999999996</c:v>
                </c:pt>
                <c:pt idx="675">
                  <c:v>1.003387</c:v>
                </c:pt>
                <c:pt idx="676">
                  <c:v>0.99992599999999998</c:v>
                </c:pt>
                <c:pt idx="677">
                  <c:v>1.0031209999999999</c:v>
                </c:pt>
                <c:pt idx="678">
                  <c:v>1.0040549999999999</c:v>
                </c:pt>
                <c:pt idx="679">
                  <c:v>0.99883500000000003</c:v>
                </c:pt>
                <c:pt idx="680">
                  <c:v>1.0013700000000001</c:v>
                </c:pt>
                <c:pt idx="681">
                  <c:v>1.0030600000000001</c:v>
                </c:pt>
                <c:pt idx="682">
                  <c:v>1.0021310000000001</c:v>
                </c:pt>
                <c:pt idx="683">
                  <c:v>1.0030650000000001</c:v>
                </c:pt>
                <c:pt idx="684">
                  <c:v>1.0041020000000001</c:v>
                </c:pt>
                <c:pt idx="685">
                  <c:v>1.004902</c:v>
                </c:pt>
                <c:pt idx="686">
                  <c:v>1.0053209999999999</c:v>
                </c:pt>
                <c:pt idx="687">
                  <c:v>1.0063690000000001</c:v>
                </c:pt>
                <c:pt idx="688">
                  <c:v>1.00217</c:v>
                </c:pt>
                <c:pt idx="689">
                  <c:v>1.0044900000000001</c:v>
                </c:pt>
                <c:pt idx="690">
                  <c:v>1.0013860000000001</c:v>
                </c:pt>
                <c:pt idx="691">
                  <c:v>1.0032730000000001</c:v>
                </c:pt>
                <c:pt idx="692">
                  <c:v>1.001128</c:v>
                </c:pt>
                <c:pt idx="693">
                  <c:v>1.0023709999999999</c:v>
                </c:pt>
                <c:pt idx="694">
                  <c:v>1.0054069999999999</c:v>
                </c:pt>
                <c:pt idx="695">
                  <c:v>0.99886299999999995</c:v>
                </c:pt>
                <c:pt idx="696">
                  <c:v>1.013547</c:v>
                </c:pt>
                <c:pt idx="697">
                  <c:v>1.0054920000000001</c:v>
                </c:pt>
                <c:pt idx="698">
                  <c:v>1.0054449999999999</c:v>
                </c:pt>
                <c:pt idx="699">
                  <c:v>1.0008680000000001</c:v>
                </c:pt>
                <c:pt idx="700">
                  <c:v>1.0004919999999999</c:v>
                </c:pt>
                <c:pt idx="701">
                  <c:v>1.007018</c:v>
                </c:pt>
                <c:pt idx="702">
                  <c:v>1.0028410000000001</c:v>
                </c:pt>
                <c:pt idx="703">
                  <c:v>1.003169</c:v>
                </c:pt>
                <c:pt idx="704">
                  <c:v>1.0027489999999999</c:v>
                </c:pt>
                <c:pt idx="705">
                  <c:v>1.0042899999999999</c:v>
                </c:pt>
                <c:pt idx="706">
                  <c:v>1.0046790000000001</c:v>
                </c:pt>
                <c:pt idx="707">
                  <c:v>1.003134</c:v>
                </c:pt>
                <c:pt idx="708">
                  <c:v>1.001674</c:v>
                </c:pt>
                <c:pt idx="709">
                  <c:v>1.00393</c:v>
                </c:pt>
                <c:pt idx="710">
                  <c:v>1.0005029999999999</c:v>
                </c:pt>
                <c:pt idx="711">
                  <c:v>1.002588</c:v>
                </c:pt>
                <c:pt idx="712">
                  <c:v>1.0026930000000001</c:v>
                </c:pt>
                <c:pt idx="713">
                  <c:v>1.0031699999999999</c:v>
                </c:pt>
                <c:pt idx="714">
                  <c:v>1.0077229999999999</c:v>
                </c:pt>
                <c:pt idx="715">
                  <c:v>1.00064</c:v>
                </c:pt>
                <c:pt idx="716">
                  <c:v>0.99888500000000002</c:v>
                </c:pt>
                <c:pt idx="717">
                  <c:v>1.0008140000000001</c:v>
                </c:pt>
                <c:pt idx="718">
                  <c:v>1.001158</c:v>
                </c:pt>
                <c:pt idx="719">
                  <c:v>0.99963500000000005</c:v>
                </c:pt>
                <c:pt idx="720">
                  <c:v>1.002588</c:v>
                </c:pt>
                <c:pt idx="721">
                  <c:v>1.004975</c:v>
                </c:pt>
                <c:pt idx="722">
                  <c:v>1.0018739999999999</c:v>
                </c:pt>
                <c:pt idx="723">
                  <c:v>1.0027459999999999</c:v>
                </c:pt>
                <c:pt idx="724">
                  <c:v>1.003212</c:v>
                </c:pt>
                <c:pt idx="725">
                  <c:v>1.002729</c:v>
                </c:pt>
                <c:pt idx="726">
                  <c:v>1.003358</c:v>
                </c:pt>
                <c:pt idx="727">
                  <c:v>1.0014069999999999</c:v>
                </c:pt>
                <c:pt idx="728">
                  <c:v>1.0061040000000001</c:v>
                </c:pt>
                <c:pt idx="729">
                  <c:v>1.002702</c:v>
                </c:pt>
                <c:pt idx="730">
                  <c:v>0.99990800000000002</c:v>
                </c:pt>
                <c:pt idx="731">
                  <c:v>1.0021</c:v>
                </c:pt>
                <c:pt idx="732">
                  <c:v>1.004065</c:v>
                </c:pt>
                <c:pt idx="733">
                  <c:v>1.002707</c:v>
                </c:pt>
                <c:pt idx="734">
                  <c:v>1.0043770000000001</c:v>
                </c:pt>
                <c:pt idx="735">
                  <c:v>1.006939</c:v>
                </c:pt>
                <c:pt idx="736">
                  <c:v>1.0025900000000001</c:v>
                </c:pt>
                <c:pt idx="737">
                  <c:v>1.0079689999999999</c:v>
                </c:pt>
                <c:pt idx="738">
                  <c:v>1.008219</c:v>
                </c:pt>
                <c:pt idx="739">
                  <c:v>1.0136289999999999</c:v>
                </c:pt>
                <c:pt idx="740">
                  <c:v>1.0102249999999999</c:v>
                </c:pt>
                <c:pt idx="741">
                  <c:v>1.0070140000000001</c:v>
                </c:pt>
                <c:pt idx="742">
                  <c:v>1.0040420000000001</c:v>
                </c:pt>
                <c:pt idx="743">
                  <c:v>1.001247</c:v>
                </c:pt>
                <c:pt idx="744">
                  <c:v>1.011744</c:v>
                </c:pt>
                <c:pt idx="745">
                  <c:v>1.0088790000000001</c:v>
                </c:pt>
                <c:pt idx="746">
                  <c:v>1.0003930000000001</c:v>
                </c:pt>
                <c:pt idx="747">
                  <c:v>1.007935</c:v>
                </c:pt>
                <c:pt idx="748">
                  <c:v>1.0074879999999999</c:v>
                </c:pt>
                <c:pt idx="749">
                  <c:v>1.0067550000000001</c:v>
                </c:pt>
                <c:pt idx="750">
                  <c:v>1.00305</c:v>
                </c:pt>
                <c:pt idx="751">
                  <c:v>0.99765800000000004</c:v>
                </c:pt>
                <c:pt idx="752">
                  <c:v>0.99644999999999995</c:v>
                </c:pt>
                <c:pt idx="753">
                  <c:v>0.99879399999999996</c:v>
                </c:pt>
                <c:pt idx="754">
                  <c:v>1.002146</c:v>
                </c:pt>
                <c:pt idx="755">
                  <c:v>1.004955</c:v>
                </c:pt>
                <c:pt idx="756">
                  <c:v>1.008945</c:v>
                </c:pt>
                <c:pt idx="757">
                  <c:v>1.0032509999999999</c:v>
                </c:pt>
                <c:pt idx="758">
                  <c:v>1.006559</c:v>
                </c:pt>
                <c:pt idx="759">
                  <c:v>1.0054700000000001</c:v>
                </c:pt>
                <c:pt idx="760">
                  <c:v>1.005754</c:v>
                </c:pt>
                <c:pt idx="761">
                  <c:v>1.0063409999999999</c:v>
                </c:pt>
                <c:pt idx="762">
                  <c:v>1.0007699999999999</c:v>
                </c:pt>
                <c:pt idx="763">
                  <c:v>1.006966</c:v>
                </c:pt>
                <c:pt idx="764">
                  <c:v>1.0030559999999999</c:v>
                </c:pt>
                <c:pt idx="765">
                  <c:v>1.006866</c:v>
                </c:pt>
                <c:pt idx="766">
                  <c:v>1.0056890000000001</c:v>
                </c:pt>
                <c:pt idx="767">
                  <c:v>1.003617</c:v>
                </c:pt>
                <c:pt idx="768">
                  <c:v>0.998726</c:v>
                </c:pt>
                <c:pt idx="769">
                  <c:v>1.0090509999999999</c:v>
                </c:pt>
                <c:pt idx="770">
                  <c:v>1.0098149999999999</c:v>
                </c:pt>
                <c:pt idx="771">
                  <c:v>1.005709</c:v>
                </c:pt>
                <c:pt idx="772">
                  <c:v>1.007746</c:v>
                </c:pt>
                <c:pt idx="773">
                  <c:v>1.0020880000000001</c:v>
                </c:pt>
                <c:pt idx="774">
                  <c:v>1.000583</c:v>
                </c:pt>
                <c:pt idx="775">
                  <c:v>1.0102359999999999</c:v>
                </c:pt>
                <c:pt idx="776">
                  <c:v>1.0129360000000001</c:v>
                </c:pt>
                <c:pt idx="777">
                  <c:v>1.0050479999999999</c:v>
                </c:pt>
                <c:pt idx="778">
                  <c:v>1.0086440000000001</c:v>
                </c:pt>
                <c:pt idx="779">
                  <c:v>1.002402</c:v>
                </c:pt>
                <c:pt idx="780">
                  <c:v>1.0052829999999999</c:v>
                </c:pt>
                <c:pt idx="781">
                  <c:v>1.009358</c:v>
                </c:pt>
                <c:pt idx="782">
                  <c:v>1.00373</c:v>
                </c:pt>
                <c:pt idx="783">
                  <c:v>1.0040789999999999</c:v>
                </c:pt>
                <c:pt idx="784">
                  <c:v>1.005017</c:v>
                </c:pt>
                <c:pt idx="785">
                  <c:v>1.0052730000000001</c:v>
                </c:pt>
                <c:pt idx="786">
                  <c:v>1.009466</c:v>
                </c:pt>
                <c:pt idx="787">
                  <c:v>1.008497</c:v>
                </c:pt>
                <c:pt idx="788">
                  <c:v>1.0031190000000001</c:v>
                </c:pt>
                <c:pt idx="789">
                  <c:v>0.99950000000000006</c:v>
                </c:pt>
                <c:pt idx="790">
                  <c:v>1.0046029999999999</c:v>
                </c:pt>
                <c:pt idx="791">
                  <c:v>1.007031</c:v>
                </c:pt>
                <c:pt idx="792">
                  <c:v>1.0008220000000001</c:v>
                </c:pt>
                <c:pt idx="793">
                  <c:v>1.002529</c:v>
                </c:pt>
                <c:pt idx="794">
                  <c:v>1.004318</c:v>
                </c:pt>
                <c:pt idx="795">
                  <c:v>1.004319</c:v>
                </c:pt>
                <c:pt idx="796">
                  <c:v>1.0023709999999999</c:v>
                </c:pt>
                <c:pt idx="797">
                  <c:v>1.0011650000000001</c:v>
                </c:pt>
                <c:pt idx="798">
                  <c:v>1.0026679999999999</c:v>
                </c:pt>
                <c:pt idx="799">
                  <c:v>1.0045230000000001</c:v>
                </c:pt>
                <c:pt idx="800">
                  <c:v>1.00532</c:v>
                </c:pt>
                <c:pt idx="801">
                  <c:v>0.99729000000000001</c:v>
                </c:pt>
                <c:pt idx="802">
                  <c:v>1.0008030000000001</c:v>
                </c:pt>
                <c:pt idx="803">
                  <c:v>1.002642</c:v>
                </c:pt>
                <c:pt idx="804">
                  <c:v>1.0016149999999999</c:v>
                </c:pt>
                <c:pt idx="805">
                  <c:v>1.0008790000000001</c:v>
                </c:pt>
                <c:pt idx="806">
                  <c:v>1.002793</c:v>
                </c:pt>
                <c:pt idx="807">
                  <c:v>1.002035</c:v>
                </c:pt>
                <c:pt idx="808">
                  <c:v>1.012184</c:v>
                </c:pt>
                <c:pt idx="809">
                  <c:v>1.0191209999999999</c:v>
                </c:pt>
                <c:pt idx="810">
                  <c:v>1.0241960000000001</c:v>
                </c:pt>
                <c:pt idx="811">
                  <c:v>1.025096</c:v>
                </c:pt>
                <c:pt idx="812">
                  <c:v>1.0440290000000001</c:v>
                </c:pt>
                <c:pt idx="813">
                  <c:v>1.0283739999999999</c:v>
                </c:pt>
                <c:pt idx="814">
                  <c:v>1.0275460000000001</c:v>
                </c:pt>
                <c:pt idx="815">
                  <c:v>1.0282100000000001</c:v>
                </c:pt>
                <c:pt idx="816">
                  <c:v>1.0264340000000001</c:v>
                </c:pt>
                <c:pt idx="817">
                  <c:v>1.0244359999999999</c:v>
                </c:pt>
                <c:pt idx="818">
                  <c:v>1.0318689999999999</c:v>
                </c:pt>
                <c:pt idx="819">
                  <c:v>1.0246569999999999</c:v>
                </c:pt>
                <c:pt idx="820">
                  <c:v>1.016931</c:v>
                </c:pt>
                <c:pt idx="821">
                  <c:v>1.0195419999999999</c:v>
                </c:pt>
                <c:pt idx="822">
                  <c:v>1.024578</c:v>
                </c:pt>
                <c:pt idx="823">
                  <c:v>1.018856</c:v>
                </c:pt>
                <c:pt idx="824">
                  <c:v>1.0149090000000001</c:v>
                </c:pt>
                <c:pt idx="825">
                  <c:v>1.033137</c:v>
                </c:pt>
                <c:pt idx="826">
                  <c:v>1.0191159999999999</c:v>
                </c:pt>
                <c:pt idx="827">
                  <c:v>1.016723</c:v>
                </c:pt>
                <c:pt idx="828">
                  <c:v>1.011255</c:v>
                </c:pt>
                <c:pt idx="829">
                  <c:v>1.0096339999999999</c:v>
                </c:pt>
                <c:pt idx="830">
                  <c:v>1.011898</c:v>
                </c:pt>
                <c:pt idx="831">
                  <c:v>1.0212209999999999</c:v>
                </c:pt>
                <c:pt idx="832">
                  <c:v>1.007414</c:v>
                </c:pt>
                <c:pt idx="833">
                  <c:v>1.009512</c:v>
                </c:pt>
                <c:pt idx="834">
                  <c:v>1.011225</c:v>
                </c:pt>
                <c:pt idx="835">
                  <c:v>0.99992199999999998</c:v>
                </c:pt>
                <c:pt idx="836">
                  <c:v>0.99728099999999997</c:v>
                </c:pt>
                <c:pt idx="837">
                  <c:v>0.99953700000000001</c:v>
                </c:pt>
                <c:pt idx="838">
                  <c:v>1.0003379999999999</c:v>
                </c:pt>
                <c:pt idx="839">
                  <c:v>1.0029980000000001</c:v>
                </c:pt>
                <c:pt idx="840">
                  <c:v>1.0006189999999999</c:v>
                </c:pt>
                <c:pt idx="841">
                  <c:v>0.992981</c:v>
                </c:pt>
                <c:pt idx="842">
                  <c:v>1.004586</c:v>
                </c:pt>
                <c:pt idx="843">
                  <c:v>1.001161</c:v>
                </c:pt>
                <c:pt idx="844">
                  <c:v>0.99421099999999996</c:v>
                </c:pt>
                <c:pt idx="845">
                  <c:v>1.00281</c:v>
                </c:pt>
                <c:pt idx="846">
                  <c:v>1.000453</c:v>
                </c:pt>
                <c:pt idx="847">
                  <c:v>1.0043770000000001</c:v>
                </c:pt>
                <c:pt idx="848">
                  <c:v>0.99743400000000004</c:v>
                </c:pt>
                <c:pt idx="849">
                  <c:v>1.0004120000000001</c:v>
                </c:pt>
                <c:pt idx="850">
                  <c:v>1.007404</c:v>
                </c:pt>
                <c:pt idx="851">
                  <c:v>1.0011110000000001</c:v>
                </c:pt>
                <c:pt idx="852">
                  <c:v>1.001519</c:v>
                </c:pt>
                <c:pt idx="853">
                  <c:v>0.99731700000000001</c:v>
                </c:pt>
                <c:pt idx="854">
                  <c:v>1.0405530000000001</c:v>
                </c:pt>
                <c:pt idx="855">
                  <c:v>1.0025219999999999</c:v>
                </c:pt>
                <c:pt idx="856">
                  <c:v>1.000497</c:v>
                </c:pt>
                <c:pt idx="857">
                  <c:v>1.003144</c:v>
                </c:pt>
                <c:pt idx="858">
                  <c:v>0.99860300000000002</c:v>
                </c:pt>
                <c:pt idx="859">
                  <c:v>0.97023800000000004</c:v>
                </c:pt>
                <c:pt idx="860">
                  <c:v>0.97012399999999999</c:v>
                </c:pt>
                <c:pt idx="861">
                  <c:v>1.0021040000000001</c:v>
                </c:pt>
                <c:pt idx="862">
                  <c:v>0.99658500000000005</c:v>
                </c:pt>
                <c:pt idx="863">
                  <c:v>1.0009140000000001</c:v>
                </c:pt>
                <c:pt idx="864">
                  <c:v>0.99593600000000004</c:v>
                </c:pt>
                <c:pt idx="865">
                  <c:v>0.99102100000000004</c:v>
                </c:pt>
                <c:pt idx="866">
                  <c:v>0.99598200000000003</c:v>
                </c:pt>
                <c:pt idx="867">
                  <c:v>0.99752200000000002</c:v>
                </c:pt>
                <c:pt idx="868">
                  <c:v>0.99405600000000005</c:v>
                </c:pt>
                <c:pt idx="869">
                  <c:v>1.0121640000000001</c:v>
                </c:pt>
                <c:pt idx="870">
                  <c:v>0.99687199999999998</c:v>
                </c:pt>
                <c:pt idx="871">
                  <c:v>0.97803799999999996</c:v>
                </c:pt>
                <c:pt idx="872">
                  <c:v>1.005466</c:v>
                </c:pt>
                <c:pt idx="873">
                  <c:v>1.0013339999999999</c:v>
                </c:pt>
                <c:pt idx="874">
                  <c:v>0.99574700000000005</c:v>
                </c:pt>
                <c:pt idx="875">
                  <c:v>0.99960300000000002</c:v>
                </c:pt>
                <c:pt idx="876">
                  <c:v>1.0006660000000001</c:v>
                </c:pt>
                <c:pt idx="877">
                  <c:v>1.0015810000000001</c:v>
                </c:pt>
                <c:pt idx="878">
                  <c:v>1.001514</c:v>
                </c:pt>
                <c:pt idx="879">
                  <c:v>0.99672899999999998</c:v>
                </c:pt>
                <c:pt idx="880">
                  <c:v>0.99632799999999999</c:v>
                </c:pt>
                <c:pt idx="881">
                  <c:v>0.99584600000000001</c:v>
                </c:pt>
                <c:pt idx="882">
                  <c:v>1.001512</c:v>
                </c:pt>
                <c:pt idx="883">
                  <c:v>0.99897100000000005</c:v>
                </c:pt>
                <c:pt idx="884">
                  <c:v>0.99500699999999997</c:v>
                </c:pt>
                <c:pt idx="885">
                  <c:v>1.004065</c:v>
                </c:pt>
                <c:pt idx="886">
                  <c:v>0.99842299999999995</c:v>
                </c:pt>
                <c:pt idx="887">
                  <c:v>0.99592700000000001</c:v>
                </c:pt>
                <c:pt idx="888">
                  <c:v>0.99966100000000002</c:v>
                </c:pt>
                <c:pt idx="889">
                  <c:v>1.0010969999999999</c:v>
                </c:pt>
                <c:pt idx="890">
                  <c:v>1.0056430000000001</c:v>
                </c:pt>
                <c:pt idx="891">
                  <c:v>0.99988500000000002</c:v>
                </c:pt>
                <c:pt idx="892">
                  <c:v>1.0060579999999999</c:v>
                </c:pt>
                <c:pt idx="893">
                  <c:v>1.002189</c:v>
                </c:pt>
                <c:pt idx="894">
                  <c:v>1.0024329999999999</c:v>
                </c:pt>
                <c:pt idx="895">
                  <c:v>1.000529</c:v>
                </c:pt>
                <c:pt idx="896">
                  <c:v>0.99380800000000002</c:v>
                </c:pt>
                <c:pt idx="897">
                  <c:v>1.0061979999999999</c:v>
                </c:pt>
                <c:pt idx="898">
                  <c:v>1.0039659999999999</c:v>
                </c:pt>
                <c:pt idx="899">
                  <c:v>0.99895599999999996</c:v>
                </c:pt>
                <c:pt idx="900">
                  <c:v>1.0023150000000001</c:v>
                </c:pt>
                <c:pt idx="901">
                  <c:v>1.004224</c:v>
                </c:pt>
                <c:pt idx="902">
                  <c:v>1.0051509999999999</c:v>
                </c:pt>
                <c:pt idx="903">
                  <c:v>1.0018210000000001</c:v>
                </c:pt>
                <c:pt idx="904">
                  <c:v>1.00492</c:v>
                </c:pt>
                <c:pt idx="905">
                  <c:v>1.0025090000000001</c:v>
                </c:pt>
                <c:pt idx="906">
                  <c:v>0.99929599999999996</c:v>
                </c:pt>
                <c:pt idx="907">
                  <c:v>1.0026520000000001</c:v>
                </c:pt>
                <c:pt idx="908">
                  <c:v>0.99911899999999998</c:v>
                </c:pt>
                <c:pt idx="909">
                  <c:v>1.008073</c:v>
                </c:pt>
                <c:pt idx="910">
                  <c:v>1.0009239999999999</c:v>
                </c:pt>
                <c:pt idx="911">
                  <c:v>1.0039929999999999</c:v>
                </c:pt>
                <c:pt idx="912">
                  <c:v>1.002113</c:v>
                </c:pt>
                <c:pt idx="913">
                  <c:v>1.0016929999999999</c:v>
                </c:pt>
                <c:pt idx="914">
                  <c:v>0.99732100000000001</c:v>
                </c:pt>
                <c:pt idx="915">
                  <c:v>1.0011920000000001</c:v>
                </c:pt>
                <c:pt idx="916">
                  <c:v>1.0010110000000001</c:v>
                </c:pt>
                <c:pt idx="917">
                  <c:v>0.99688299999999996</c:v>
                </c:pt>
                <c:pt idx="918">
                  <c:v>1.002948</c:v>
                </c:pt>
                <c:pt idx="919">
                  <c:v>0.999336</c:v>
                </c:pt>
                <c:pt idx="920">
                  <c:v>1.0015940000000001</c:v>
                </c:pt>
                <c:pt idx="921">
                  <c:v>1.0013099999999999</c:v>
                </c:pt>
                <c:pt idx="922">
                  <c:v>0.99539500000000003</c:v>
                </c:pt>
                <c:pt idx="923">
                  <c:v>0.99998699999999996</c:v>
                </c:pt>
                <c:pt idx="924">
                  <c:v>1.0019979999999999</c:v>
                </c:pt>
                <c:pt idx="925">
                  <c:v>1.003144</c:v>
                </c:pt>
                <c:pt idx="926">
                  <c:v>1.0045999999999999</c:v>
                </c:pt>
                <c:pt idx="927">
                  <c:v>1.002402</c:v>
                </c:pt>
                <c:pt idx="928">
                  <c:v>1.002305</c:v>
                </c:pt>
                <c:pt idx="929">
                  <c:v>0.99937100000000001</c:v>
                </c:pt>
                <c:pt idx="930">
                  <c:v>1.0023299999999999</c:v>
                </c:pt>
                <c:pt idx="931">
                  <c:v>0.99895900000000004</c:v>
                </c:pt>
                <c:pt idx="932">
                  <c:v>1.0024189999999999</c:v>
                </c:pt>
                <c:pt idx="933">
                  <c:v>1.0032760000000001</c:v>
                </c:pt>
                <c:pt idx="934">
                  <c:v>1.0024690000000001</c:v>
                </c:pt>
                <c:pt idx="935">
                  <c:v>1.0024439999999999</c:v>
                </c:pt>
                <c:pt idx="936">
                  <c:v>0.99890500000000004</c:v>
                </c:pt>
                <c:pt idx="937">
                  <c:v>0.99994099999999997</c:v>
                </c:pt>
                <c:pt idx="938">
                  <c:v>1.0013719999999999</c:v>
                </c:pt>
                <c:pt idx="939">
                  <c:v>1.002861</c:v>
                </c:pt>
                <c:pt idx="940">
                  <c:v>0.99826999999999999</c:v>
                </c:pt>
                <c:pt idx="941">
                  <c:v>1.001671</c:v>
                </c:pt>
                <c:pt idx="942">
                  <c:v>0.99839500000000003</c:v>
                </c:pt>
                <c:pt idx="943">
                  <c:v>1.002923</c:v>
                </c:pt>
                <c:pt idx="944">
                  <c:v>0.99946500000000005</c:v>
                </c:pt>
                <c:pt idx="945">
                  <c:v>1.002308</c:v>
                </c:pt>
                <c:pt idx="946">
                  <c:v>1.0014940000000001</c:v>
                </c:pt>
                <c:pt idx="947">
                  <c:v>1.001023</c:v>
                </c:pt>
                <c:pt idx="948">
                  <c:v>1.0045729999999999</c:v>
                </c:pt>
                <c:pt idx="949">
                  <c:v>1.000926</c:v>
                </c:pt>
                <c:pt idx="950">
                  <c:v>1.000151</c:v>
                </c:pt>
                <c:pt idx="951">
                  <c:v>1.00118</c:v>
                </c:pt>
                <c:pt idx="952">
                  <c:v>1.002308</c:v>
                </c:pt>
                <c:pt idx="953">
                  <c:v>0.99848999999999999</c:v>
                </c:pt>
                <c:pt idx="954">
                  <c:v>0.99922800000000001</c:v>
                </c:pt>
                <c:pt idx="955">
                  <c:v>1.0022089999999999</c:v>
                </c:pt>
                <c:pt idx="956">
                  <c:v>0.99619000000000002</c:v>
                </c:pt>
                <c:pt idx="957">
                  <c:v>1.001976</c:v>
                </c:pt>
                <c:pt idx="958">
                  <c:v>1.001755</c:v>
                </c:pt>
                <c:pt idx="959">
                  <c:v>1.000062</c:v>
                </c:pt>
                <c:pt idx="960">
                  <c:v>0.99983900000000003</c:v>
                </c:pt>
                <c:pt idx="961">
                  <c:v>1.003824</c:v>
                </c:pt>
                <c:pt idx="962">
                  <c:v>1.0029110000000001</c:v>
                </c:pt>
                <c:pt idx="963">
                  <c:v>0.99940399999999996</c:v>
                </c:pt>
                <c:pt idx="964">
                  <c:v>0.99970300000000001</c:v>
                </c:pt>
                <c:pt idx="965">
                  <c:v>1.0003249999999999</c:v>
                </c:pt>
                <c:pt idx="966">
                  <c:v>1.005746</c:v>
                </c:pt>
                <c:pt idx="967">
                  <c:v>1.000238</c:v>
                </c:pt>
                <c:pt idx="968">
                  <c:v>0.99957600000000002</c:v>
                </c:pt>
                <c:pt idx="969">
                  <c:v>0.99781699999999995</c:v>
                </c:pt>
                <c:pt idx="970">
                  <c:v>0.99920699999999996</c:v>
                </c:pt>
                <c:pt idx="971">
                  <c:v>1.0001450000000001</c:v>
                </c:pt>
                <c:pt idx="972">
                  <c:v>0.999224</c:v>
                </c:pt>
                <c:pt idx="973">
                  <c:v>1.003674</c:v>
                </c:pt>
                <c:pt idx="974">
                  <c:v>0.99992999999999999</c:v>
                </c:pt>
                <c:pt idx="975">
                  <c:v>1.0008220000000001</c:v>
                </c:pt>
                <c:pt idx="976">
                  <c:v>0.99824299999999999</c:v>
                </c:pt>
                <c:pt idx="977">
                  <c:v>1.0024310000000001</c:v>
                </c:pt>
                <c:pt idx="978">
                  <c:v>0.99880800000000003</c:v>
                </c:pt>
                <c:pt idx="979">
                  <c:v>0.99952099999999999</c:v>
                </c:pt>
                <c:pt idx="980">
                  <c:v>0.99994300000000003</c:v>
                </c:pt>
                <c:pt idx="981">
                  <c:v>0.99921899999999997</c:v>
                </c:pt>
                <c:pt idx="982">
                  <c:v>0.99755899999999997</c:v>
                </c:pt>
                <c:pt idx="983">
                  <c:v>0.99710799999999999</c:v>
                </c:pt>
                <c:pt idx="984">
                  <c:v>0.99883</c:v>
                </c:pt>
                <c:pt idx="985">
                  <c:v>0.99754799999999999</c:v>
                </c:pt>
                <c:pt idx="986">
                  <c:v>1.0006999999999999</c:v>
                </c:pt>
                <c:pt idx="987">
                  <c:v>0.99765499999999996</c:v>
                </c:pt>
                <c:pt idx="988">
                  <c:v>0.99806600000000001</c:v>
                </c:pt>
                <c:pt idx="989">
                  <c:v>0.99780500000000005</c:v>
                </c:pt>
                <c:pt idx="990">
                  <c:v>0.997417</c:v>
                </c:pt>
                <c:pt idx="991">
                  <c:v>0.99851299999999998</c:v>
                </c:pt>
                <c:pt idx="992">
                  <c:v>0.99860899999999997</c:v>
                </c:pt>
                <c:pt idx="993">
                  <c:v>1.0000500000000001</c:v>
                </c:pt>
                <c:pt idx="994">
                  <c:v>0.99981600000000004</c:v>
                </c:pt>
                <c:pt idx="995">
                  <c:v>1.006483</c:v>
                </c:pt>
                <c:pt idx="996">
                  <c:v>0.99637600000000004</c:v>
                </c:pt>
                <c:pt idx="997">
                  <c:v>0.99736400000000003</c:v>
                </c:pt>
                <c:pt idx="998">
                  <c:v>1.000051</c:v>
                </c:pt>
                <c:pt idx="999">
                  <c:v>1.0000500000000001</c:v>
                </c:pt>
                <c:pt idx="1000">
                  <c:v>1.0001279999999999</c:v>
                </c:pt>
                <c:pt idx="1001">
                  <c:v>1.000237</c:v>
                </c:pt>
                <c:pt idx="1002">
                  <c:v>1.0002690000000001</c:v>
                </c:pt>
                <c:pt idx="1003">
                  <c:v>0.99942799999999998</c:v>
                </c:pt>
                <c:pt idx="1004">
                  <c:v>1.00176</c:v>
                </c:pt>
                <c:pt idx="1005">
                  <c:v>1.0020720000000001</c:v>
                </c:pt>
                <c:pt idx="1006">
                  <c:v>1.0019990000000001</c:v>
                </c:pt>
                <c:pt idx="1007">
                  <c:v>1.0041979999999999</c:v>
                </c:pt>
                <c:pt idx="1008">
                  <c:v>1.005012</c:v>
                </c:pt>
                <c:pt idx="1009">
                  <c:v>0.99960499999999997</c:v>
                </c:pt>
                <c:pt idx="1010">
                  <c:v>0.99896499999999999</c:v>
                </c:pt>
                <c:pt idx="1011">
                  <c:v>0.99926599999999999</c:v>
                </c:pt>
                <c:pt idx="1012">
                  <c:v>0.99802199999999996</c:v>
                </c:pt>
                <c:pt idx="1013">
                  <c:v>1.0013399999999999</c:v>
                </c:pt>
                <c:pt idx="1014">
                  <c:v>1.0015810000000001</c:v>
                </c:pt>
                <c:pt idx="1015">
                  <c:v>0.99972000000000005</c:v>
                </c:pt>
                <c:pt idx="1016">
                  <c:v>1.002434</c:v>
                </c:pt>
                <c:pt idx="1017">
                  <c:v>0.99993900000000002</c:v>
                </c:pt>
                <c:pt idx="1018">
                  <c:v>0.99946800000000002</c:v>
                </c:pt>
                <c:pt idx="1019">
                  <c:v>1.0006299999999999</c:v>
                </c:pt>
                <c:pt idx="1020">
                  <c:v>1.0017069999999999</c:v>
                </c:pt>
                <c:pt idx="1021">
                  <c:v>1.0013920000000001</c:v>
                </c:pt>
                <c:pt idx="1022">
                  <c:v>1.0012890000000001</c:v>
                </c:pt>
                <c:pt idx="1023">
                  <c:v>1.0017069999999999</c:v>
                </c:pt>
                <c:pt idx="1024">
                  <c:v>1.0026040000000001</c:v>
                </c:pt>
                <c:pt idx="1025">
                  <c:v>1.001255</c:v>
                </c:pt>
                <c:pt idx="1026">
                  <c:v>1.0039089999999999</c:v>
                </c:pt>
                <c:pt idx="1027">
                  <c:v>1.0011859999999999</c:v>
                </c:pt>
                <c:pt idx="1028">
                  <c:v>1.0001910000000001</c:v>
                </c:pt>
                <c:pt idx="1029">
                  <c:v>1.003031</c:v>
                </c:pt>
                <c:pt idx="1030">
                  <c:v>1.0034590000000001</c:v>
                </c:pt>
                <c:pt idx="1031">
                  <c:v>1.0047330000000001</c:v>
                </c:pt>
                <c:pt idx="1032">
                  <c:v>1.00108</c:v>
                </c:pt>
                <c:pt idx="1033">
                  <c:v>1.001541</c:v>
                </c:pt>
                <c:pt idx="1034">
                  <c:v>1.0034940000000001</c:v>
                </c:pt>
                <c:pt idx="1035">
                  <c:v>1.0018899999999999</c:v>
                </c:pt>
                <c:pt idx="1036">
                  <c:v>1.0027410000000001</c:v>
                </c:pt>
                <c:pt idx="1037">
                  <c:v>1.001511</c:v>
                </c:pt>
                <c:pt idx="1038">
                  <c:v>1.001717</c:v>
                </c:pt>
                <c:pt idx="1039">
                  <c:v>1.001317</c:v>
                </c:pt>
                <c:pt idx="1040">
                  <c:v>1.0019389999999999</c:v>
                </c:pt>
                <c:pt idx="1041">
                  <c:v>1</c:v>
                </c:pt>
                <c:pt idx="1042">
                  <c:v>0.997973</c:v>
                </c:pt>
                <c:pt idx="1043">
                  <c:v>1.000429</c:v>
                </c:pt>
                <c:pt idx="1044">
                  <c:v>0.999641</c:v>
                </c:pt>
                <c:pt idx="1045">
                  <c:v>1.0014000000000001</c:v>
                </c:pt>
                <c:pt idx="1046">
                  <c:v>1.001182</c:v>
                </c:pt>
                <c:pt idx="1047">
                  <c:v>1.001843</c:v>
                </c:pt>
                <c:pt idx="1048">
                  <c:v>1.0002599999999999</c:v>
                </c:pt>
                <c:pt idx="1049">
                  <c:v>1.000996</c:v>
                </c:pt>
                <c:pt idx="1050">
                  <c:v>1.000224</c:v>
                </c:pt>
                <c:pt idx="1051">
                  <c:v>1.0003599999999999</c:v>
                </c:pt>
                <c:pt idx="1052">
                  <c:v>1.0005630000000001</c:v>
                </c:pt>
                <c:pt idx="1053">
                  <c:v>1.0004740000000001</c:v>
                </c:pt>
                <c:pt idx="1054">
                  <c:v>1.0001249999999999</c:v>
                </c:pt>
                <c:pt idx="1055">
                  <c:v>1.000551</c:v>
                </c:pt>
                <c:pt idx="1056">
                  <c:v>1.000564</c:v>
                </c:pt>
                <c:pt idx="1057">
                  <c:v>1.0008159999999999</c:v>
                </c:pt>
                <c:pt idx="1058">
                  <c:v>1.000497</c:v>
                </c:pt>
                <c:pt idx="1059">
                  <c:v>1.0009729999999999</c:v>
                </c:pt>
                <c:pt idx="1060">
                  <c:v>1.0003690000000001</c:v>
                </c:pt>
                <c:pt idx="1061">
                  <c:v>1.000472</c:v>
                </c:pt>
                <c:pt idx="1062">
                  <c:v>1.000883</c:v>
                </c:pt>
                <c:pt idx="1063">
                  <c:v>1.0001679999999999</c:v>
                </c:pt>
                <c:pt idx="1064">
                  <c:v>1.0004310000000001</c:v>
                </c:pt>
                <c:pt idx="1065">
                  <c:v>1.0007269999999999</c:v>
                </c:pt>
                <c:pt idx="1066">
                  <c:v>1.000291</c:v>
                </c:pt>
                <c:pt idx="1067">
                  <c:v>1.0007509999999999</c:v>
                </c:pt>
                <c:pt idx="1068">
                  <c:v>1.000391</c:v>
                </c:pt>
                <c:pt idx="1069">
                  <c:v>1.0004299999999999</c:v>
                </c:pt>
                <c:pt idx="1070">
                  <c:v>1.0008030000000001</c:v>
                </c:pt>
                <c:pt idx="1071">
                  <c:v>1.0004519999999999</c:v>
                </c:pt>
                <c:pt idx="1072">
                  <c:v>1.0006429999999999</c:v>
                </c:pt>
                <c:pt idx="1073">
                  <c:v>1.0004440000000001</c:v>
                </c:pt>
                <c:pt idx="1074">
                  <c:v>1.0004310000000001</c:v>
                </c:pt>
                <c:pt idx="1075">
                  <c:v>1.0006379999999999</c:v>
                </c:pt>
                <c:pt idx="1076">
                  <c:v>1.0004390000000001</c:v>
                </c:pt>
                <c:pt idx="1077">
                  <c:v>0.99995599999999996</c:v>
                </c:pt>
                <c:pt idx="1078">
                  <c:v>0.99999300000000002</c:v>
                </c:pt>
                <c:pt idx="1079">
                  <c:v>1.000313</c:v>
                </c:pt>
                <c:pt idx="1080">
                  <c:v>0.99992800000000004</c:v>
                </c:pt>
                <c:pt idx="1081">
                  <c:v>1.0001949999999999</c:v>
                </c:pt>
                <c:pt idx="1082">
                  <c:v>1.000176</c:v>
                </c:pt>
                <c:pt idx="1083">
                  <c:v>0.99999499999999997</c:v>
                </c:pt>
                <c:pt idx="1084">
                  <c:v>1.0000819999999999</c:v>
                </c:pt>
                <c:pt idx="1085">
                  <c:v>1.000146</c:v>
                </c:pt>
                <c:pt idx="1086">
                  <c:v>1.000265</c:v>
                </c:pt>
                <c:pt idx="1087">
                  <c:v>1.000278</c:v>
                </c:pt>
                <c:pt idx="1088">
                  <c:v>1.0003040000000001</c:v>
                </c:pt>
                <c:pt idx="1089">
                  <c:v>1.0002679999999999</c:v>
                </c:pt>
                <c:pt idx="1090">
                  <c:v>0.99997199999999997</c:v>
                </c:pt>
                <c:pt idx="1091">
                  <c:v>1.000348</c:v>
                </c:pt>
                <c:pt idx="1092">
                  <c:v>0.99998799999999999</c:v>
                </c:pt>
                <c:pt idx="1093">
                  <c:v>1.0001409999999999</c:v>
                </c:pt>
                <c:pt idx="1094">
                  <c:v>1.0001009999999999</c:v>
                </c:pt>
                <c:pt idx="1095">
                  <c:v>0.99995699999999998</c:v>
                </c:pt>
                <c:pt idx="1096">
                  <c:v>0.99993200000000004</c:v>
                </c:pt>
                <c:pt idx="1097">
                  <c:v>1.0003249999999999</c:v>
                </c:pt>
                <c:pt idx="1098">
                  <c:v>1.0001500000000001</c:v>
                </c:pt>
                <c:pt idx="1099">
                  <c:v>0.99920699999999996</c:v>
                </c:pt>
                <c:pt idx="1100">
                  <c:v>1.0000119999999999</c:v>
                </c:pt>
                <c:pt idx="1101">
                  <c:v>1.000224</c:v>
                </c:pt>
                <c:pt idx="1102">
                  <c:v>1.0001679999999999</c:v>
                </c:pt>
                <c:pt idx="1103">
                  <c:v>1.000162</c:v>
                </c:pt>
                <c:pt idx="1104">
                  <c:v>1.000076</c:v>
                </c:pt>
                <c:pt idx="1105">
                  <c:v>1.000121</c:v>
                </c:pt>
                <c:pt idx="1106">
                  <c:v>1.0001880000000001</c:v>
                </c:pt>
                <c:pt idx="1107">
                  <c:v>1.0000389999999999</c:v>
                </c:pt>
                <c:pt idx="1108">
                  <c:v>0.99999199999999999</c:v>
                </c:pt>
                <c:pt idx="1109">
                  <c:v>0.99997800000000003</c:v>
                </c:pt>
                <c:pt idx="1110">
                  <c:v>0.99982000000000004</c:v>
                </c:pt>
                <c:pt idx="1111">
                  <c:v>0.99983</c:v>
                </c:pt>
                <c:pt idx="1112">
                  <c:v>1.0000530000000001</c:v>
                </c:pt>
                <c:pt idx="1113">
                  <c:v>1.000235</c:v>
                </c:pt>
                <c:pt idx="1114">
                  <c:v>1.000769</c:v>
                </c:pt>
                <c:pt idx="1115">
                  <c:v>1.000043</c:v>
                </c:pt>
                <c:pt idx="1116">
                  <c:v>1.000073</c:v>
                </c:pt>
                <c:pt idx="1117">
                  <c:v>1.000192</c:v>
                </c:pt>
                <c:pt idx="1118">
                  <c:v>1.000227</c:v>
                </c:pt>
                <c:pt idx="1119">
                  <c:v>1.0000519999999999</c:v>
                </c:pt>
                <c:pt idx="1120">
                  <c:v>0.99998799999999999</c:v>
                </c:pt>
                <c:pt idx="1121">
                  <c:v>1.000054</c:v>
                </c:pt>
                <c:pt idx="1122">
                  <c:v>1.000024</c:v>
                </c:pt>
                <c:pt idx="1123">
                  <c:v>1.00027</c:v>
                </c:pt>
                <c:pt idx="1124">
                  <c:v>1.000008</c:v>
                </c:pt>
                <c:pt idx="1125">
                  <c:v>1.000102</c:v>
                </c:pt>
                <c:pt idx="1126">
                  <c:v>1.0007889999999999</c:v>
                </c:pt>
                <c:pt idx="1127">
                  <c:v>1.000046</c:v>
                </c:pt>
                <c:pt idx="1128">
                  <c:v>0.99999300000000002</c:v>
                </c:pt>
                <c:pt idx="1129">
                  <c:v>1.0000009999999999</c:v>
                </c:pt>
                <c:pt idx="1130">
                  <c:v>0.999888</c:v>
                </c:pt>
                <c:pt idx="1131">
                  <c:v>0.99997199999999997</c:v>
                </c:pt>
                <c:pt idx="1132">
                  <c:v>1.000232</c:v>
                </c:pt>
                <c:pt idx="1133">
                  <c:v>0.99986600000000003</c:v>
                </c:pt>
                <c:pt idx="1134">
                  <c:v>0.99982899999999997</c:v>
                </c:pt>
                <c:pt idx="1135">
                  <c:v>0.99989700000000004</c:v>
                </c:pt>
                <c:pt idx="1136">
                  <c:v>0.99995999999999996</c:v>
                </c:pt>
                <c:pt idx="1137">
                  <c:v>0.99989300000000003</c:v>
                </c:pt>
                <c:pt idx="1138">
                  <c:v>0.99986600000000003</c:v>
                </c:pt>
                <c:pt idx="1139">
                  <c:v>0.99997100000000005</c:v>
                </c:pt>
                <c:pt idx="1140">
                  <c:v>0.99993900000000002</c:v>
                </c:pt>
                <c:pt idx="1141">
                  <c:v>1.0000739999999999</c:v>
                </c:pt>
                <c:pt idx="1142">
                  <c:v>1.0001899999999999</c:v>
                </c:pt>
                <c:pt idx="1143">
                  <c:v>0.99973299999999998</c:v>
                </c:pt>
                <c:pt idx="1144">
                  <c:v>1.0000789999999999</c:v>
                </c:pt>
                <c:pt idx="1145">
                  <c:v>1.0001009999999999</c:v>
                </c:pt>
                <c:pt idx="1146">
                  <c:v>0.99997800000000003</c:v>
                </c:pt>
                <c:pt idx="1147">
                  <c:v>1.000011</c:v>
                </c:pt>
                <c:pt idx="1148">
                  <c:v>0.999807</c:v>
                </c:pt>
                <c:pt idx="1149">
                  <c:v>0.99982300000000002</c:v>
                </c:pt>
                <c:pt idx="1150">
                  <c:v>1.000162</c:v>
                </c:pt>
                <c:pt idx="1151">
                  <c:v>0.99973599999999996</c:v>
                </c:pt>
                <c:pt idx="1152">
                  <c:v>0.99937200000000004</c:v>
                </c:pt>
                <c:pt idx="1153">
                  <c:v>0.999749</c:v>
                </c:pt>
                <c:pt idx="1154">
                  <c:v>0.99968100000000004</c:v>
                </c:pt>
                <c:pt idx="1155">
                  <c:v>0.99791200000000002</c:v>
                </c:pt>
                <c:pt idx="1156">
                  <c:v>0.99968400000000002</c:v>
                </c:pt>
                <c:pt idx="1157">
                  <c:v>0.99977700000000003</c:v>
                </c:pt>
                <c:pt idx="1158">
                  <c:v>1.0000899999999999</c:v>
                </c:pt>
                <c:pt idx="1159">
                  <c:v>0.99995100000000003</c:v>
                </c:pt>
                <c:pt idx="1160">
                  <c:v>1.0005980000000001</c:v>
                </c:pt>
                <c:pt idx="1161">
                  <c:v>0.99981100000000001</c:v>
                </c:pt>
                <c:pt idx="1162">
                  <c:v>1.0001150000000001</c:v>
                </c:pt>
                <c:pt idx="1163">
                  <c:v>1.0000849999999999</c:v>
                </c:pt>
                <c:pt idx="1164">
                  <c:v>1.0001340000000001</c:v>
                </c:pt>
                <c:pt idx="1165">
                  <c:v>1.0004550000000001</c:v>
                </c:pt>
                <c:pt idx="1166">
                  <c:v>1.0005660000000001</c:v>
                </c:pt>
                <c:pt idx="1167">
                  <c:v>1.000041</c:v>
                </c:pt>
                <c:pt idx="1168">
                  <c:v>0.999977</c:v>
                </c:pt>
                <c:pt idx="1169">
                  <c:v>1.0004189999999999</c:v>
                </c:pt>
                <c:pt idx="1170">
                  <c:v>1.000275</c:v>
                </c:pt>
                <c:pt idx="1171">
                  <c:v>1.000006</c:v>
                </c:pt>
                <c:pt idx="1172">
                  <c:v>1.000162</c:v>
                </c:pt>
                <c:pt idx="1173">
                  <c:v>1.0000439999999999</c:v>
                </c:pt>
                <c:pt idx="1174">
                  <c:v>1.00007</c:v>
                </c:pt>
                <c:pt idx="1175">
                  <c:v>1.0000180000000001</c:v>
                </c:pt>
                <c:pt idx="1176">
                  <c:v>0.99957799999999997</c:v>
                </c:pt>
                <c:pt idx="1177">
                  <c:v>0.99997100000000005</c:v>
                </c:pt>
                <c:pt idx="1178">
                  <c:v>1.0000260000000001</c:v>
                </c:pt>
                <c:pt idx="1179">
                  <c:v>0.99996099999999999</c:v>
                </c:pt>
                <c:pt idx="1180">
                  <c:v>0.999946</c:v>
                </c:pt>
                <c:pt idx="1181">
                  <c:v>1.000421</c:v>
                </c:pt>
                <c:pt idx="1182">
                  <c:v>0.99975099999999995</c:v>
                </c:pt>
                <c:pt idx="1183">
                  <c:v>0.99974099999999999</c:v>
                </c:pt>
                <c:pt idx="1184">
                  <c:v>0.99994499999999997</c:v>
                </c:pt>
                <c:pt idx="1185">
                  <c:v>0.99999700000000002</c:v>
                </c:pt>
                <c:pt idx="1186">
                  <c:v>0.99988600000000005</c:v>
                </c:pt>
                <c:pt idx="1187">
                  <c:v>0.99979700000000005</c:v>
                </c:pt>
                <c:pt idx="1188">
                  <c:v>1.00004</c:v>
                </c:pt>
                <c:pt idx="1189">
                  <c:v>1.0000169999999999</c:v>
                </c:pt>
                <c:pt idx="1190">
                  <c:v>0.99984399999999996</c:v>
                </c:pt>
                <c:pt idx="1191">
                  <c:v>0.99982400000000005</c:v>
                </c:pt>
                <c:pt idx="1192">
                  <c:v>0.999861</c:v>
                </c:pt>
                <c:pt idx="1193">
                  <c:v>1.0000249999999999</c:v>
                </c:pt>
                <c:pt idx="1194">
                  <c:v>1.0000389999999999</c:v>
                </c:pt>
                <c:pt idx="1195">
                  <c:v>1.0001139999999999</c:v>
                </c:pt>
                <c:pt idx="1196">
                  <c:v>0.99984099999999998</c:v>
                </c:pt>
                <c:pt idx="1197">
                  <c:v>1.000046</c:v>
                </c:pt>
                <c:pt idx="1198">
                  <c:v>1.000051</c:v>
                </c:pt>
                <c:pt idx="1199">
                  <c:v>0.99985199999999996</c:v>
                </c:pt>
                <c:pt idx="1200">
                  <c:v>0.99994499999999997</c:v>
                </c:pt>
                <c:pt idx="1201">
                  <c:v>1.0000739999999999</c:v>
                </c:pt>
                <c:pt idx="1202">
                  <c:v>1.000221</c:v>
                </c:pt>
                <c:pt idx="1203">
                  <c:v>1.000229</c:v>
                </c:pt>
                <c:pt idx="1204">
                  <c:v>1.0000720000000001</c:v>
                </c:pt>
                <c:pt idx="1205">
                  <c:v>0.99998600000000004</c:v>
                </c:pt>
                <c:pt idx="1206">
                  <c:v>1.0000309999999999</c:v>
                </c:pt>
                <c:pt idx="1207">
                  <c:v>1.0002960000000001</c:v>
                </c:pt>
                <c:pt idx="1208">
                  <c:v>0.99975700000000001</c:v>
                </c:pt>
                <c:pt idx="1209">
                  <c:v>1.000078</c:v>
                </c:pt>
                <c:pt idx="1210">
                  <c:v>1.0000020000000001</c:v>
                </c:pt>
                <c:pt idx="1211">
                  <c:v>1.0001629999999999</c:v>
                </c:pt>
                <c:pt idx="1212">
                  <c:v>1.0002770000000001</c:v>
                </c:pt>
                <c:pt idx="1213">
                  <c:v>0.99988100000000002</c:v>
                </c:pt>
                <c:pt idx="1214">
                  <c:v>0.99999400000000005</c:v>
                </c:pt>
                <c:pt idx="1215">
                  <c:v>0.99998399999999998</c:v>
                </c:pt>
                <c:pt idx="1216">
                  <c:v>1.0000739999999999</c:v>
                </c:pt>
                <c:pt idx="1217">
                  <c:v>1.0000519999999999</c:v>
                </c:pt>
                <c:pt idx="1218">
                  <c:v>1.000129</c:v>
                </c:pt>
                <c:pt idx="1219">
                  <c:v>1.0001739999999999</c:v>
                </c:pt>
                <c:pt idx="1220">
                  <c:v>1.000232</c:v>
                </c:pt>
                <c:pt idx="1221">
                  <c:v>0.99999800000000005</c:v>
                </c:pt>
                <c:pt idx="1222">
                  <c:v>1.000084</c:v>
                </c:pt>
                <c:pt idx="1223">
                  <c:v>0.99999400000000005</c:v>
                </c:pt>
                <c:pt idx="1224">
                  <c:v>0.99890199999999996</c:v>
                </c:pt>
                <c:pt idx="1225">
                  <c:v>1.0009939999999999</c:v>
                </c:pt>
                <c:pt idx="1226">
                  <c:v>1.0024379999999999</c:v>
                </c:pt>
                <c:pt idx="1227">
                  <c:v>1.002151</c:v>
                </c:pt>
                <c:pt idx="1228">
                  <c:v>1.0009619999999999</c:v>
                </c:pt>
                <c:pt idx="1229">
                  <c:v>1.0013099999999999</c:v>
                </c:pt>
                <c:pt idx="1230">
                  <c:v>1.000804</c:v>
                </c:pt>
                <c:pt idx="1231">
                  <c:v>1.0015540000000001</c:v>
                </c:pt>
                <c:pt idx="1232">
                  <c:v>1.0008300000000001</c:v>
                </c:pt>
                <c:pt idx="1233">
                  <c:v>1.0008010000000001</c:v>
                </c:pt>
                <c:pt idx="1234">
                  <c:v>1.0002740000000001</c:v>
                </c:pt>
                <c:pt idx="1235">
                  <c:v>1.0007919999999999</c:v>
                </c:pt>
                <c:pt idx="1236">
                  <c:v>1.000024</c:v>
                </c:pt>
                <c:pt idx="1237">
                  <c:v>1.0005580000000001</c:v>
                </c:pt>
                <c:pt idx="1238">
                  <c:v>0.99960499999999997</c:v>
                </c:pt>
                <c:pt idx="1239">
                  <c:v>1.000869</c:v>
                </c:pt>
                <c:pt idx="1240">
                  <c:v>1.0003500000000001</c:v>
                </c:pt>
                <c:pt idx="1241">
                  <c:v>1.002791</c:v>
                </c:pt>
                <c:pt idx="1242">
                  <c:v>1.0029570000000001</c:v>
                </c:pt>
                <c:pt idx="1243">
                  <c:v>1.0000450000000001</c:v>
                </c:pt>
                <c:pt idx="1244">
                  <c:v>1.001423</c:v>
                </c:pt>
                <c:pt idx="1245">
                  <c:v>1.002237</c:v>
                </c:pt>
                <c:pt idx="1246">
                  <c:v>1.00024</c:v>
                </c:pt>
                <c:pt idx="1247">
                  <c:v>1.001493</c:v>
                </c:pt>
                <c:pt idx="1248">
                  <c:v>1.000591</c:v>
                </c:pt>
                <c:pt idx="1249">
                  <c:v>1.0028699999999999</c:v>
                </c:pt>
                <c:pt idx="1250">
                  <c:v>1.0003709999999999</c:v>
                </c:pt>
                <c:pt idx="1251">
                  <c:v>0.99945600000000001</c:v>
                </c:pt>
                <c:pt idx="1252">
                  <c:v>1.001436</c:v>
                </c:pt>
                <c:pt idx="1253">
                  <c:v>1.000326</c:v>
                </c:pt>
                <c:pt idx="1254">
                  <c:v>1.0010330000000001</c:v>
                </c:pt>
                <c:pt idx="1255">
                  <c:v>1.0104960000000001</c:v>
                </c:pt>
                <c:pt idx="1256">
                  <c:v>1.000095</c:v>
                </c:pt>
                <c:pt idx="1257">
                  <c:v>0.99996700000000005</c:v>
                </c:pt>
                <c:pt idx="1258">
                  <c:v>1.000054</c:v>
                </c:pt>
                <c:pt idx="1259">
                  <c:v>1.0001340000000001</c:v>
                </c:pt>
                <c:pt idx="1260">
                  <c:v>1.0000279999999999</c:v>
                </c:pt>
                <c:pt idx="1261">
                  <c:v>0.99997800000000003</c:v>
                </c:pt>
                <c:pt idx="1262">
                  <c:v>1.000065</c:v>
                </c:pt>
                <c:pt idx="1263">
                  <c:v>1.0001789999999999</c:v>
                </c:pt>
                <c:pt idx="1264">
                  <c:v>0.99998699999999996</c:v>
                </c:pt>
                <c:pt idx="1265">
                  <c:v>0.99992700000000001</c:v>
                </c:pt>
                <c:pt idx="1266">
                  <c:v>1.0001990000000001</c:v>
                </c:pt>
                <c:pt idx="1267">
                  <c:v>1.0001439999999999</c:v>
                </c:pt>
                <c:pt idx="1268">
                  <c:v>0.99982400000000005</c:v>
                </c:pt>
                <c:pt idx="1269">
                  <c:v>1.000154</c:v>
                </c:pt>
                <c:pt idx="1270">
                  <c:v>0.99994899999999998</c:v>
                </c:pt>
                <c:pt idx="1271">
                  <c:v>1.0001040000000001</c:v>
                </c:pt>
                <c:pt idx="1272">
                  <c:v>1.0001949999999999</c:v>
                </c:pt>
                <c:pt idx="1273">
                  <c:v>1.0001180000000001</c:v>
                </c:pt>
                <c:pt idx="1274">
                  <c:v>1.0000549999999999</c:v>
                </c:pt>
                <c:pt idx="1275">
                  <c:v>1.0000770000000001</c:v>
                </c:pt>
                <c:pt idx="1276">
                  <c:v>1.0000340000000001</c:v>
                </c:pt>
                <c:pt idx="1277">
                  <c:v>1.0000519999999999</c:v>
                </c:pt>
                <c:pt idx="1278">
                  <c:v>1.0000169999999999</c:v>
                </c:pt>
                <c:pt idx="1279">
                  <c:v>1.000167</c:v>
                </c:pt>
                <c:pt idx="1280">
                  <c:v>1.000097</c:v>
                </c:pt>
                <c:pt idx="1281">
                  <c:v>0.99982400000000005</c:v>
                </c:pt>
                <c:pt idx="1282">
                  <c:v>0.99996200000000002</c:v>
                </c:pt>
                <c:pt idx="1283">
                  <c:v>1.0000899999999999</c:v>
                </c:pt>
                <c:pt idx="1284">
                  <c:v>1.0001549999999999</c:v>
                </c:pt>
                <c:pt idx="1285">
                  <c:v>1.0001</c:v>
                </c:pt>
                <c:pt idx="1286">
                  <c:v>1.0000180000000001</c:v>
                </c:pt>
                <c:pt idx="1287">
                  <c:v>0.99992599999999998</c:v>
                </c:pt>
                <c:pt idx="1288">
                  <c:v>0.99987999999999999</c:v>
                </c:pt>
                <c:pt idx="1289">
                  <c:v>1.0004169999999999</c:v>
                </c:pt>
                <c:pt idx="1290">
                  <c:v>1.000807</c:v>
                </c:pt>
                <c:pt idx="1291">
                  <c:v>1.0004219999999999</c:v>
                </c:pt>
                <c:pt idx="1292">
                  <c:v>1.0002869999999999</c:v>
                </c:pt>
                <c:pt idx="1293">
                  <c:v>0.99992999999999999</c:v>
                </c:pt>
                <c:pt idx="1294">
                  <c:v>1.000418</c:v>
                </c:pt>
                <c:pt idx="1295">
                  <c:v>1.0002489999999999</c:v>
                </c:pt>
                <c:pt idx="1296">
                  <c:v>1.0001960000000001</c:v>
                </c:pt>
                <c:pt idx="1297">
                  <c:v>0.99990100000000004</c:v>
                </c:pt>
                <c:pt idx="1298">
                  <c:v>0.999498</c:v>
                </c:pt>
                <c:pt idx="1299">
                  <c:v>1.000264</c:v>
                </c:pt>
                <c:pt idx="1300">
                  <c:v>1.0000249999999999</c:v>
                </c:pt>
                <c:pt idx="1301">
                  <c:v>1.0002770000000001</c:v>
                </c:pt>
                <c:pt idx="1302">
                  <c:v>1.0002420000000001</c:v>
                </c:pt>
                <c:pt idx="1303">
                  <c:v>1.0007490000000001</c:v>
                </c:pt>
                <c:pt idx="1304">
                  <c:v>1.000184</c:v>
                </c:pt>
                <c:pt idx="1305">
                  <c:v>1.000577</c:v>
                </c:pt>
                <c:pt idx="1306">
                  <c:v>1.00054</c:v>
                </c:pt>
                <c:pt idx="1307">
                  <c:v>1.000497</c:v>
                </c:pt>
                <c:pt idx="1308">
                  <c:v>0.99995000000000001</c:v>
                </c:pt>
                <c:pt idx="1309">
                  <c:v>1.0003169999999999</c:v>
                </c:pt>
                <c:pt idx="1310">
                  <c:v>1.000435</c:v>
                </c:pt>
                <c:pt idx="1311">
                  <c:v>1.001136</c:v>
                </c:pt>
                <c:pt idx="1312">
                  <c:v>0.99963000000000002</c:v>
                </c:pt>
                <c:pt idx="1313">
                  <c:v>1.00003</c:v>
                </c:pt>
                <c:pt idx="1314">
                  <c:v>1.000284</c:v>
                </c:pt>
                <c:pt idx="1315">
                  <c:v>1.0001679999999999</c:v>
                </c:pt>
                <c:pt idx="1316">
                  <c:v>1.0007170000000001</c:v>
                </c:pt>
                <c:pt idx="1317">
                  <c:v>1.0013840000000001</c:v>
                </c:pt>
                <c:pt idx="1318">
                  <c:v>1.0013860000000001</c:v>
                </c:pt>
                <c:pt idx="1319">
                  <c:v>1.0009619999999999</c:v>
                </c:pt>
                <c:pt idx="1320">
                  <c:v>1.0002599999999999</c:v>
                </c:pt>
                <c:pt idx="1321">
                  <c:v>1.0008049999999999</c:v>
                </c:pt>
                <c:pt idx="1322">
                  <c:v>1.00047</c:v>
                </c:pt>
                <c:pt idx="1323">
                  <c:v>1.0001260000000001</c:v>
                </c:pt>
                <c:pt idx="1324">
                  <c:v>1.0000169999999999</c:v>
                </c:pt>
                <c:pt idx="1325">
                  <c:v>1.001436</c:v>
                </c:pt>
                <c:pt idx="1326">
                  <c:v>1.000591</c:v>
                </c:pt>
                <c:pt idx="1327">
                  <c:v>0.99992499999999995</c:v>
                </c:pt>
                <c:pt idx="1328">
                  <c:v>1.0000659999999999</c:v>
                </c:pt>
                <c:pt idx="1329">
                  <c:v>1.000089</c:v>
                </c:pt>
                <c:pt idx="1330">
                  <c:v>1.000192</c:v>
                </c:pt>
                <c:pt idx="1331">
                  <c:v>1.000035</c:v>
                </c:pt>
                <c:pt idx="1332">
                  <c:v>0.99998399999999998</c:v>
                </c:pt>
                <c:pt idx="1333">
                  <c:v>0.99950000000000006</c:v>
                </c:pt>
                <c:pt idx="1334">
                  <c:v>1.0005280000000001</c:v>
                </c:pt>
                <c:pt idx="1335">
                  <c:v>1.000059</c:v>
                </c:pt>
                <c:pt idx="1336">
                  <c:v>1.00037</c:v>
                </c:pt>
                <c:pt idx="1337">
                  <c:v>0.99994499999999997</c:v>
                </c:pt>
                <c:pt idx="1338">
                  <c:v>0.99983100000000003</c:v>
                </c:pt>
                <c:pt idx="1339">
                  <c:v>1.000154</c:v>
                </c:pt>
                <c:pt idx="1340">
                  <c:v>1.0002679999999999</c:v>
                </c:pt>
                <c:pt idx="1341">
                  <c:v>1.000372</c:v>
                </c:pt>
                <c:pt idx="1342">
                  <c:v>1.00014</c:v>
                </c:pt>
                <c:pt idx="1343">
                  <c:v>0.99995400000000001</c:v>
                </c:pt>
                <c:pt idx="1344">
                  <c:v>1.000146</c:v>
                </c:pt>
                <c:pt idx="1345">
                  <c:v>1.0003359999999999</c:v>
                </c:pt>
                <c:pt idx="1346">
                  <c:v>1.0004949999999999</c:v>
                </c:pt>
                <c:pt idx="1347">
                  <c:v>1.0005740000000001</c:v>
                </c:pt>
                <c:pt idx="1348">
                  <c:v>1.000259</c:v>
                </c:pt>
                <c:pt idx="1349">
                  <c:v>1.000275</c:v>
                </c:pt>
                <c:pt idx="1350">
                  <c:v>1.0002009999999999</c:v>
                </c:pt>
                <c:pt idx="1351">
                  <c:v>1.000292</c:v>
                </c:pt>
                <c:pt idx="1352">
                  <c:v>1.000065</c:v>
                </c:pt>
                <c:pt idx="1353">
                  <c:v>1.0002329999999999</c:v>
                </c:pt>
                <c:pt idx="1354">
                  <c:v>0.999587</c:v>
                </c:pt>
                <c:pt idx="1355">
                  <c:v>1.000108</c:v>
                </c:pt>
                <c:pt idx="1356">
                  <c:v>1.000019</c:v>
                </c:pt>
                <c:pt idx="1357">
                  <c:v>0.99979799999999996</c:v>
                </c:pt>
                <c:pt idx="1358">
                  <c:v>1.000208</c:v>
                </c:pt>
                <c:pt idx="1359">
                  <c:v>0.99984300000000004</c:v>
                </c:pt>
                <c:pt idx="1360">
                  <c:v>0.99984700000000004</c:v>
                </c:pt>
                <c:pt idx="1361">
                  <c:v>1.0001610000000001</c:v>
                </c:pt>
                <c:pt idx="1362">
                  <c:v>1.000286</c:v>
                </c:pt>
                <c:pt idx="1363">
                  <c:v>1.0002439999999999</c:v>
                </c:pt>
                <c:pt idx="1364">
                  <c:v>1.0000629999999999</c:v>
                </c:pt>
                <c:pt idx="1365">
                  <c:v>0.99959699999999996</c:v>
                </c:pt>
                <c:pt idx="1366">
                  <c:v>0.99981100000000001</c:v>
                </c:pt>
                <c:pt idx="1367">
                  <c:v>0.999857</c:v>
                </c:pt>
                <c:pt idx="1368">
                  <c:v>0.99958899999999995</c:v>
                </c:pt>
                <c:pt idx="1369">
                  <c:v>0.99983299999999997</c:v>
                </c:pt>
                <c:pt idx="1370">
                  <c:v>0.99993699999999996</c:v>
                </c:pt>
                <c:pt idx="1371">
                  <c:v>0.99992300000000001</c:v>
                </c:pt>
                <c:pt idx="1372">
                  <c:v>1.000092</c:v>
                </c:pt>
                <c:pt idx="1373">
                  <c:v>0.99951400000000001</c:v>
                </c:pt>
                <c:pt idx="1374">
                  <c:v>0.99995400000000001</c:v>
                </c:pt>
                <c:pt idx="1375">
                  <c:v>0.99984899999999999</c:v>
                </c:pt>
                <c:pt idx="1376">
                  <c:v>1.000102</c:v>
                </c:pt>
                <c:pt idx="1377">
                  <c:v>1.000329</c:v>
                </c:pt>
                <c:pt idx="1378">
                  <c:v>1.000237</c:v>
                </c:pt>
                <c:pt idx="1379">
                  <c:v>0.99964900000000001</c:v>
                </c:pt>
                <c:pt idx="1380">
                  <c:v>1.000311</c:v>
                </c:pt>
                <c:pt idx="1381">
                  <c:v>0.99986600000000003</c:v>
                </c:pt>
                <c:pt idx="1382">
                  <c:v>1.000167</c:v>
                </c:pt>
                <c:pt idx="1383">
                  <c:v>1.0004599999999999</c:v>
                </c:pt>
                <c:pt idx="1384">
                  <c:v>1.000197</c:v>
                </c:pt>
                <c:pt idx="1385">
                  <c:v>1.0000370000000001</c:v>
                </c:pt>
                <c:pt idx="1386">
                  <c:v>1.000165</c:v>
                </c:pt>
                <c:pt idx="1387">
                  <c:v>0.999892</c:v>
                </c:pt>
                <c:pt idx="1388">
                  <c:v>1.0000370000000001</c:v>
                </c:pt>
                <c:pt idx="1389">
                  <c:v>1.0004980000000001</c:v>
                </c:pt>
                <c:pt idx="1390">
                  <c:v>1.0002880000000001</c:v>
                </c:pt>
                <c:pt idx="1391">
                  <c:v>1.0002139999999999</c:v>
                </c:pt>
                <c:pt idx="1392">
                  <c:v>0.99981900000000001</c:v>
                </c:pt>
                <c:pt idx="1393">
                  <c:v>1.000021</c:v>
                </c:pt>
                <c:pt idx="1394">
                  <c:v>0.99983999999999995</c:v>
                </c:pt>
                <c:pt idx="1395">
                  <c:v>0.99993699999999996</c:v>
                </c:pt>
                <c:pt idx="1396">
                  <c:v>0.99957499999999999</c:v>
                </c:pt>
                <c:pt idx="1397">
                  <c:v>0.99951800000000002</c:v>
                </c:pt>
                <c:pt idx="1398">
                  <c:v>1.000262</c:v>
                </c:pt>
                <c:pt idx="1399">
                  <c:v>1.000305</c:v>
                </c:pt>
                <c:pt idx="1400">
                  <c:v>1.00021</c:v>
                </c:pt>
                <c:pt idx="1401">
                  <c:v>1.0002310000000001</c:v>
                </c:pt>
                <c:pt idx="1402">
                  <c:v>1.0009710000000001</c:v>
                </c:pt>
                <c:pt idx="1403">
                  <c:v>0.99948999999999999</c:v>
                </c:pt>
                <c:pt idx="1404">
                  <c:v>1.000095</c:v>
                </c:pt>
                <c:pt idx="1405">
                  <c:v>1.000278</c:v>
                </c:pt>
                <c:pt idx="1406">
                  <c:v>1.000021</c:v>
                </c:pt>
                <c:pt idx="1407">
                  <c:v>1.0000640000000001</c:v>
                </c:pt>
                <c:pt idx="1408">
                  <c:v>0.99983200000000005</c:v>
                </c:pt>
                <c:pt idx="1409">
                  <c:v>0.99940499999999999</c:v>
                </c:pt>
                <c:pt idx="1410">
                  <c:v>1.0002549999999999</c:v>
                </c:pt>
                <c:pt idx="1411">
                  <c:v>1.0003839999999999</c:v>
                </c:pt>
                <c:pt idx="1412">
                  <c:v>1.0003439999999999</c:v>
                </c:pt>
                <c:pt idx="1413">
                  <c:v>0.99956299999999998</c:v>
                </c:pt>
                <c:pt idx="1414">
                  <c:v>1.0000389999999999</c:v>
                </c:pt>
                <c:pt idx="1415">
                  <c:v>1.000135</c:v>
                </c:pt>
                <c:pt idx="1416">
                  <c:v>1.0003390000000001</c:v>
                </c:pt>
                <c:pt idx="1417">
                  <c:v>1.0002549999999999</c:v>
                </c:pt>
                <c:pt idx="1418">
                  <c:v>1.0003040000000001</c:v>
                </c:pt>
                <c:pt idx="1419">
                  <c:v>1.0003869999999999</c:v>
                </c:pt>
                <c:pt idx="1420">
                  <c:v>1.0004109999999999</c:v>
                </c:pt>
                <c:pt idx="1421">
                  <c:v>1.00014</c:v>
                </c:pt>
                <c:pt idx="1422">
                  <c:v>0.99954500000000002</c:v>
                </c:pt>
                <c:pt idx="1423">
                  <c:v>0.99978999999999996</c:v>
                </c:pt>
                <c:pt idx="1424">
                  <c:v>0.99968100000000004</c:v>
                </c:pt>
                <c:pt idx="1425">
                  <c:v>0.99941599999999997</c:v>
                </c:pt>
                <c:pt idx="1426">
                  <c:v>0.99984899999999999</c:v>
                </c:pt>
                <c:pt idx="1427">
                  <c:v>0.99999000000000005</c:v>
                </c:pt>
                <c:pt idx="1428">
                  <c:v>1.0000230000000001</c:v>
                </c:pt>
                <c:pt idx="1429">
                  <c:v>0.99979099999999999</c:v>
                </c:pt>
                <c:pt idx="1430">
                  <c:v>0.99989600000000001</c:v>
                </c:pt>
                <c:pt idx="1431">
                  <c:v>1.0005980000000001</c:v>
                </c:pt>
                <c:pt idx="1432">
                  <c:v>1.0003919999999999</c:v>
                </c:pt>
                <c:pt idx="1433">
                  <c:v>0.99996200000000002</c:v>
                </c:pt>
                <c:pt idx="1434">
                  <c:v>1.0001469999999999</c:v>
                </c:pt>
                <c:pt idx="1435">
                  <c:v>0.99974200000000002</c:v>
                </c:pt>
                <c:pt idx="1436">
                  <c:v>0.99923899999999999</c:v>
                </c:pt>
                <c:pt idx="1437">
                  <c:v>0.99996799999999997</c:v>
                </c:pt>
                <c:pt idx="1438">
                  <c:v>1.000299</c:v>
                </c:pt>
                <c:pt idx="1439">
                  <c:v>1.0000579999999999</c:v>
                </c:pt>
                <c:pt idx="1440">
                  <c:v>0.99993900000000002</c:v>
                </c:pt>
                <c:pt idx="1441">
                  <c:v>0.99958999999999998</c:v>
                </c:pt>
                <c:pt idx="1442">
                  <c:v>1.0001180000000001</c:v>
                </c:pt>
                <c:pt idx="1443">
                  <c:v>1.0003340000000001</c:v>
                </c:pt>
                <c:pt idx="1444">
                  <c:v>1.001199</c:v>
                </c:pt>
                <c:pt idx="1445">
                  <c:v>1.000308</c:v>
                </c:pt>
                <c:pt idx="1446">
                  <c:v>0.99965000000000004</c:v>
                </c:pt>
                <c:pt idx="1447">
                  <c:v>1.000135</c:v>
                </c:pt>
                <c:pt idx="1448">
                  <c:v>1.000273</c:v>
                </c:pt>
                <c:pt idx="1449">
                  <c:v>0.99992099999999995</c:v>
                </c:pt>
                <c:pt idx="1450">
                  <c:v>0.99982899999999997</c:v>
                </c:pt>
                <c:pt idx="1451">
                  <c:v>1.0001310000000001</c:v>
                </c:pt>
                <c:pt idx="1452">
                  <c:v>0.99972399999999995</c:v>
                </c:pt>
                <c:pt idx="1453">
                  <c:v>0.999861</c:v>
                </c:pt>
                <c:pt idx="1454">
                  <c:v>0.99989600000000001</c:v>
                </c:pt>
                <c:pt idx="1455">
                  <c:v>1.0002249999999999</c:v>
                </c:pt>
                <c:pt idx="1456">
                  <c:v>1.0002059999999999</c:v>
                </c:pt>
                <c:pt idx="1457">
                  <c:v>1.000562</c:v>
                </c:pt>
                <c:pt idx="1458">
                  <c:v>1.000345</c:v>
                </c:pt>
                <c:pt idx="1459">
                  <c:v>1.0006489999999999</c:v>
                </c:pt>
                <c:pt idx="1460">
                  <c:v>0.99982800000000005</c:v>
                </c:pt>
                <c:pt idx="1461">
                  <c:v>1.000075</c:v>
                </c:pt>
                <c:pt idx="1462">
                  <c:v>0.99952300000000005</c:v>
                </c:pt>
                <c:pt idx="1463">
                  <c:v>0.99985599999999997</c:v>
                </c:pt>
                <c:pt idx="1464">
                  <c:v>0.99929599999999996</c:v>
                </c:pt>
                <c:pt idx="1465">
                  <c:v>1.0008300000000001</c:v>
                </c:pt>
                <c:pt idx="1466">
                  <c:v>0.99964699999999995</c:v>
                </c:pt>
                <c:pt idx="1467">
                  <c:v>0.99964299999999995</c:v>
                </c:pt>
                <c:pt idx="1468">
                  <c:v>1.0004249999999999</c:v>
                </c:pt>
                <c:pt idx="1469">
                  <c:v>0.99985000000000002</c:v>
                </c:pt>
                <c:pt idx="1470">
                  <c:v>0.99969600000000003</c:v>
                </c:pt>
                <c:pt idx="1471">
                  <c:v>0.99999099999999996</c:v>
                </c:pt>
                <c:pt idx="1472">
                  <c:v>0.999699</c:v>
                </c:pt>
                <c:pt idx="1473">
                  <c:v>1.000235</c:v>
                </c:pt>
                <c:pt idx="1474">
                  <c:v>0.99996200000000002</c:v>
                </c:pt>
                <c:pt idx="1475">
                  <c:v>1.0001150000000001</c:v>
                </c:pt>
                <c:pt idx="1476">
                  <c:v>1.000707</c:v>
                </c:pt>
                <c:pt idx="1477">
                  <c:v>1.000332</c:v>
                </c:pt>
                <c:pt idx="1478">
                  <c:v>0.99984300000000004</c:v>
                </c:pt>
                <c:pt idx="1479">
                  <c:v>1.0015940000000001</c:v>
                </c:pt>
                <c:pt idx="1480">
                  <c:v>0.99987499999999996</c:v>
                </c:pt>
                <c:pt idx="1481">
                  <c:v>1.000078</c:v>
                </c:pt>
                <c:pt idx="1482">
                  <c:v>0.99945600000000001</c:v>
                </c:pt>
                <c:pt idx="1483">
                  <c:v>0.99959299999999995</c:v>
                </c:pt>
                <c:pt idx="1484">
                  <c:v>0.99883900000000003</c:v>
                </c:pt>
                <c:pt idx="1485">
                  <c:v>1.000327</c:v>
                </c:pt>
                <c:pt idx="1486">
                  <c:v>0.99999400000000005</c:v>
                </c:pt>
                <c:pt idx="1487">
                  <c:v>0.99871500000000002</c:v>
                </c:pt>
                <c:pt idx="1488">
                  <c:v>0.99952600000000003</c:v>
                </c:pt>
                <c:pt idx="1489">
                  <c:v>1.0000629999999999</c:v>
                </c:pt>
                <c:pt idx="1490">
                  <c:v>0.99991300000000005</c:v>
                </c:pt>
                <c:pt idx="1491">
                  <c:v>1.0005269999999999</c:v>
                </c:pt>
                <c:pt idx="1492">
                  <c:v>1.0012160000000001</c:v>
                </c:pt>
                <c:pt idx="1493">
                  <c:v>1.0001720000000001</c:v>
                </c:pt>
                <c:pt idx="1494">
                  <c:v>1.0002390000000001</c:v>
                </c:pt>
                <c:pt idx="1495">
                  <c:v>0.99978</c:v>
                </c:pt>
                <c:pt idx="1496">
                  <c:v>1.0001949999999999</c:v>
                </c:pt>
                <c:pt idx="1497">
                  <c:v>1.0002439999999999</c:v>
                </c:pt>
                <c:pt idx="1498">
                  <c:v>0.99895199999999995</c:v>
                </c:pt>
                <c:pt idx="1499">
                  <c:v>0.99980599999999997</c:v>
                </c:pt>
                <c:pt idx="1500">
                  <c:v>0.99992999999999999</c:v>
                </c:pt>
                <c:pt idx="1501">
                  <c:v>0.99988299999999997</c:v>
                </c:pt>
                <c:pt idx="1502">
                  <c:v>0.99964200000000003</c:v>
                </c:pt>
                <c:pt idx="1503">
                  <c:v>1.0000659999999999</c:v>
                </c:pt>
                <c:pt idx="1504">
                  <c:v>0.99816300000000002</c:v>
                </c:pt>
                <c:pt idx="1505">
                  <c:v>1.000219</c:v>
                </c:pt>
                <c:pt idx="1506">
                  <c:v>1.0006649999999999</c:v>
                </c:pt>
                <c:pt idx="1507">
                  <c:v>0.99985599999999997</c:v>
                </c:pt>
                <c:pt idx="1508">
                  <c:v>0.999108</c:v>
                </c:pt>
                <c:pt idx="1509">
                  <c:v>0.99958199999999997</c:v>
                </c:pt>
                <c:pt idx="1510">
                  <c:v>1.0008410000000001</c:v>
                </c:pt>
                <c:pt idx="1511">
                  <c:v>0.99946299999999999</c:v>
                </c:pt>
                <c:pt idx="1512">
                  <c:v>1.000346</c:v>
                </c:pt>
                <c:pt idx="1513">
                  <c:v>1.0000389999999999</c:v>
                </c:pt>
                <c:pt idx="1514">
                  <c:v>1.0000849999999999</c:v>
                </c:pt>
                <c:pt idx="1515">
                  <c:v>0.99976500000000001</c:v>
                </c:pt>
                <c:pt idx="1516">
                  <c:v>0.99970800000000004</c:v>
                </c:pt>
                <c:pt idx="1517">
                  <c:v>1.0005850000000001</c:v>
                </c:pt>
                <c:pt idx="1518">
                  <c:v>0.99975700000000001</c:v>
                </c:pt>
                <c:pt idx="1519">
                  <c:v>0.99956</c:v>
                </c:pt>
                <c:pt idx="1520">
                  <c:v>1.0004770000000001</c:v>
                </c:pt>
                <c:pt idx="1521">
                  <c:v>0.99951199999999996</c:v>
                </c:pt>
                <c:pt idx="1522">
                  <c:v>0.99983599999999995</c:v>
                </c:pt>
                <c:pt idx="1523">
                  <c:v>1.000381</c:v>
                </c:pt>
                <c:pt idx="1524">
                  <c:v>1.000216</c:v>
                </c:pt>
                <c:pt idx="1525">
                  <c:v>0.99979899999999999</c:v>
                </c:pt>
                <c:pt idx="1526">
                  <c:v>0.99902500000000005</c:v>
                </c:pt>
                <c:pt idx="1527">
                  <c:v>1.0000340000000001</c:v>
                </c:pt>
                <c:pt idx="1528">
                  <c:v>0.99948199999999998</c:v>
                </c:pt>
                <c:pt idx="1529">
                  <c:v>0.99969200000000003</c:v>
                </c:pt>
                <c:pt idx="1530">
                  <c:v>0.99967899999999998</c:v>
                </c:pt>
                <c:pt idx="1531">
                  <c:v>1.000105</c:v>
                </c:pt>
                <c:pt idx="1532">
                  <c:v>1.0003310000000001</c:v>
                </c:pt>
                <c:pt idx="1533">
                  <c:v>1.0004120000000001</c:v>
                </c:pt>
                <c:pt idx="1534">
                  <c:v>1.0004409999999999</c:v>
                </c:pt>
                <c:pt idx="1535">
                  <c:v>1.000032</c:v>
                </c:pt>
                <c:pt idx="1536">
                  <c:v>1.0001450000000001</c:v>
                </c:pt>
                <c:pt idx="1537">
                  <c:v>1.000305</c:v>
                </c:pt>
                <c:pt idx="1538">
                  <c:v>1.000429</c:v>
                </c:pt>
                <c:pt idx="1539">
                  <c:v>0.99993500000000002</c:v>
                </c:pt>
                <c:pt idx="1540">
                  <c:v>0.999776</c:v>
                </c:pt>
                <c:pt idx="1541">
                  <c:v>0.99965099999999996</c:v>
                </c:pt>
                <c:pt idx="1542">
                  <c:v>1.0003949999999999</c:v>
                </c:pt>
                <c:pt idx="1543">
                  <c:v>1.000065</c:v>
                </c:pt>
                <c:pt idx="1544">
                  <c:v>0.99953899999999996</c:v>
                </c:pt>
                <c:pt idx="1545">
                  <c:v>0.99968299999999999</c:v>
                </c:pt>
                <c:pt idx="1546">
                  <c:v>0.99996700000000005</c:v>
                </c:pt>
                <c:pt idx="1547">
                  <c:v>1.0002310000000001</c:v>
                </c:pt>
                <c:pt idx="1548">
                  <c:v>0.999533</c:v>
                </c:pt>
                <c:pt idx="1549">
                  <c:v>1.0001169999999999</c:v>
                </c:pt>
                <c:pt idx="1550">
                  <c:v>1.0003569999999999</c:v>
                </c:pt>
                <c:pt idx="1551">
                  <c:v>0.99902199999999997</c:v>
                </c:pt>
                <c:pt idx="1552">
                  <c:v>0.99917100000000003</c:v>
                </c:pt>
                <c:pt idx="1553">
                  <c:v>0.999587</c:v>
                </c:pt>
                <c:pt idx="1554">
                  <c:v>1.000103</c:v>
                </c:pt>
                <c:pt idx="1555">
                  <c:v>0.99936800000000003</c:v>
                </c:pt>
                <c:pt idx="1556">
                  <c:v>1.0001770000000001</c:v>
                </c:pt>
                <c:pt idx="1557">
                  <c:v>0.99998299999999996</c:v>
                </c:pt>
                <c:pt idx="1558">
                  <c:v>0.99936499999999995</c:v>
                </c:pt>
                <c:pt idx="1559">
                  <c:v>0.99957099999999999</c:v>
                </c:pt>
                <c:pt idx="1560">
                  <c:v>0.999776</c:v>
                </c:pt>
                <c:pt idx="1561">
                  <c:v>0.99940200000000001</c:v>
                </c:pt>
                <c:pt idx="1562">
                  <c:v>0.99977099999999997</c:v>
                </c:pt>
                <c:pt idx="1563">
                  <c:v>0.99987000000000004</c:v>
                </c:pt>
                <c:pt idx="1564">
                  <c:v>1.000003</c:v>
                </c:pt>
                <c:pt idx="1565">
                  <c:v>0.99933499999999997</c:v>
                </c:pt>
                <c:pt idx="1566">
                  <c:v>1.0000450000000001</c:v>
                </c:pt>
                <c:pt idx="1567">
                  <c:v>0.99951299999999998</c:v>
                </c:pt>
                <c:pt idx="1568">
                  <c:v>0.99996300000000005</c:v>
                </c:pt>
                <c:pt idx="1569">
                  <c:v>0.99994300000000003</c:v>
                </c:pt>
                <c:pt idx="1570">
                  <c:v>0.99999199999999999</c:v>
                </c:pt>
                <c:pt idx="1571">
                  <c:v>0.999722</c:v>
                </c:pt>
                <c:pt idx="1572">
                  <c:v>0.99985299999999999</c:v>
                </c:pt>
                <c:pt idx="1573">
                  <c:v>0.99981399999999998</c:v>
                </c:pt>
                <c:pt idx="1574">
                  <c:v>0.99956900000000004</c:v>
                </c:pt>
                <c:pt idx="1575">
                  <c:v>0.99993399999999999</c:v>
                </c:pt>
                <c:pt idx="1576">
                  <c:v>0.99984099999999998</c:v>
                </c:pt>
                <c:pt idx="1577">
                  <c:v>0.99937100000000001</c:v>
                </c:pt>
                <c:pt idx="1578">
                  <c:v>0.99985100000000005</c:v>
                </c:pt>
                <c:pt idx="1579">
                  <c:v>0.99913399999999997</c:v>
                </c:pt>
                <c:pt idx="1580">
                  <c:v>1.0002599999999999</c:v>
                </c:pt>
                <c:pt idx="1581">
                  <c:v>1.0004500000000001</c:v>
                </c:pt>
                <c:pt idx="1582">
                  <c:v>0.99980100000000005</c:v>
                </c:pt>
                <c:pt idx="1583">
                  <c:v>0.99934100000000003</c:v>
                </c:pt>
                <c:pt idx="1584">
                  <c:v>0.99953800000000004</c:v>
                </c:pt>
                <c:pt idx="1585">
                  <c:v>0.99996499999999999</c:v>
                </c:pt>
                <c:pt idx="1586">
                  <c:v>1.0002880000000001</c:v>
                </c:pt>
                <c:pt idx="1587">
                  <c:v>0.99936700000000001</c:v>
                </c:pt>
                <c:pt idx="1588">
                  <c:v>0.99989600000000001</c:v>
                </c:pt>
                <c:pt idx="1589">
                  <c:v>0.99978400000000001</c:v>
                </c:pt>
                <c:pt idx="1590">
                  <c:v>0.99984799999999996</c:v>
                </c:pt>
                <c:pt idx="1591">
                  <c:v>0.99974799999999997</c:v>
                </c:pt>
                <c:pt idx="1592">
                  <c:v>0.99993200000000004</c:v>
                </c:pt>
                <c:pt idx="1593">
                  <c:v>0.99982800000000005</c:v>
                </c:pt>
                <c:pt idx="1594">
                  <c:v>0.99990400000000002</c:v>
                </c:pt>
                <c:pt idx="1595">
                  <c:v>0.99995299999999998</c:v>
                </c:pt>
                <c:pt idx="1596">
                  <c:v>0.99970499999999995</c:v>
                </c:pt>
                <c:pt idx="1597">
                  <c:v>0.99915299999999996</c:v>
                </c:pt>
                <c:pt idx="1598">
                  <c:v>0.999892</c:v>
                </c:pt>
                <c:pt idx="1599">
                  <c:v>1.0000389999999999</c:v>
                </c:pt>
                <c:pt idx="1600">
                  <c:v>1.0001260000000001</c:v>
                </c:pt>
                <c:pt idx="1601">
                  <c:v>0.999996</c:v>
                </c:pt>
              </c:numCache>
            </c:numRef>
          </c:yVal>
          <c:smooth val="0"/>
          <c:extLst>
            <c:ext xmlns:c16="http://schemas.microsoft.com/office/drawing/2014/chart" uri="{C3380CC4-5D6E-409C-BE32-E72D297353CC}">
              <c16:uniqueId val="{00000004-8D2E-974A-A3F6-6F88CE11984A}"/>
            </c:ext>
          </c:extLst>
        </c:ser>
        <c:dLbls>
          <c:showLegendKey val="0"/>
          <c:showVal val="0"/>
          <c:showCatName val="0"/>
          <c:showSerName val="0"/>
          <c:showPercent val="0"/>
          <c:showBubbleSize val="0"/>
        </c:dLbls>
        <c:axId val="894669631"/>
        <c:axId val="219054447"/>
      </c:scatterChart>
      <c:valAx>
        <c:axId val="894669631"/>
        <c:scaling>
          <c:orientation val="minMax"/>
          <c:max val="44649"/>
          <c:min val="43408"/>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max val="1.05"/>
          <c:min val="0.95000000000000007"/>
        </c:scaling>
        <c:delete val="0"/>
        <c:axPos val="l"/>
        <c:numFmt formatCode="[$$-409]#,##0.000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86135232354892E-2"/>
          <c:y val="0.11224629372512462"/>
          <c:w val="0.93184340607208982"/>
          <c:h val="0.80958983348241043"/>
        </c:manualLayout>
      </c:layout>
      <c:scatterChart>
        <c:scatterStyle val="lineMarker"/>
        <c:varyColors val="0"/>
        <c:ser>
          <c:idx val="0"/>
          <c:order val="0"/>
          <c:tx>
            <c:strRef>
              <c:f>Sheet1!$B$1</c:f>
              <c:strCache>
                <c:ptCount val="1"/>
                <c:pt idx="0">
                  <c:v>USDT-ETH</c:v>
                </c:pt>
              </c:strCache>
            </c:strRef>
          </c:tx>
          <c:spPr>
            <a:ln w="38100" cap="rnd">
              <a:solidFill>
                <a:schemeClr val="tx2">
                  <a:lumMod val="40000"/>
                  <a:lumOff val="60000"/>
                </a:schemeClr>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Sheet1!$B$2:$B$1550</c:f>
              <c:numCache>
                <c:formatCode>General</c:formatCode>
                <c:ptCount val="1549"/>
                <c:pt idx="0">
                  <c:v>0.93490484534873097</c:v>
                </c:pt>
                <c:pt idx="1">
                  <c:v>0.93490484534873097</c:v>
                </c:pt>
                <c:pt idx="2">
                  <c:v>0.93490484534873097</c:v>
                </c:pt>
                <c:pt idx="3">
                  <c:v>0.93490484534873097</c:v>
                </c:pt>
                <c:pt idx="4">
                  <c:v>0.93490484534873097</c:v>
                </c:pt>
                <c:pt idx="5">
                  <c:v>0.93490484534873097</c:v>
                </c:pt>
                <c:pt idx="6">
                  <c:v>0.93490484534873097</c:v>
                </c:pt>
                <c:pt idx="7">
                  <c:v>0.93490484534873097</c:v>
                </c:pt>
                <c:pt idx="8">
                  <c:v>0.93490484534873097</c:v>
                </c:pt>
                <c:pt idx="9">
                  <c:v>3.4145329883423902E-3</c:v>
                </c:pt>
                <c:pt idx="10">
                  <c:v>3.4145329883423902E-3</c:v>
                </c:pt>
                <c:pt idx="11">
                  <c:v>3.4145329883423902E-3</c:v>
                </c:pt>
                <c:pt idx="12">
                  <c:v>3.4145329883423902E-3</c:v>
                </c:pt>
                <c:pt idx="13">
                  <c:v>3.4145329883423902E-3</c:v>
                </c:pt>
                <c:pt idx="14">
                  <c:v>3.4145329883423902E-3</c:v>
                </c:pt>
                <c:pt idx="15">
                  <c:v>3.4145329883423902E-3</c:v>
                </c:pt>
                <c:pt idx="16">
                  <c:v>3.4145329883423902E-3</c:v>
                </c:pt>
                <c:pt idx="17">
                  <c:v>3.4145329883423902E-3</c:v>
                </c:pt>
                <c:pt idx="18">
                  <c:v>3.4145329883423902E-3</c:v>
                </c:pt>
                <c:pt idx="19">
                  <c:v>3.4145329883423902E-3</c:v>
                </c:pt>
                <c:pt idx="20">
                  <c:v>3.4145329883423902E-3</c:v>
                </c:pt>
                <c:pt idx="21">
                  <c:v>1.83007171844438</c:v>
                </c:pt>
                <c:pt idx="22">
                  <c:v>1.8965096700564199</c:v>
                </c:pt>
                <c:pt idx="23">
                  <c:v>1.94103033131912</c:v>
                </c:pt>
                <c:pt idx="24">
                  <c:v>2.0952894925205499</c:v>
                </c:pt>
                <c:pt idx="25">
                  <c:v>3.4060184711877399</c:v>
                </c:pt>
                <c:pt idx="26">
                  <c:v>4.3502719648735901</c:v>
                </c:pt>
                <c:pt idx="27">
                  <c:v>2.8858828552552098</c:v>
                </c:pt>
                <c:pt idx="28">
                  <c:v>2.9018357117161</c:v>
                </c:pt>
                <c:pt idx="29">
                  <c:v>3.3815635275055</c:v>
                </c:pt>
                <c:pt idx="30">
                  <c:v>3.4397289371684501</c:v>
                </c:pt>
                <c:pt idx="31">
                  <c:v>3.46230869181149</c:v>
                </c:pt>
                <c:pt idx="32">
                  <c:v>3.9696801057090698</c:v>
                </c:pt>
                <c:pt idx="33">
                  <c:v>4.03249345405544</c:v>
                </c:pt>
                <c:pt idx="34">
                  <c:v>4.1246918376692001</c:v>
                </c:pt>
                <c:pt idx="35">
                  <c:v>4.2689755427267801</c:v>
                </c:pt>
                <c:pt idx="36">
                  <c:v>4.3367794478945001</c:v>
                </c:pt>
                <c:pt idx="37">
                  <c:v>4.3783998225611303</c:v>
                </c:pt>
                <c:pt idx="38">
                  <c:v>4.4000126775924997</c:v>
                </c:pt>
                <c:pt idx="39">
                  <c:v>4.4558560195310202</c:v>
                </c:pt>
                <c:pt idx="40">
                  <c:v>4.4714921220003703</c:v>
                </c:pt>
                <c:pt idx="41">
                  <c:v>4.5066774804824998</c:v>
                </c:pt>
                <c:pt idx="42">
                  <c:v>4.5139484831146799</c:v>
                </c:pt>
                <c:pt idx="43">
                  <c:v>4.5441975736355698</c:v>
                </c:pt>
                <c:pt idx="44">
                  <c:v>4.5873680832897898</c:v>
                </c:pt>
                <c:pt idx="45">
                  <c:v>4.6102052482625897</c:v>
                </c:pt>
                <c:pt idx="46">
                  <c:v>4.6118125318662901</c:v>
                </c:pt>
                <c:pt idx="47">
                  <c:v>4.6308213678846704</c:v>
                </c:pt>
                <c:pt idx="48">
                  <c:v>4.6572808618731099</c:v>
                </c:pt>
                <c:pt idx="49">
                  <c:v>4.6672675162966604</c:v>
                </c:pt>
                <c:pt idx="50">
                  <c:v>4.6866601530988401</c:v>
                </c:pt>
                <c:pt idx="51">
                  <c:v>4.7646900512205699</c:v>
                </c:pt>
                <c:pt idx="52">
                  <c:v>4.8199197019660103</c:v>
                </c:pt>
                <c:pt idx="53">
                  <c:v>4.8206859247708396</c:v>
                </c:pt>
                <c:pt idx="54">
                  <c:v>4.8726273267191704</c:v>
                </c:pt>
                <c:pt idx="55">
                  <c:v>4.8813249659993998</c:v>
                </c:pt>
                <c:pt idx="56">
                  <c:v>4.90041046341788</c:v>
                </c:pt>
                <c:pt idx="57">
                  <c:v>4.9095372247980604</c:v>
                </c:pt>
                <c:pt idx="58">
                  <c:v>4.9183013476153796</c:v>
                </c:pt>
                <c:pt idx="59">
                  <c:v>4.9833790229960098</c:v>
                </c:pt>
                <c:pt idx="60">
                  <c:v>4.99512527225711</c:v>
                </c:pt>
                <c:pt idx="61">
                  <c:v>5.0066100929549098</c:v>
                </c:pt>
                <c:pt idx="62">
                  <c:v>5.02420886081212</c:v>
                </c:pt>
                <c:pt idx="63">
                  <c:v>5.0312262220539203</c:v>
                </c:pt>
                <c:pt idx="64">
                  <c:v>5.0651041624957802</c:v>
                </c:pt>
                <c:pt idx="65">
                  <c:v>5.1102933120160401</c:v>
                </c:pt>
                <c:pt idx="66">
                  <c:v>5.1238869809947101</c:v>
                </c:pt>
                <c:pt idx="67">
                  <c:v>5.13613573121272</c:v>
                </c:pt>
                <c:pt idx="68">
                  <c:v>5.1445759750491398</c:v>
                </c:pt>
                <c:pt idx="69">
                  <c:v>5.1817535996549804</c:v>
                </c:pt>
                <c:pt idx="70">
                  <c:v>5.18724148085838</c:v>
                </c:pt>
                <c:pt idx="71">
                  <c:v>5.2198693916527903</c:v>
                </c:pt>
                <c:pt idx="72">
                  <c:v>5.2746770248774304</c:v>
                </c:pt>
                <c:pt idx="73">
                  <c:v>5.3709387856840003</c:v>
                </c:pt>
                <c:pt idx="74">
                  <c:v>5.4011305452887699</c:v>
                </c:pt>
                <c:pt idx="75">
                  <c:v>5.5099956948912396</c:v>
                </c:pt>
                <c:pt idx="76">
                  <c:v>5.6312261568059601</c:v>
                </c:pt>
                <c:pt idx="77">
                  <c:v>5.63487561197954</c:v>
                </c:pt>
                <c:pt idx="78">
                  <c:v>5.6471872830600596</c:v>
                </c:pt>
                <c:pt idx="79">
                  <c:v>5.6695277917660203</c:v>
                </c:pt>
                <c:pt idx="80">
                  <c:v>5.6938800138849102</c:v>
                </c:pt>
                <c:pt idx="81">
                  <c:v>5.7467910276335497</c:v>
                </c:pt>
                <c:pt idx="82">
                  <c:v>5.7998527328398497</c:v>
                </c:pt>
                <c:pt idx="83">
                  <c:v>5.9233641726392801</c:v>
                </c:pt>
                <c:pt idx="84">
                  <c:v>5.9683136883091397</c:v>
                </c:pt>
                <c:pt idx="85">
                  <c:v>6.0658527081883404</c:v>
                </c:pt>
                <c:pt idx="86">
                  <c:v>6.0839015092746802</c:v>
                </c:pt>
                <c:pt idx="87">
                  <c:v>6.1246426121166904</c:v>
                </c:pt>
                <c:pt idx="88">
                  <c:v>6.2190712427972104</c:v>
                </c:pt>
                <c:pt idx="89">
                  <c:v>6.2225384018324998</c:v>
                </c:pt>
                <c:pt idx="90">
                  <c:v>6.2433674984865197</c:v>
                </c:pt>
                <c:pt idx="91">
                  <c:v>6.2503379475784104</c:v>
                </c:pt>
                <c:pt idx="92">
                  <c:v>6.2676153357386397</c:v>
                </c:pt>
                <c:pt idx="93">
                  <c:v>6.3019187332815099</c:v>
                </c:pt>
                <c:pt idx="94">
                  <c:v>6.3204114967715004</c:v>
                </c:pt>
                <c:pt idx="95">
                  <c:v>6.3383146698607504</c:v>
                </c:pt>
                <c:pt idx="96">
                  <c:v>6.3396514524743504</c:v>
                </c:pt>
                <c:pt idx="97">
                  <c:v>6.3438558803980403</c:v>
                </c:pt>
                <c:pt idx="98">
                  <c:v>6.3665635120188799</c:v>
                </c:pt>
                <c:pt idx="99">
                  <c:v>6.4089140584247</c:v>
                </c:pt>
                <c:pt idx="100">
                  <c:v>6.5088993104821</c:v>
                </c:pt>
                <c:pt idx="101">
                  <c:v>6.6220703680496698</c:v>
                </c:pt>
                <c:pt idx="102">
                  <c:v>6.6773550701160804</c:v>
                </c:pt>
                <c:pt idx="103">
                  <c:v>6.8042036350786201</c:v>
                </c:pt>
                <c:pt idx="104">
                  <c:v>6.8661622983017399</c:v>
                </c:pt>
                <c:pt idx="105">
                  <c:v>6.9027574325914403</c:v>
                </c:pt>
                <c:pt idx="106">
                  <c:v>6.9131917094180197</c:v>
                </c:pt>
                <c:pt idx="107">
                  <c:v>6.9316971777869796</c:v>
                </c:pt>
                <c:pt idx="108">
                  <c:v>6.9449479514525096</c:v>
                </c:pt>
                <c:pt idx="109">
                  <c:v>6.9839443654601698</c:v>
                </c:pt>
                <c:pt idx="110">
                  <c:v>7.1711769757702504</c:v>
                </c:pt>
                <c:pt idx="111">
                  <c:v>7.1905015044939899</c:v>
                </c:pt>
                <c:pt idx="112">
                  <c:v>7.3750899739634797</c:v>
                </c:pt>
                <c:pt idx="113">
                  <c:v>7.7015863294282196</c:v>
                </c:pt>
                <c:pt idx="114">
                  <c:v>7.7850330234977596</c:v>
                </c:pt>
                <c:pt idx="115">
                  <c:v>7.8502418403559497</c:v>
                </c:pt>
                <c:pt idx="116">
                  <c:v>7.8820712637182799</c:v>
                </c:pt>
                <c:pt idx="117">
                  <c:v>7.9152643801207798</c:v>
                </c:pt>
                <c:pt idx="118">
                  <c:v>7.9750594387953697</c:v>
                </c:pt>
                <c:pt idx="119">
                  <c:v>8.0153088287041001</c:v>
                </c:pt>
                <c:pt idx="120">
                  <c:v>8.0471306786650505</c:v>
                </c:pt>
                <c:pt idx="121">
                  <c:v>8.0729150730754302</c:v>
                </c:pt>
                <c:pt idx="122">
                  <c:v>8.1685788660640597</c:v>
                </c:pt>
                <c:pt idx="123">
                  <c:v>8.2115762818167592</c:v>
                </c:pt>
                <c:pt idx="124">
                  <c:v>8.3272220769831495</c:v>
                </c:pt>
                <c:pt idx="125">
                  <c:v>8.3467388773902407</c:v>
                </c:pt>
                <c:pt idx="126">
                  <c:v>8.4110990732669801</c:v>
                </c:pt>
                <c:pt idx="127">
                  <c:v>8.5088303613487994</c:v>
                </c:pt>
                <c:pt idx="128">
                  <c:v>8.5836809144365702</c:v>
                </c:pt>
                <c:pt idx="129">
                  <c:v>8.6728340832541502</c:v>
                </c:pt>
                <c:pt idx="130">
                  <c:v>8.8912052000081605</c:v>
                </c:pt>
                <c:pt idx="131">
                  <c:v>8.9247989029397399</c:v>
                </c:pt>
                <c:pt idx="132">
                  <c:v>8.95473744639391</c:v>
                </c:pt>
                <c:pt idx="133">
                  <c:v>8.9659995052949295</c:v>
                </c:pt>
                <c:pt idx="134">
                  <c:v>8.9911783710529001</c:v>
                </c:pt>
                <c:pt idx="135">
                  <c:v>9.0178030034989707</c:v>
                </c:pt>
                <c:pt idx="136">
                  <c:v>9.0427982760475505</c:v>
                </c:pt>
                <c:pt idx="137">
                  <c:v>9.0783883657848605</c:v>
                </c:pt>
                <c:pt idx="138">
                  <c:v>9.1069637343300602</c:v>
                </c:pt>
                <c:pt idx="139">
                  <c:v>9.1176678532251607</c:v>
                </c:pt>
                <c:pt idx="140">
                  <c:v>9.1260073396101795</c:v>
                </c:pt>
                <c:pt idx="141">
                  <c:v>9.1597918294077498</c:v>
                </c:pt>
                <c:pt idx="142">
                  <c:v>9.2048997170173603</c:v>
                </c:pt>
                <c:pt idx="143">
                  <c:v>9.2905304242864997</c:v>
                </c:pt>
                <c:pt idx="144">
                  <c:v>9.3116323434325601</c:v>
                </c:pt>
                <c:pt idx="145">
                  <c:v>9.3206722516324501</c:v>
                </c:pt>
                <c:pt idx="146">
                  <c:v>9.3555886861570805</c:v>
                </c:pt>
                <c:pt idx="147">
                  <c:v>9.4019969535618095</c:v>
                </c:pt>
                <c:pt idx="148">
                  <c:v>9.4129988208394</c:v>
                </c:pt>
                <c:pt idx="149">
                  <c:v>9.41599602522599</c:v>
                </c:pt>
                <c:pt idx="150">
                  <c:v>9.4288269385397907</c:v>
                </c:pt>
                <c:pt idx="151">
                  <c:v>9.4522245586109594</c:v>
                </c:pt>
                <c:pt idx="152">
                  <c:v>9.4625191539935702</c:v>
                </c:pt>
                <c:pt idx="153">
                  <c:v>9.4966226975208201</c:v>
                </c:pt>
                <c:pt idx="154">
                  <c:v>9.5077150324133903</c:v>
                </c:pt>
                <c:pt idx="155">
                  <c:v>9.5536457829038994</c:v>
                </c:pt>
                <c:pt idx="156">
                  <c:v>9.5626207721687706</c:v>
                </c:pt>
                <c:pt idx="157">
                  <c:v>9.5761959073727692</c:v>
                </c:pt>
                <c:pt idx="158">
                  <c:v>9.5874719377144704</c:v>
                </c:pt>
                <c:pt idx="159">
                  <c:v>9.5999576840397207</c:v>
                </c:pt>
                <c:pt idx="160">
                  <c:v>9.6073823456781895</c:v>
                </c:pt>
                <c:pt idx="161">
                  <c:v>9.6192924827165207</c:v>
                </c:pt>
                <c:pt idx="162">
                  <c:v>9.9549458249996299</c:v>
                </c:pt>
                <c:pt idx="163">
                  <c:v>9.9587380885921899</c:v>
                </c:pt>
                <c:pt idx="164">
                  <c:v>9.9669140176619404</c:v>
                </c:pt>
                <c:pt idx="165">
                  <c:v>9.9695210338131695</c:v>
                </c:pt>
                <c:pt idx="166">
                  <c:v>9.97442916993095</c:v>
                </c:pt>
                <c:pt idx="167">
                  <c:v>9.9751045754640995</c:v>
                </c:pt>
                <c:pt idx="168">
                  <c:v>9.9890576694409301</c:v>
                </c:pt>
                <c:pt idx="169">
                  <c:v>9.9974103729930093</c:v>
                </c:pt>
                <c:pt idx="170">
                  <c:v>10.001044889148201</c:v>
                </c:pt>
                <c:pt idx="171">
                  <c:v>10.049858142366</c:v>
                </c:pt>
                <c:pt idx="172">
                  <c:v>10.0750733481986</c:v>
                </c:pt>
                <c:pt idx="173">
                  <c:v>10.0803208311548</c:v>
                </c:pt>
                <c:pt idx="174">
                  <c:v>10.2374024258652</c:v>
                </c:pt>
                <c:pt idx="175">
                  <c:v>10.2859093930886</c:v>
                </c:pt>
                <c:pt idx="176">
                  <c:v>10.2965757919143</c:v>
                </c:pt>
                <c:pt idx="177">
                  <c:v>10.317177388111</c:v>
                </c:pt>
                <c:pt idx="178">
                  <c:v>10.417519403546301</c:v>
                </c:pt>
                <c:pt idx="179">
                  <c:v>10.585289903663799</c:v>
                </c:pt>
                <c:pt idx="180">
                  <c:v>11.311664695724</c:v>
                </c:pt>
                <c:pt idx="181">
                  <c:v>11.327989514711801</c:v>
                </c:pt>
                <c:pt idx="182">
                  <c:v>11.3617669603119</c:v>
                </c:pt>
                <c:pt idx="183">
                  <c:v>11.4987494626365</c:v>
                </c:pt>
                <c:pt idx="184">
                  <c:v>11.524501748174201</c:v>
                </c:pt>
                <c:pt idx="185">
                  <c:v>11.5869995400917</c:v>
                </c:pt>
                <c:pt idx="186">
                  <c:v>11.6066062896112</c:v>
                </c:pt>
                <c:pt idx="187">
                  <c:v>11.717929503087399</c:v>
                </c:pt>
                <c:pt idx="188">
                  <c:v>11.764631448992899</c:v>
                </c:pt>
                <c:pt idx="189">
                  <c:v>11.781021076362</c:v>
                </c:pt>
                <c:pt idx="190">
                  <c:v>11.7898249569262</c:v>
                </c:pt>
                <c:pt idx="191">
                  <c:v>11.819430767135801</c:v>
                </c:pt>
                <c:pt idx="192">
                  <c:v>11.825945152898001</c:v>
                </c:pt>
                <c:pt idx="193">
                  <c:v>11.8300880408182</c:v>
                </c:pt>
                <c:pt idx="194">
                  <c:v>11.8659727285452</c:v>
                </c:pt>
                <c:pt idx="195">
                  <c:v>11.871305154740201</c:v>
                </c:pt>
                <c:pt idx="196">
                  <c:v>11.887785568502</c:v>
                </c:pt>
                <c:pt idx="197">
                  <c:v>11.906292030095999</c:v>
                </c:pt>
                <c:pt idx="198">
                  <c:v>11.9464352328838</c:v>
                </c:pt>
                <c:pt idx="199">
                  <c:v>11.983958683326399</c:v>
                </c:pt>
                <c:pt idx="200">
                  <c:v>12.0071233574779</c:v>
                </c:pt>
                <c:pt idx="201">
                  <c:v>12.0740141346323</c:v>
                </c:pt>
                <c:pt idx="202">
                  <c:v>12.0828395243317</c:v>
                </c:pt>
                <c:pt idx="203">
                  <c:v>12.126943860393199</c:v>
                </c:pt>
                <c:pt idx="204">
                  <c:v>12.2871871192329</c:v>
                </c:pt>
                <c:pt idx="205">
                  <c:v>12.3287577938792</c:v>
                </c:pt>
                <c:pt idx="206">
                  <c:v>12.376681180422599</c:v>
                </c:pt>
                <c:pt idx="207">
                  <c:v>12.388687501263799</c:v>
                </c:pt>
                <c:pt idx="208">
                  <c:v>13.004420012978001</c:v>
                </c:pt>
                <c:pt idx="209">
                  <c:v>13.0253438656611</c:v>
                </c:pt>
                <c:pt idx="210">
                  <c:v>13.324668871983301</c:v>
                </c:pt>
                <c:pt idx="211">
                  <c:v>13.471104568654599</c:v>
                </c:pt>
                <c:pt idx="212">
                  <c:v>13.525332355640799</c:v>
                </c:pt>
                <c:pt idx="213">
                  <c:v>13.579583140580599</c:v>
                </c:pt>
                <c:pt idx="214">
                  <c:v>13.6068671026425</c:v>
                </c:pt>
                <c:pt idx="215">
                  <c:v>13.617952907048499</c:v>
                </c:pt>
                <c:pt idx="216">
                  <c:v>13.6283586877544</c:v>
                </c:pt>
                <c:pt idx="217">
                  <c:v>13.6327283746174</c:v>
                </c:pt>
                <c:pt idx="218">
                  <c:v>13.654218257361</c:v>
                </c:pt>
                <c:pt idx="219">
                  <c:v>13.7107442318813</c:v>
                </c:pt>
                <c:pt idx="220">
                  <c:v>13.7919731319178</c:v>
                </c:pt>
                <c:pt idx="221">
                  <c:v>13.8303261713528</c:v>
                </c:pt>
                <c:pt idx="222">
                  <c:v>13.8595398639557</c:v>
                </c:pt>
                <c:pt idx="223">
                  <c:v>13.8845493946042</c:v>
                </c:pt>
                <c:pt idx="224">
                  <c:v>13.980858675878199</c:v>
                </c:pt>
                <c:pt idx="225">
                  <c:v>14.0348672011089</c:v>
                </c:pt>
                <c:pt idx="226">
                  <c:v>14.077195154028701</c:v>
                </c:pt>
                <c:pt idx="227">
                  <c:v>14.0813469117981</c:v>
                </c:pt>
                <c:pt idx="228">
                  <c:v>14.0908019123855</c:v>
                </c:pt>
                <c:pt idx="229">
                  <c:v>14.115874031236601</c:v>
                </c:pt>
                <c:pt idx="230">
                  <c:v>14.155170561891699</c:v>
                </c:pt>
                <c:pt idx="231">
                  <c:v>14.1651688966805</c:v>
                </c:pt>
                <c:pt idx="232">
                  <c:v>14.1871500798966</c:v>
                </c:pt>
                <c:pt idx="233">
                  <c:v>14.192361227321101</c:v>
                </c:pt>
                <c:pt idx="234">
                  <c:v>14.194171052732401</c:v>
                </c:pt>
                <c:pt idx="235">
                  <c:v>14.2039423146636</c:v>
                </c:pt>
                <c:pt idx="236">
                  <c:v>14.208071185743201</c:v>
                </c:pt>
                <c:pt idx="237">
                  <c:v>14.209034352083201</c:v>
                </c:pt>
                <c:pt idx="238">
                  <c:v>14.210135712424901</c:v>
                </c:pt>
                <c:pt idx="239">
                  <c:v>14.2270840299326</c:v>
                </c:pt>
                <c:pt idx="240">
                  <c:v>14.245680135839899</c:v>
                </c:pt>
                <c:pt idx="241">
                  <c:v>14.262918885846201</c:v>
                </c:pt>
                <c:pt idx="242">
                  <c:v>14.268100129156601</c:v>
                </c:pt>
                <c:pt idx="243">
                  <c:v>14.2755183668644</c:v>
                </c:pt>
                <c:pt idx="244">
                  <c:v>14.2813208552263</c:v>
                </c:pt>
                <c:pt idx="245">
                  <c:v>14.346011196518001</c:v>
                </c:pt>
                <c:pt idx="246">
                  <c:v>14.385621943022899</c:v>
                </c:pt>
                <c:pt idx="247">
                  <c:v>14.595239535408499</c:v>
                </c:pt>
                <c:pt idx="248">
                  <c:v>14.6488959292444</c:v>
                </c:pt>
                <c:pt idx="249">
                  <c:v>14.6640234113072</c:v>
                </c:pt>
                <c:pt idx="250">
                  <c:v>14.677401561456501</c:v>
                </c:pt>
                <c:pt idx="251">
                  <c:v>14.688554716754201</c:v>
                </c:pt>
                <c:pt idx="252">
                  <c:v>14.726776875702599</c:v>
                </c:pt>
                <c:pt idx="253">
                  <c:v>14.7442410027961</c:v>
                </c:pt>
                <c:pt idx="254">
                  <c:v>14.784582952922401</c:v>
                </c:pt>
                <c:pt idx="255">
                  <c:v>14.8092932575692</c:v>
                </c:pt>
                <c:pt idx="256">
                  <c:v>14.8141528051738</c:v>
                </c:pt>
                <c:pt idx="257">
                  <c:v>14.8198553874014</c:v>
                </c:pt>
                <c:pt idx="258">
                  <c:v>14.838158624104199</c:v>
                </c:pt>
                <c:pt idx="259">
                  <c:v>14.8742204736525</c:v>
                </c:pt>
                <c:pt idx="260">
                  <c:v>14.884850946768999</c:v>
                </c:pt>
                <c:pt idx="261">
                  <c:v>14.9071492084902</c:v>
                </c:pt>
                <c:pt idx="262">
                  <c:v>14.949096492187801</c:v>
                </c:pt>
                <c:pt idx="263">
                  <c:v>14.966462773016101</c:v>
                </c:pt>
                <c:pt idx="264">
                  <c:v>14.973562120713201</c:v>
                </c:pt>
                <c:pt idx="265">
                  <c:v>14.9867944166909</c:v>
                </c:pt>
                <c:pt idx="266">
                  <c:v>15.0240165944758</c:v>
                </c:pt>
                <c:pt idx="267">
                  <c:v>15.037931259340899</c:v>
                </c:pt>
                <c:pt idx="268">
                  <c:v>15.053758482711499</c:v>
                </c:pt>
                <c:pt idx="269">
                  <c:v>15.059247742430999</c:v>
                </c:pt>
                <c:pt idx="270">
                  <c:v>15.0824997650891</c:v>
                </c:pt>
                <c:pt idx="271">
                  <c:v>15.0947929466366</c:v>
                </c:pt>
                <c:pt idx="272">
                  <c:v>15.1016278009311</c:v>
                </c:pt>
                <c:pt idx="273">
                  <c:v>15.1064895288571</c:v>
                </c:pt>
                <c:pt idx="274">
                  <c:v>15.1145957480674</c:v>
                </c:pt>
                <c:pt idx="275">
                  <c:v>15.3575606193029</c:v>
                </c:pt>
                <c:pt idx="276">
                  <c:v>15.3678611005351</c:v>
                </c:pt>
                <c:pt idx="277">
                  <c:v>15.5114392194156</c:v>
                </c:pt>
                <c:pt idx="278">
                  <c:v>15.5180356585526</c:v>
                </c:pt>
                <c:pt idx="279">
                  <c:v>15.5319324805722</c:v>
                </c:pt>
                <c:pt idx="280">
                  <c:v>15.573425537431</c:v>
                </c:pt>
                <c:pt idx="281">
                  <c:v>15.629107977771101</c:v>
                </c:pt>
                <c:pt idx="282">
                  <c:v>15.734053026107301</c:v>
                </c:pt>
                <c:pt idx="283">
                  <c:v>15.875140419389099</c:v>
                </c:pt>
                <c:pt idx="284">
                  <c:v>15.9195772474742</c:v>
                </c:pt>
                <c:pt idx="285">
                  <c:v>15.92366571708</c:v>
                </c:pt>
                <c:pt idx="286">
                  <c:v>15.940500293669301</c:v>
                </c:pt>
                <c:pt idx="287">
                  <c:v>16.0948550785204</c:v>
                </c:pt>
                <c:pt idx="288">
                  <c:v>16.148127665628699</c:v>
                </c:pt>
                <c:pt idx="289">
                  <c:v>16.170845345668901</c:v>
                </c:pt>
                <c:pt idx="290">
                  <c:v>16.190335327925101</c:v>
                </c:pt>
                <c:pt idx="291">
                  <c:v>16.274710283434001</c:v>
                </c:pt>
                <c:pt idx="292">
                  <c:v>16.337689750008</c:v>
                </c:pt>
                <c:pt idx="293">
                  <c:v>16.374890964197501</c:v>
                </c:pt>
                <c:pt idx="294">
                  <c:v>16.425406877285599</c:v>
                </c:pt>
                <c:pt idx="295">
                  <c:v>16.469908738104301</c:v>
                </c:pt>
                <c:pt idx="296">
                  <c:v>16.493358522163</c:v>
                </c:pt>
                <c:pt idx="297">
                  <c:v>16.510466988916502</c:v>
                </c:pt>
                <c:pt idx="298">
                  <c:v>16.547403223483499</c:v>
                </c:pt>
                <c:pt idx="299">
                  <c:v>16.574746169385602</c:v>
                </c:pt>
                <c:pt idx="300">
                  <c:v>16.578352629465499</c:v>
                </c:pt>
                <c:pt idx="301">
                  <c:v>16.592592916921401</c:v>
                </c:pt>
                <c:pt idx="302">
                  <c:v>16.623733082494901</c:v>
                </c:pt>
                <c:pt idx="303">
                  <c:v>16.6802871376497</c:v>
                </c:pt>
                <c:pt idx="304">
                  <c:v>16.8647656572047</c:v>
                </c:pt>
                <c:pt idx="305">
                  <c:v>16.873563065467401</c:v>
                </c:pt>
                <c:pt idx="306">
                  <c:v>16.883948647315801</c:v>
                </c:pt>
                <c:pt idx="307">
                  <c:v>16.892704804752199</c:v>
                </c:pt>
                <c:pt idx="308">
                  <c:v>16.908369671738502</c:v>
                </c:pt>
                <c:pt idx="309">
                  <c:v>16.917929426969</c:v>
                </c:pt>
                <c:pt idx="310">
                  <c:v>16.964469290372499</c:v>
                </c:pt>
                <c:pt idx="311">
                  <c:v>16.975266820254699</c:v>
                </c:pt>
                <c:pt idx="312">
                  <c:v>16.990539890195102</c:v>
                </c:pt>
                <c:pt idx="313">
                  <c:v>16.995251054672401</c:v>
                </c:pt>
                <c:pt idx="314">
                  <c:v>17.003433104165602</c:v>
                </c:pt>
                <c:pt idx="315">
                  <c:v>17.035012345976501</c:v>
                </c:pt>
                <c:pt idx="316">
                  <c:v>17.039989883427999</c:v>
                </c:pt>
                <c:pt idx="317">
                  <c:v>17.059442988293799</c:v>
                </c:pt>
                <c:pt idx="318">
                  <c:v>17.110487912322199</c:v>
                </c:pt>
                <c:pt idx="319">
                  <c:v>17.133684540545399</c:v>
                </c:pt>
                <c:pt idx="320">
                  <c:v>17.148145094760501</c:v>
                </c:pt>
                <c:pt idx="321">
                  <c:v>17.162038109946</c:v>
                </c:pt>
                <c:pt idx="322">
                  <c:v>17.191647525536201</c:v>
                </c:pt>
                <c:pt idx="323">
                  <c:v>17.292324417290299</c:v>
                </c:pt>
                <c:pt idx="324">
                  <c:v>17.313462796510098</c:v>
                </c:pt>
                <c:pt idx="325">
                  <c:v>17.325704830920799</c:v>
                </c:pt>
                <c:pt idx="326">
                  <c:v>17.355834802082601</c:v>
                </c:pt>
                <c:pt idx="327">
                  <c:v>17.4286477177207</c:v>
                </c:pt>
                <c:pt idx="328">
                  <c:v>17.442861417801101</c:v>
                </c:pt>
                <c:pt idx="329">
                  <c:v>17.460430008215098</c:v>
                </c:pt>
                <c:pt idx="330">
                  <c:v>17.498845829732801</c:v>
                </c:pt>
                <c:pt idx="331">
                  <c:v>17.510931819765201</c:v>
                </c:pt>
                <c:pt idx="332">
                  <c:v>17.543437217069702</c:v>
                </c:pt>
                <c:pt idx="333">
                  <c:v>17.572589502222399</c:v>
                </c:pt>
                <c:pt idx="334">
                  <c:v>17.59051295647</c:v>
                </c:pt>
                <c:pt idx="335">
                  <c:v>17.6078011578205</c:v>
                </c:pt>
                <c:pt idx="336">
                  <c:v>17.631645387002099</c:v>
                </c:pt>
                <c:pt idx="337">
                  <c:v>17.652367509684101</c:v>
                </c:pt>
                <c:pt idx="338">
                  <c:v>17.661893978531801</c:v>
                </c:pt>
                <c:pt idx="339">
                  <c:v>17.753727935414499</c:v>
                </c:pt>
                <c:pt idx="340">
                  <c:v>17.794729968096</c:v>
                </c:pt>
                <c:pt idx="341">
                  <c:v>17.847714958457299</c:v>
                </c:pt>
                <c:pt idx="342">
                  <c:v>17.886469898084801</c:v>
                </c:pt>
                <c:pt idx="343">
                  <c:v>17.995803084008799</c:v>
                </c:pt>
                <c:pt idx="344">
                  <c:v>18.153794862804201</c:v>
                </c:pt>
                <c:pt idx="345">
                  <c:v>18.302968485172499</c:v>
                </c:pt>
                <c:pt idx="346">
                  <c:v>18.469523486201101</c:v>
                </c:pt>
                <c:pt idx="347">
                  <c:v>18.796231830045102</c:v>
                </c:pt>
                <c:pt idx="348">
                  <c:v>18.906713028131101</c:v>
                </c:pt>
                <c:pt idx="349">
                  <c:v>19.089095987498101</c:v>
                </c:pt>
                <c:pt idx="350">
                  <c:v>19.481773081135</c:v>
                </c:pt>
                <c:pt idx="351">
                  <c:v>20.105262403258699</c:v>
                </c:pt>
                <c:pt idx="352">
                  <c:v>20.809830669601698</c:v>
                </c:pt>
                <c:pt idx="353">
                  <c:v>21.5941901667358</c:v>
                </c:pt>
                <c:pt idx="354">
                  <c:v>21.648195568609601</c:v>
                </c:pt>
                <c:pt idx="355">
                  <c:v>21.690554184662101</c:v>
                </c:pt>
                <c:pt idx="356">
                  <c:v>21.7153994975526</c:v>
                </c:pt>
                <c:pt idx="357">
                  <c:v>21.798653742889499</c:v>
                </c:pt>
                <c:pt idx="358">
                  <c:v>21.806407733423299</c:v>
                </c:pt>
                <c:pt idx="359">
                  <c:v>21.833721336907502</c:v>
                </c:pt>
                <c:pt idx="360">
                  <c:v>21.840143740965502</c:v>
                </c:pt>
                <c:pt idx="361">
                  <c:v>21.8780250657259</c:v>
                </c:pt>
                <c:pt idx="362">
                  <c:v>21.887829451829202</c:v>
                </c:pt>
                <c:pt idx="363">
                  <c:v>21.8949294586386</c:v>
                </c:pt>
                <c:pt idx="364">
                  <c:v>21.904690887935502</c:v>
                </c:pt>
                <c:pt idx="365">
                  <c:v>21.921395306822401</c:v>
                </c:pt>
                <c:pt idx="366">
                  <c:v>21.928209197222898</c:v>
                </c:pt>
                <c:pt idx="367">
                  <c:v>21.935675507012899</c:v>
                </c:pt>
                <c:pt idx="368">
                  <c:v>21.957057563956099</c:v>
                </c:pt>
                <c:pt idx="369">
                  <c:v>21.9691833618995</c:v>
                </c:pt>
                <c:pt idx="370">
                  <c:v>21.973343441932901</c:v>
                </c:pt>
                <c:pt idx="371">
                  <c:v>21.991272751041802</c:v>
                </c:pt>
                <c:pt idx="372">
                  <c:v>21.995294317741799</c:v>
                </c:pt>
                <c:pt idx="373">
                  <c:v>21.999991802256599</c:v>
                </c:pt>
                <c:pt idx="374">
                  <c:v>22.014866757362</c:v>
                </c:pt>
                <c:pt idx="375">
                  <c:v>22.040386189227799</c:v>
                </c:pt>
                <c:pt idx="376">
                  <c:v>22.11690330491</c:v>
                </c:pt>
                <c:pt idx="377">
                  <c:v>22.140005915289599</c:v>
                </c:pt>
                <c:pt idx="378">
                  <c:v>22.170657660848299</c:v>
                </c:pt>
                <c:pt idx="379">
                  <c:v>22.1919889112467</c:v>
                </c:pt>
                <c:pt idx="380">
                  <c:v>22.1956923600336</c:v>
                </c:pt>
                <c:pt idx="381">
                  <c:v>22.207379853374601</c:v>
                </c:pt>
                <c:pt idx="382">
                  <c:v>22.208867802843599</c:v>
                </c:pt>
                <c:pt idx="383">
                  <c:v>22.211564581765298</c:v>
                </c:pt>
                <c:pt idx="384">
                  <c:v>22.214588202328901</c:v>
                </c:pt>
                <c:pt idx="385">
                  <c:v>22.222684504717499</c:v>
                </c:pt>
                <c:pt idx="386">
                  <c:v>21.312899429399899</c:v>
                </c:pt>
                <c:pt idx="387">
                  <c:v>21.291361330066898</c:v>
                </c:pt>
                <c:pt idx="388">
                  <c:v>21.285347489276798</c:v>
                </c:pt>
                <c:pt idx="389">
                  <c:v>21.213960516543398</c:v>
                </c:pt>
                <c:pt idx="390">
                  <c:v>20.560474013049301</c:v>
                </c:pt>
                <c:pt idx="391">
                  <c:v>20.125243946768101</c:v>
                </c:pt>
                <c:pt idx="392">
                  <c:v>19.483804456377001</c:v>
                </c:pt>
                <c:pt idx="393">
                  <c:v>19.5418119072189</c:v>
                </c:pt>
                <c:pt idx="394">
                  <c:v>19.088724402269701</c:v>
                </c:pt>
                <c:pt idx="395">
                  <c:v>19.0381926336389</c:v>
                </c:pt>
                <c:pt idx="396">
                  <c:v>19.023184325777901</c:v>
                </c:pt>
                <c:pt idx="397">
                  <c:v>18.519606116545901</c:v>
                </c:pt>
                <c:pt idx="398">
                  <c:v>18.466446781933801</c:v>
                </c:pt>
                <c:pt idx="399">
                  <c:v>18.388760282166999</c:v>
                </c:pt>
                <c:pt idx="400">
                  <c:v>18.2521084098539</c:v>
                </c:pt>
                <c:pt idx="401">
                  <c:v>18.195905262733199</c:v>
                </c:pt>
                <c:pt idx="402">
                  <c:v>18.156348160597599</c:v>
                </c:pt>
                <c:pt idx="403">
                  <c:v>18.139454903423999</c:v>
                </c:pt>
                <c:pt idx="404">
                  <c:v>18.088378073041198</c:v>
                </c:pt>
                <c:pt idx="405">
                  <c:v>18.0801603865064</c:v>
                </c:pt>
                <c:pt idx="406">
                  <c:v>18.054320455310801</c:v>
                </c:pt>
                <c:pt idx="407">
                  <c:v>18.050012655933401</c:v>
                </c:pt>
                <c:pt idx="408">
                  <c:v>18.022654396957901</c:v>
                </c:pt>
                <c:pt idx="409">
                  <c:v>18.020416000197301</c:v>
                </c:pt>
                <c:pt idx="410">
                  <c:v>18.014894156914799</c:v>
                </c:pt>
                <c:pt idx="411">
                  <c:v>18.048719659800899</c:v>
                </c:pt>
                <c:pt idx="412">
                  <c:v>18.036703355138599</c:v>
                </c:pt>
                <c:pt idx="413">
                  <c:v>18.0264485679524</c:v>
                </c:pt>
                <c:pt idx="414">
                  <c:v>18.0334419876882</c:v>
                </c:pt>
                <c:pt idx="415">
                  <c:v>18.025043911179001</c:v>
                </c:pt>
                <c:pt idx="416">
                  <c:v>17.962028795484802</c:v>
                </c:pt>
                <c:pt idx="417">
                  <c:v>19.330169986091299</c:v>
                </c:pt>
                <c:pt idx="418">
                  <c:v>19.346516759631498</c:v>
                </c:pt>
                <c:pt idx="419">
                  <c:v>19.353778301844699</c:v>
                </c:pt>
                <c:pt idx="420">
                  <c:v>19.400167527290801</c:v>
                </c:pt>
                <c:pt idx="421">
                  <c:v>19.492216087342101</c:v>
                </c:pt>
                <c:pt idx="422">
                  <c:v>19.542248228609299</c:v>
                </c:pt>
                <c:pt idx="423">
                  <c:v>19.599050828466702</c:v>
                </c:pt>
                <c:pt idx="424">
                  <c:v>19.584034701348799</c:v>
                </c:pt>
                <c:pt idx="425">
                  <c:v>19.695152003938102</c:v>
                </c:pt>
                <c:pt idx="426">
                  <c:v>19.7107294731636</c:v>
                </c:pt>
                <c:pt idx="427">
                  <c:v>19.750712227258401</c:v>
                </c:pt>
                <c:pt idx="428">
                  <c:v>19.982128987313601</c:v>
                </c:pt>
                <c:pt idx="429">
                  <c:v>20.035793658131599</c:v>
                </c:pt>
                <c:pt idx="430">
                  <c:v>20.058387492816099</c:v>
                </c:pt>
                <c:pt idx="431">
                  <c:v>20.091989459603699</c:v>
                </c:pt>
                <c:pt idx="432">
                  <c:v>20.1302451559453</c:v>
                </c:pt>
                <c:pt idx="433">
                  <c:v>20.163241514097301</c:v>
                </c:pt>
                <c:pt idx="434">
                  <c:v>20.307936281015099</c:v>
                </c:pt>
                <c:pt idx="435">
                  <c:v>20.4125826961717</c:v>
                </c:pt>
                <c:pt idx="436">
                  <c:v>20.489317623103801</c:v>
                </c:pt>
                <c:pt idx="437">
                  <c:v>20.505503200830301</c:v>
                </c:pt>
                <c:pt idx="438">
                  <c:v>20.472491610382299</c:v>
                </c:pt>
                <c:pt idx="439">
                  <c:v>20.514952983929302</c:v>
                </c:pt>
                <c:pt idx="440">
                  <c:v>20.4499581004394</c:v>
                </c:pt>
                <c:pt idx="441">
                  <c:v>20.545040056835099</c:v>
                </c:pt>
                <c:pt idx="442">
                  <c:v>20.6397643667698</c:v>
                </c:pt>
                <c:pt idx="443">
                  <c:v>20.78142652355</c:v>
                </c:pt>
                <c:pt idx="444">
                  <c:v>20.8778685185958</c:v>
                </c:pt>
                <c:pt idx="445">
                  <c:v>21.109619022473399</c:v>
                </c:pt>
                <c:pt idx="446">
                  <c:v>21.1545658969114</c:v>
                </c:pt>
                <c:pt idx="447">
                  <c:v>21.160597429386701</c:v>
                </c:pt>
                <c:pt idx="448">
                  <c:v>21.142289276971599</c:v>
                </c:pt>
                <c:pt idx="449">
                  <c:v>21.233451861975801</c:v>
                </c:pt>
                <c:pt idx="450">
                  <c:v>21.2719626820132</c:v>
                </c:pt>
                <c:pt idx="451">
                  <c:v>21.361657731833599</c:v>
                </c:pt>
                <c:pt idx="452">
                  <c:v>21.430979222323501</c:v>
                </c:pt>
                <c:pt idx="453">
                  <c:v>21.388902730755099</c:v>
                </c:pt>
                <c:pt idx="454">
                  <c:v>21.516842190187599</c:v>
                </c:pt>
                <c:pt idx="455">
                  <c:v>21.5984054578281</c:v>
                </c:pt>
                <c:pt idx="456">
                  <c:v>21.9839601361316</c:v>
                </c:pt>
                <c:pt idx="457">
                  <c:v>22.337343581050799</c:v>
                </c:pt>
                <c:pt idx="458">
                  <c:v>22.8197050719765</c:v>
                </c:pt>
                <c:pt idx="459">
                  <c:v>23.2633242020922</c:v>
                </c:pt>
                <c:pt idx="460">
                  <c:v>24.075967564220399</c:v>
                </c:pt>
                <c:pt idx="461">
                  <c:v>25.530403819460101</c:v>
                </c:pt>
                <c:pt idx="462">
                  <c:v>15.275585191438299</c:v>
                </c:pt>
                <c:pt idx="463">
                  <c:v>15.824431161079699</c:v>
                </c:pt>
                <c:pt idx="464">
                  <c:v>12.2535752762954</c:v>
                </c:pt>
                <c:pt idx="465">
                  <c:v>13.0220841065738</c:v>
                </c:pt>
                <c:pt idx="466">
                  <c:v>13.5260059873151</c:v>
                </c:pt>
                <c:pt idx="467">
                  <c:v>13.892628755235201</c:v>
                </c:pt>
                <c:pt idx="468">
                  <c:v>14.0637263573729</c:v>
                </c:pt>
                <c:pt idx="469">
                  <c:v>10.363373167899899</c:v>
                </c:pt>
                <c:pt idx="470">
                  <c:v>10.7445099716315</c:v>
                </c:pt>
                <c:pt idx="471">
                  <c:v>11.032807474230699</c:v>
                </c:pt>
                <c:pt idx="472">
                  <c:v>11.336440488668501</c:v>
                </c:pt>
                <c:pt idx="473">
                  <c:v>11.505708523089099</c:v>
                </c:pt>
                <c:pt idx="474">
                  <c:v>11.6613264671014</c:v>
                </c:pt>
                <c:pt idx="475">
                  <c:v>11.9674528628373</c:v>
                </c:pt>
                <c:pt idx="476">
                  <c:v>12.289007181473499</c:v>
                </c:pt>
                <c:pt idx="477">
                  <c:v>12.611077082764901</c:v>
                </c:pt>
                <c:pt idx="478">
                  <c:v>10.395810308660099</c:v>
                </c:pt>
                <c:pt idx="479">
                  <c:v>8.6571281214958606</c:v>
                </c:pt>
                <c:pt idx="480">
                  <c:v>9.0925153843234696</c:v>
                </c:pt>
                <c:pt idx="481">
                  <c:v>9.1596397642842096</c:v>
                </c:pt>
                <c:pt idx="482">
                  <c:v>9.2233985639336495</c:v>
                </c:pt>
                <c:pt idx="483">
                  <c:v>9.3130070936909295</c:v>
                </c:pt>
                <c:pt idx="484">
                  <c:v>9.5067651786001992</c:v>
                </c:pt>
                <c:pt idx="485">
                  <c:v>9.5598501031377801</c:v>
                </c:pt>
                <c:pt idx="486">
                  <c:v>9.6506382368699697</c:v>
                </c:pt>
                <c:pt idx="487">
                  <c:v>9.7220351733053008</c:v>
                </c:pt>
                <c:pt idx="488">
                  <c:v>9.8061150626989306</c:v>
                </c:pt>
                <c:pt idx="489">
                  <c:v>9.8655104851876896</c:v>
                </c:pt>
                <c:pt idx="490">
                  <c:v>9.9915757849993998</c:v>
                </c:pt>
                <c:pt idx="491">
                  <c:v>10.1172166631381</c:v>
                </c:pt>
                <c:pt idx="492">
                  <c:v>10.2634834698368</c:v>
                </c:pt>
                <c:pt idx="493">
                  <c:v>10.472390030355999</c:v>
                </c:pt>
                <c:pt idx="494">
                  <c:v>10.667477034017701</c:v>
                </c:pt>
                <c:pt idx="495">
                  <c:v>10.9000662092255</c:v>
                </c:pt>
                <c:pt idx="496">
                  <c:v>11.0648406573247</c:v>
                </c:pt>
                <c:pt idx="497">
                  <c:v>11.3061460854499</c:v>
                </c:pt>
                <c:pt idx="498">
                  <c:v>11.7353577747486</c:v>
                </c:pt>
                <c:pt idx="499">
                  <c:v>12.087480565431299</c:v>
                </c:pt>
                <c:pt idx="500">
                  <c:v>12.5159500851387</c:v>
                </c:pt>
                <c:pt idx="501">
                  <c:v>12.8398201714409</c:v>
                </c:pt>
                <c:pt idx="502">
                  <c:v>13.000720284739</c:v>
                </c:pt>
                <c:pt idx="503">
                  <c:v>13.187409844025799</c:v>
                </c:pt>
                <c:pt idx="504">
                  <c:v>13.5576062040622</c:v>
                </c:pt>
                <c:pt idx="505">
                  <c:v>14.018967236056399</c:v>
                </c:pt>
                <c:pt idx="506">
                  <c:v>14.288358207647001</c:v>
                </c:pt>
                <c:pt idx="507">
                  <c:v>14.674006936444</c:v>
                </c:pt>
                <c:pt idx="508">
                  <c:v>12.7592620053238</c:v>
                </c:pt>
                <c:pt idx="509">
                  <c:v>12.9493871078799</c:v>
                </c:pt>
                <c:pt idx="510">
                  <c:v>13.134886985406601</c:v>
                </c:pt>
                <c:pt idx="511">
                  <c:v>13.489571184851</c:v>
                </c:pt>
                <c:pt idx="512">
                  <c:v>13.8294422518867</c:v>
                </c:pt>
                <c:pt idx="513">
                  <c:v>11.1540750656842</c:v>
                </c:pt>
                <c:pt idx="514">
                  <c:v>11.413995474924199</c:v>
                </c:pt>
                <c:pt idx="515">
                  <c:v>11.751594590806199</c:v>
                </c:pt>
                <c:pt idx="516">
                  <c:v>11.9324822295684</c:v>
                </c:pt>
                <c:pt idx="517">
                  <c:v>12.0462046727218</c:v>
                </c:pt>
                <c:pt idx="518">
                  <c:v>12.297385807047601</c:v>
                </c:pt>
                <c:pt idx="519">
                  <c:v>12.681264454426801</c:v>
                </c:pt>
                <c:pt idx="520">
                  <c:v>12.990140825254599</c:v>
                </c:pt>
                <c:pt idx="521">
                  <c:v>13.777774822117999</c:v>
                </c:pt>
                <c:pt idx="522">
                  <c:v>13.9144096300101</c:v>
                </c:pt>
                <c:pt idx="523">
                  <c:v>14.004661145744601</c:v>
                </c:pt>
                <c:pt idx="524">
                  <c:v>14.122728198737301</c:v>
                </c:pt>
                <c:pt idx="525">
                  <c:v>14.4598977818869</c:v>
                </c:pt>
                <c:pt idx="526">
                  <c:v>12.1943195840991</c:v>
                </c:pt>
                <c:pt idx="527">
                  <c:v>12.487220248770999</c:v>
                </c:pt>
                <c:pt idx="528">
                  <c:v>12.7876821235176</c:v>
                </c:pt>
                <c:pt idx="529">
                  <c:v>13.007000695582899</c:v>
                </c:pt>
                <c:pt idx="530">
                  <c:v>13.225118205925501</c:v>
                </c:pt>
                <c:pt idx="531">
                  <c:v>12.094371890373999</c:v>
                </c:pt>
                <c:pt idx="532">
                  <c:v>12.4197418731772</c:v>
                </c:pt>
                <c:pt idx="533">
                  <c:v>12.606591055762999</c:v>
                </c:pt>
                <c:pt idx="534">
                  <c:v>12.7541637530998</c:v>
                </c:pt>
                <c:pt idx="535">
                  <c:v>12.9739210700998</c:v>
                </c:pt>
                <c:pt idx="536">
                  <c:v>11.9583807245626</c:v>
                </c:pt>
                <c:pt idx="537">
                  <c:v>12.196787984367999</c:v>
                </c:pt>
                <c:pt idx="538">
                  <c:v>12.3311692590301</c:v>
                </c:pt>
                <c:pt idx="539">
                  <c:v>12.504610742555</c:v>
                </c:pt>
                <c:pt idx="540">
                  <c:v>12.6793057932337</c:v>
                </c:pt>
                <c:pt idx="541">
                  <c:v>12.8386233224563</c:v>
                </c:pt>
                <c:pt idx="542">
                  <c:v>13.0769894247232</c:v>
                </c:pt>
                <c:pt idx="543">
                  <c:v>13.3222852580215</c:v>
                </c:pt>
                <c:pt idx="544">
                  <c:v>13.4940989547838</c:v>
                </c:pt>
                <c:pt idx="545">
                  <c:v>13.6036334575636</c:v>
                </c:pt>
                <c:pt idx="546">
                  <c:v>12.651207497316999</c:v>
                </c:pt>
                <c:pt idx="547">
                  <c:v>12.8262032405376</c:v>
                </c:pt>
                <c:pt idx="548">
                  <c:v>13.042950268988699</c:v>
                </c:pt>
                <c:pt idx="549">
                  <c:v>12.482435941528401</c:v>
                </c:pt>
                <c:pt idx="550">
                  <c:v>12.7662939558926</c:v>
                </c:pt>
                <c:pt idx="551">
                  <c:v>13.009378428139801</c:v>
                </c:pt>
                <c:pt idx="552">
                  <c:v>13.170829742867699</c:v>
                </c:pt>
                <c:pt idx="553">
                  <c:v>12.6456223340286</c:v>
                </c:pt>
                <c:pt idx="554">
                  <c:v>12.733562989237001</c:v>
                </c:pt>
                <c:pt idx="555">
                  <c:v>13.2364627274748</c:v>
                </c:pt>
                <c:pt idx="556">
                  <c:v>13.7623696000837</c:v>
                </c:pt>
                <c:pt idx="557">
                  <c:v>14.051237906346801</c:v>
                </c:pt>
                <c:pt idx="558">
                  <c:v>14.254591200479</c:v>
                </c:pt>
                <c:pt idx="559">
                  <c:v>14.4896308716131</c:v>
                </c:pt>
                <c:pt idx="560">
                  <c:v>14.8994575320603</c:v>
                </c:pt>
                <c:pt idx="561">
                  <c:v>15.2504638860232</c:v>
                </c:pt>
                <c:pt idx="562">
                  <c:v>15.1747639699333</c:v>
                </c:pt>
                <c:pt idx="563">
                  <c:v>15.526302649940501</c:v>
                </c:pt>
                <c:pt idx="564">
                  <c:v>15.807509565449401</c:v>
                </c:pt>
                <c:pt idx="565">
                  <c:v>15.9899649302324</c:v>
                </c:pt>
                <c:pt idx="566">
                  <c:v>16.148833387088001</c:v>
                </c:pt>
                <c:pt idx="567">
                  <c:v>16.421634665903699</c:v>
                </c:pt>
                <c:pt idx="568">
                  <c:v>16.635691930160998</c:v>
                </c:pt>
                <c:pt idx="569">
                  <c:v>16.835611990253899</c:v>
                </c:pt>
                <c:pt idx="570">
                  <c:v>17.080259696494601</c:v>
                </c:pt>
                <c:pt idx="571">
                  <c:v>17.354625210269401</c:v>
                </c:pt>
                <c:pt idx="572">
                  <c:v>17.704751605177901</c:v>
                </c:pt>
                <c:pt idx="573">
                  <c:v>17.861162305762701</c:v>
                </c:pt>
                <c:pt idx="574">
                  <c:v>18.133153049751702</c:v>
                </c:pt>
                <c:pt idx="575">
                  <c:v>18.390938935198601</c:v>
                </c:pt>
                <c:pt idx="576">
                  <c:v>18.6978134137673</c:v>
                </c:pt>
                <c:pt idx="577">
                  <c:v>18.940971125966701</c:v>
                </c:pt>
                <c:pt idx="578">
                  <c:v>19.3351491795543</c:v>
                </c:pt>
                <c:pt idx="579">
                  <c:v>19.557894747855901</c:v>
                </c:pt>
                <c:pt idx="580">
                  <c:v>19.777358547160802</c:v>
                </c:pt>
                <c:pt idx="581">
                  <c:v>19.035196863537699</c:v>
                </c:pt>
                <c:pt idx="582">
                  <c:v>19.429402452796602</c:v>
                </c:pt>
                <c:pt idx="583">
                  <c:v>19.826046502946902</c:v>
                </c:pt>
                <c:pt idx="584">
                  <c:v>20.214365698505201</c:v>
                </c:pt>
                <c:pt idx="585">
                  <c:v>20.5833315141032</c:v>
                </c:pt>
                <c:pt idx="586">
                  <c:v>20.9281021490768</c:v>
                </c:pt>
                <c:pt idx="587">
                  <c:v>21.1390777367006</c:v>
                </c:pt>
                <c:pt idx="588">
                  <c:v>21.412433010513801</c:v>
                </c:pt>
                <c:pt idx="589">
                  <c:v>21.733100413150702</c:v>
                </c:pt>
                <c:pt idx="590">
                  <c:v>22.187648723260398</c:v>
                </c:pt>
                <c:pt idx="591">
                  <c:v>22.581821246729</c:v>
                </c:pt>
                <c:pt idx="592">
                  <c:v>22.9184748222225</c:v>
                </c:pt>
                <c:pt idx="593">
                  <c:v>23.088958803644399</c:v>
                </c:pt>
                <c:pt idx="594">
                  <c:v>23.264120243249501</c:v>
                </c:pt>
                <c:pt idx="595">
                  <c:v>23.584647931276901</c:v>
                </c:pt>
                <c:pt idx="596">
                  <c:v>23.895185861701101</c:v>
                </c:pt>
                <c:pt idx="597">
                  <c:v>24.299116188916798</c:v>
                </c:pt>
                <c:pt idx="598">
                  <c:v>24.611850864687302</c:v>
                </c:pt>
                <c:pt idx="599">
                  <c:v>24.884285763345801</c:v>
                </c:pt>
                <c:pt idx="600">
                  <c:v>25.1216020158442</c:v>
                </c:pt>
                <c:pt idx="601">
                  <c:v>25.334775695001099</c:v>
                </c:pt>
                <c:pt idx="602">
                  <c:v>25.7318443955673</c:v>
                </c:pt>
                <c:pt idx="603">
                  <c:v>26.037994137797799</c:v>
                </c:pt>
                <c:pt idx="604">
                  <c:v>26.4273978822429</c:v>
                </c:pt>
                <c:pt idx="605">
                  <c:v>26.797048398396502</c:v>
                </c:pt>
                <c:pt idx="606">
                  <c:v>27.091633001718598</c:v>
                </c:pt>
                <c:pt idx="607">
                  <c:v>27.335916581922799</c:v>
                </c:pt>
                <c:pt idx="608">
                  <c:v>27.534970009206599</c:v>
                </c:pt>
                <c:pt idx="609">
                  <c:v>27.8243818103611</c:v>
                </c:pt>
                <c:pt idx="610">
                  <c:v>28.028245797976702</c:v>
                </c:pt>
                <c:pt idx="611">
                  <c:v>28.408826425308099</c:v>
                </c:pt>
                <c:pt idx="612">
                  <c:v>28.80204235387</c:v>
                </c:pt>
                <c:pt idx="613">
                  <c:v>28.6042048245227</c:v>
                </c:pt>
                <c:pt idx="614">
                  <c:v>28.848296662361101</c:v>
                </c:pt>
                <c:pt idx="615">
                  <c:v>29.104699799536</c:v>
                </c:pt>
                <c:pt idx="616">
                  <c:v>29.487688323718899</c:v>
                </c:pt>
                <c:pt idx="617">
                  <c:v>29.613575069231601</c:v>
                </c:pt>
                <c:pt idx="618">
                  <c:v>29.952825029615202</c:v>
                </c:pt>
                <c:pt idx="619">
                  <c:v>26.1429202605566</c:v>
                </c:pt>
                <c:pt idx="620">
                  <c:v>26.208605844636399</c:v>
                </c:pt>
                <c:pt idx="621">
                  <c:v>26.384653933603602</c:v>
                </c:pt>
                <c:pt idx="622">
                  <c:v>26.577130605924602</c:v>
                </c:pt>
                <c:pt idx="623">
                  <c:v>27.006749082485001</c:v>
                </c:pt>
                <c:pt idx="624">
                  <c:v>27.386970701305099</c:v>
                </c:pt>
                <c:pt idx="625">
                  <c:v>27.769488857519001</c:v>
                </c:pt>
                <c:pt idx="626">
                  <c:v>28.2440879024997</c:v>
                </c:pt>
                <c:pt idx="627">
                  <c:v>28.6215187309732</c:v>
                </c:pt>
                <c:pt idx="628">
                  <c:v>28.798506527266401</c:v>
                </c:pt>
                <c:pt idx="629">
                  <c:v>28.9719543830874</c:v>
                </c:pt>
                <c:pt idx="630">
                  <c:v>29.2930252999993</c:v>
                </c:pt>
                <c:pt idx="631">
                  <c:v>29.647470557853399</c:v>
                </c:pt>
                <c:pt idx="632">
                  <c:v>30.192731877029701</c:v>
                </c:pt>
                <c:pt idx="633">
                  <c:v>30.5574291102253</c:v>
                </c:pt>
                <c:pt idx="634">
                  <c:v>30.837422967377702</c:v>
                </c:pt>
                <c:pt idx="635">
                  <c:v>31.0628825589577</c:v>
                </c:pt>
                <c:pt idx="636">
                  <c:v>31.274261996634898</c:v>
                </c:pt>
                <c:pt idx="637">
                  <c:v>31.2969980627947</c:v>
                </c:pt>
                <c:pt idx="638">
                  <c:v>31.522843211059801</c:v>
                </c:pt>
                <c:pt idx="639">
                  <c:v>31.7023639242408</c:v>
                </c:pt>
                <c:pt idx="640">
                  <c:v>31.936363095025001</c:v>
                </c:pt>
                <c:pt idx="641">
                  <c:v>32.120355212606803</c:v>
                </c:pt>
                <c:pt idx="642">
                  <c:v>32.280106663617602</c:v>
                </c:pt>
                <c:pt idx="643">
                  <c:v>32.440241857272703</c:v>
                </c:pt>
                <c:pt idx="644">
                  <c:v>32.356166613286497</c:v>
                </c:pt>
                <c:pt idx="645">
                  <c:v>32.684522708041897</c:v>
                </c:pt>
                <c:pt idx="646">
                  <c:v>33.063985260488998</c:v>
                </c:pt>
                <c:pt idx="647">
                  <c:v>33.118879976465799</c:v>
                </c:pt>
                <c:pt idx="648">
                  <c:v>33.4446512661724</c:v>
                </c:pt>
                <c:pt idx="649">
                  <c:v>33.631277328803897</c:v>
                </c:pt>
                <c:pt idx="650">
                  <c:v>33.790291357620603</c:v>
                </c:pt>
                <c:pt idx="651">
                  <c:v>34.039386528316101</c:v>
                </c:pt>
                <c:pt idx="652">
                  <c:v>34.300875668274699</c:v>
                </c:pt>
                <c:pt idx="653">
                  <c:v>34.5822681410515</c:v>
                </c:pt>
                <c:pt idx="654">
                  <c:v>34.906557047764103</c:v>
                </c:pt>
                <c:pt idx="655">
                  <c:v>35.151871769237502</c:v>
                </c:pt>
                <c:pt idx="656">
                  <c:v>35.338160186872997</c:v>
                </c:pt>
                <c:pt idx="657">
                  <c:v>35.547597505455101</c:v>
                </c:pt>
                <c:pt idx="658">
                  <c:v>35.872141028256003</c:v>
                </c:pt>
                <c:pt idx="659">
                  <c:v>36.229787139819202</c:v>
                </c:pt>
                <c:pt idx="660">
                  <c:v>36.736022717314597</c:v>
                </c:pt>
                <c:pt idx="661">
                  <c:v>37.310459746222499</c:v>
                </c:pt>
                <c:pt idx="662">
                  <c:v>38.048771620000799</c:v>
                </c:pt>
                <c:pt idx="663">
                  <c:v>38.741347277284603</c:v>
                </c:pt>
                <c:pt idx="664">
                  <c:v>39.077246626285998</c:v>
                </c:pt>
                <c:pt idx="665">
                  <c:v>39.861724290882201</c:v>
                </c:pt>
                <c:pt idx="666">
                  <c:v>40.8686368054749</c:v>
                </c:pt>
                <c:pt idx="667">
                  <c:v>41.511985380139301</c:v>
                </c:pt>
                <c:pt idx="668">
                  <c:v>42.087148113381502</c:v>
                </c:pt>
                <c:pt idx="669">
                  <c:v>42.509248978719903</c:v>
                </c:pt>
                <c:pt idx="670">
                  <c:v>42.926438077382301</c:v>
                </c:pt>
                <c:pt idx="671">
                  <c:v>43.224518797074801</c:v>
                </c:pt>
                <c:pt idx="672">
                  <c:v>43.6473589353064</c:v>
                </c:pt>
                <c:pt idx="673">
                  <c:v>44.1243882471001</c:v>
                </c:pt>
                <c:pt idx="674">
                  <c:v>44.525010520722702</c:v>
                </c:pt>
                <c:pt idx="675">
                  <c:v>44.900947864237999</c:v>
                </c:pt>
                <c:pt idx="676">
                  <c:v>45.313353877725199</c:v>
                </c:pt>
                <c:pt idx="677">
                  <c:v>45.562759818768598</c:v>
                </c:pt>
                <c:pt idx="678">
                  <c:v>45.804874690224999</c:v>
                </c:pt>
                <c:pt idx="679">
                  <c:v>46.277559359513603</c:v>
                </c:pt>
                <c:pt idx="680">
                  <c:v>46.738886287340698</c:v>
                </c:pt>
                <c:pt idx="681">
                  <c:v>47.1805398533876</c:v>
                </c:pt>
                <c:pt idx="682">
                  <c:v>47.515825222788102</c:v>
                </c:pt>
                <c:pt idx="683">
                  <c:v>47.856771973647099</c:v>
                </c:pt>
                <c:pt idx="684">
                  <c:v>48.058594727056096</c:v>
                </c:pt>
                <c:pt idx="685">
                  <c:v>48.271968651518698</c:v>
                </c:pt>
                <c:pt idx="686">
                  <c:v>48.679613920335299</c:v>
                </c:pt>
                <c:pt idx="687">
                  <c:v>49.094101611105302</c:v>
                </c:pt>
                <c:pt idx="688">
                  <c:v>49.460578146236998</c:v>
                </c:pt>
                <c:pt idx="689">
                  <c:v>49.9900203805256</c:v>
                </c:pt>
                <c:pt idx="690">
                  <c:v>50.547600416598897</c:v>
                </c:pt>
                <c:pt idx="691">
                  <c:v>50.823678310818998</c:v>
                </c:pt>
                <c:pt idx="692">
                  <c:v>51.055541504902202</c:v>
                </c:pt>
                <c:pt idx="693">
                  <c:v>51.589510527105404</c:v>
                </c:pt>
                <c:pt idx="694">
                  <c:v>51.920782251288799</c:v>
                </c:pt>
                <c:pt idx="695">
                  <c:v>52.362594789241598</c:v>
                </c:pt>
                <c:pt idx="696">
                  <c:v>52.703317246096702</c:v>
                </c:pt>
                <c:pt idx="697">
                  <c:v>53.0997235470102</c:v>
                </c:pt>
                <c:pt idx="698">
                  <c:v>53.318595093906403</c:v>
                </c:pt>
                <c:pt idx="699">
                  <c:v>53.579422313488998</c:v>
                </c:pt>
                <c:pt idx="700">
                  <c:v>53.907704723164201</c:v>
                </c:pt>
                <c:pt idx="701">
                  <c:v>54.223242604364202</c:v>
                </c:pt>
                <c:pt idx="702">
                  <c:v>54.584158865419802</c:v>
                </c:pt>
                <c:pt idx="703">
                  <c:v>54.932927987967297</c:v>
                </c:pt>
                <c:pt idx="704">
                  <c:v>55.245960599704297</c:v>
                </c:pt>
                <c:pt idx="705">
                  <c:v>55.463945719821901</c:v>
                </c:pt>
                <c:pt idx="706">
                  <c:v>55.590834065344403</c:v>
                </c:pt>
                <c:pt idx="707">
                  <c:v>51.096525775296897</c:v>
                </c:pt>
                <c:pt idx="708">
                  <c:v>51.537513050411803</c:v>
                </c:pt>
                <c:pt idx="709">
                  <c:v>51.953260334682803</c:v>
                </c:pt>
                <c:pt idx="710">
                  <c:v>52.281932660045797</c:v>
                </c:pt>
                <c:pt idx="711">
                  <c:v>52.526080650298802</c:v>
                </c:pt>
                <c:pt idx="712">
                  <c:v>52.707789620527102</c:v>
                </c:pt>
                <c:pt idx="713">
                  <c:v>52.895473516817503</c:v>
                </c:pt>
                <c:pt idx="714">
                  <c:v>53.259707346076397</c:v>
                </c:pt>
                <c:pt idx="715">
                  <c:v>53.566642473009402</c:v>
                </c:pt>
                <c:pt idx="716">
                  <c:v>53.375039750922099</c:v>
                </c:pt>
                <c:pt idx="717">
                  <c:v>53.711143440020201</c:v>
                </c:pt>
                <c:pt idx="718">
                  <c:v>53.288170880260601</c:v>
                </c:pt>
                <c:pt idx="719">
                  <c:v>53.470305690488701</c:v>
                </c:pt>
                <c:pt idx="720">
                  <c:v>53.635955149574897</c:v>
                </c:pt>
                <c:pt idx="721">
                  <c:v>54.0614792556268</c:v>
                </c:pt>
                <c:pt idx="722">
                  <c:v>54.341967156523502</c:v>
                </c:pt>
                <c:pt idx="723">
                  <c:v>54.564068953385899</c:v>
                </c:pt>
                <c:pt idx="724">
                  <c:v>54.8347858747182</c:v>
                </c:pt>
                <c:pt idx="725">
                  <c:v>54.644894483773797</c:v>
                </c:pt>
                <c:pt idx="726">
                  <c:v>54.813079419456898</c:v>
                </c:pt>
                <c:pt idx="727">
                  <c:v>54.982160933570597</c:v>
                </c:pt>
                <c:pt idx="728">
                  <c:v>55.294674537805399</c:v>
                </c:pt>
                <c:pt idx="729">
                  <c:v>55.529913420974403</c:v>
                </c:pt>
                <c:pt idx="730">
                  <c:v>55.6517898934665</c:v>
                </c:pt>
                <c:pt idx="731">
                  <c:v>55.854660860413603</c:v>
                </c:pt>
                <c:pt idx="732">
                  <c:v>56.1704731457897</c:v>
                </c:pt>
                <c:pt idx="733">
                  <c:v>56.361101089578497</c:v>
                </c:pt>
                <c:pt idx="734">
                  <c:v>56.513907681039598</c:v>
                </c:pt>
                <c:pt idx="735">
                  <c:v>56.826622175892098</c:v>
                </c:pt>
                <c:pt idx="736">
                  <c:v>57.158822222949603</c:v>
                </c:pt>
                <c:pt idx="737">
                  <c:v>57.493767186565201</c:v>
                </c:pt>
                <c:pt idx="738">
                  <c:v>57.781554335260701</c:v>
                </c:pt>
                <c:pt idx="739">
                  <c:v>58.088937231311299</c:v>
                </c:pt>
                <c:pt idx="740">
                  <c:v>58.2669877661966</c:v>
                </c:pt>
                <c:pt idx="741">
                  <c:v>58.410984240339999</c:v>
                </c:pt>
                <c:pt idx="742">
                  <c:v>58.708578664298301</c:v>
                </c:pt>
                <c:pt idx="743">
                  <c:v>59.158230168934601</c:v>
                </c:pt>
                <c:pt idx="744">
                  <c:v>59.545075021032602</c:v>
                </c:pt>
                <c:pt idx="745">
                  <c:v>59.905772837606001</c:v>
                </c:pt>
                <c:pt idx="746">
                  <c:v>60.272227572132898</c:v>
                </c:pt>
                <c:pt idx="747">
                  <c:v>60.4937435824178</c:v>
                </c:pt>
                <c:pt idx="748">
                  <c:v>60.737869131195197</c:v>
                </c:pt>
                <c:pt idx="749">
                  <c:v>61.032368487000703</c:v>
                </c:pt>
                <c:pt idx="750">
                  <c:v>61.332976472295798</c:v>
                </c:pt>
                <c:pt idx="751">
                  <c:v>61.585299671986697</c:v>
                </c:pt>
                <c:pt idx="752">
                  <c:v>61.827711690736699</c:v>
                </c:pt>
                <c:pt idx="753">
                  <c:v>61.982733933626001</c:v>
                </c:pt>
                <c:pt idx="754">
                  <c:v>62.050575445650203</c:v>
                </c:pt>
                <c:pt idx="755">
                  <c:v>62.127673366951697</c:v>
                </c:pt>
                <c:pt idx="756">
                  <c:v>62.328366759695598</c:v>
                </c:pt>
                <c:pt idx="757">
                  <c:v>62.508667495573498</c:v>
                </c:pt>
                <c:pt idx="758">
                  <c:v>62.7393067812027</c:v>
                </c:pt>
                <c:pt idx="759">
                  <c:v>62.966691960040897</c:v>
                </c:pt>
                <c:pt idx="760">
                  <c:v>63.217663914643701</c:v>
                </c:pt>
                <c:pt idx="761">
                  <c:v>63.3691522708923</c:v>
                </c:pt>
                <c:pt idx="762">
                  <c:v>63.526989130950298</c:v>
                </c:pt>
                <c:pt idx="763">
                  <c:v>63.841277093964898</c:v>
                </c:pt>
                <c:pt idx="764">
                  <c:v>64.151051395112106</c:v>
                </c:pt>
                <c:pt idx="765">
                  <c:v>64.537350766531603</c:v>
                </c:pt>
                <c:pt idx="766">
                  <c:v>64.9473586505828</c:v>
                </c:pt>
                <c:pt idx="767">
                  <c:v>65.275219438193801</c:v>
                </c:pt>
                <c:pt idx="768">
                  <c:v>65.494149947919894</c:v>
                </c:pt>
                <c:pt idx="769">
                  <c:v>65.763858448181196</c:v>
                </c:pt>
                <c:pt idx="770">
                  <c:v>66.108668751540407</c:v>
                </c:pt>
                <c:pt idx="771">
                  <c:v>66.472831020611807</c:v>
                </c:pt>
                <c:pt idx="772">
                  <c:v>66.912963496115196</c:v>
                </c:pt>
                <c:pt idx="773">
                  <c:v>67.356460553220302</c:v>
                </c:pt>
                <c:pt idx="774">
                  <c:v>67.713884320124805</c:v>
                </c:pt>
                <c:pt idx="775">
                  <c:v>68.004301809830594</c:v>
                </c:pt>
                <c:pt idx="776">
                  <c:v>68.238151049393494</c:v>
                </c:pt>
                <c:pt idx="777">
                  <c:v>68.618855354037606</c:v>
                </c:pt>
                <c:pt idx="778">
                  <c:v>68.966664154183903</c:v>
                </c:pt>
                <c:pt idx="779">
                  <c:v>67.608111816140394</c:v>
                </c:pt>
                <c:pt idx="780">
                  <c:v>60.711985948002003</c:v>
                </c:pt>
                <c:pt idx="781">
                  <c:v>60.972327906304699</c:v>
                </c:pt>
                <c:pt idx="782">
                  <c:v>61.089911595817902</c:v>
                </c:pt>
                <c:pt idx="783">
                  <c:v>61.291700002771798</c:v>
                </c:pt>
                <c:pt idx="784">
                  <c:v>60.256273677220697</c:v>
                </c:pt>
                <c:pt idx="785">
                  <c:v>60.528739124123</c:v>
                </c:pt>
                <c:pt idx="786">
                  <c:v>60.881309993073899</c:v>
                </c:pt>
                <c:pt idx="787">
                  <c:v>61.213644528085197</c:v>
                </c:pt>
                <c:pt idx="788">
                  <c:v>61.503696413933703</c:v>
                </c:pt>
                <c:pt idx="789">
                  <c:v>61.695703876083101</c:v>
                </c:pt>
                <c:pt idx="790">
                  <c:v>61.855338319439497</c:v>
                </c:pt>
                <c:pt idx="791">
                  <c:v>62.202609221334399</c:v>
                </c:pt>
                <c:pt idx="792">
                  <c:v>62.526225367695098</c:v>
                </c:pt>
                <c:pt idx="793">
                  <c:v>62.789256075715997</c:v>
                </c:pt>
                <c:pt idx="794">
                  <c:v>57.812923908718602</c:v>
                </c:pt>
                <c:pt idx="795">
                  <c:v>58.080537738534403</c:v>
                </c:pt>
                <c:pt idx="796">
                  <c:v>58.260043478580101</c:v>
                </c:pt>
                <c:pt idx="797">
                  <c:v>58.531342773527598</c:v>
                </c:pt>
                <c:pt idx="798">
                  <c:v>57.815436534025402</c:v>
                </c:pt>
                <c:pt idx="799">
                  <c:v>58.149249667905799</c:v>
                </c:pt>
                <c:pt idx="800">
                  <c:v>57.368740884251103</c:v>
                </c:pt>
                <c:pt idx="801">
                  <c:v>55.747254911584598</c:v>
                </c:pt>
                <c:pt idx="802">
                  <c:v>55.4861160870175</c:v>
                </c:pt>
                <c:pt idx="803">
                  <c:v>55.762809627118898</c:v>
                </c:pt>
                <c:pt idx="804">
                  <c:v>56.015808207052302</c:v>
                </c:pt>
                <c:pt idx="805">
                  <c:v>56.558885668886703</c:v>
                </c:pt>
                <c:pt idx="806">
                  <c:v>55.108944213411597</c:v>
                </c:pt>
                <c:pt idx="807">
                  <c:v>54.545927062329497</c:v>
                </c:pt>
                <c:pt idx="808">
                  <c:v>52.316260393952</c:v>
                </c:pt>
                <c:pt idx="809">
                  <c:v>51.829527496894002</c:v>
                </c:pt>
                <c:pt idx="810">
                  <c:v>51.9891908194124</c:v>
                </c:pt>
                <c:pt idx="811">
                  <c:v>52.136717425072597</c:v>
                </c:pt>
                <c:pt idx="812">
                  <c:v>52.429700221937402</c:v>
                </c:pt>
                <c:pt idx="813">
                  <c:v>50.382167269339803</c:v>
                </c:pt>
                <c:pt idx="814">
                  <c:v>49.196871969592301</c:v>
                </c:pt>
                <c:pt idx="815">
                  <c:v>48.030652658429098</c:v>
                </c:pt>
                <c:pt idx="816">
                  <c:v>48.257631870558299</c:v>
                </c:pt>
                <c:pt idx="817">
                  <c:v>48.491430215341303</c:v>
                </c:pt>
                <c:pt idx="818">
                  <c:v>48.620299718806898</c:v>
                </c:pt>
                <c:pt idx="819">
                  <c:v>47.539487116007201</c:v>
                </c:pt>
                <c:pt idx="820">
                  <c:v>47.752667086399001</c:v>
                </c:pt>
                <c:pt idx="821">
                  <c:v>46.105319781343098</c:v>
                </c:pt>
                <c:pt idx="822">
                  <c:v>45.241256508334899</c:v>
                </c:pt>
                <c:pt idx="823">
                  <c:v>45.439264997193703</c:v>
                </c:pt>
                <c:pt idx="824">
                  <c:v>45.553086507895799</c:v>
                </c:pt>
                <c:pt idx="825">
                  <c:v>45.6271716468557</c:v>
                </c:pt>
                <c:pt idx="826">
                  <c:v>44.671208262960803</c:v>
                </c:pt>
                <c:pt idx="827">
                  <c:v>44.862765400028998</c:v>
                </c:pt>
                <c:pt idx="828">
                  <c:v>45.027850983665097</c:v>
                </c:pt>
                <c:pt idx="829">
                  <c:v>45.153755473918501</c:v>
                </c:pt>
                <c:pt idx="830">
                  <c:v>45.328371879333901</c:v>
                </c:pt>
                <c:pt idx="831">
                  <c:v>45.449221339632302</c:v>
                </c:pt>
                <c:pt idx="832">
                  <c:v>45.594263329254197</c:v>
                </c:pt>
                <c:pt idx="833">
                  <c:v>44.714042332580298</c:v>
                </c:pt>
                <c:pt idx="834">
                  <c:v>43.901767886761398</c:v>
                </c:pt>
                <c:pt idx="835">
                  <c:v>44.1387592333434</c:v>
                </c:pt>
                <c:pt idx="836">
                  <c:v>43.346230565817002</c:v>
                </c:pt>
                <c:pt idx="837">
                  <c:v>43.548872446967799</c:v>
                </c:pt>
                <c:pt idx="838">
                  <c:v>42.685891831176399</c:v>
                </c:pt>
                <c:pt idx="839">
                  <c:v>42.792215839100898</c:v>
                </c:pt>
                <c:pt idx="840">
                  <c:v>43.001082286701603</c:v>
                </c:pt>
                <c:pt idx="841">
                  <c:v>42.312042804762498</c:v>
                </c:pt>
                <c:pt idx="842">
                  <c:v>41.650467144280903</c:v>
                </c:pt>
                <c:pt idx="843">
                  <c:v>41.850463117273499</c:v>
                </c:pt>
                <c:pt idx="844">
                  <c:v>42.054187694946698</c:v>
                </c:pt>
                <c:pt idx="845">
                  <c:v>42.135963751443498</c:v>
                </c:pt>
                <c:pt idx="846">
                  <c:v>42.2528419122293</c:v>
                </c:pt>
                <c:pt idx="847">
                  <c:v>40.668639320545097</c:v>
                </c:pt>
                <c:pt idx="848">
                  <c:v>40.886174388423001</c:v>
                </c:pt>
                <c:pt idx="849">
                  <c:v>41.229031799316203</c:v>
                </c:pt>
                <c:pt idx="850">
                  <c:v>41.5477238897966</c:v>
                </c:pt>
                <c:pt idx="851">
                  <c:v>41.699935835248098</c:v>
                </c:pt>
                <c:pt idx="852">
                  <c:v>41.8000879414355</c:v>
                </c:pt>
                <c:pt idx="853">
                  <c:v>41.910712550781902</c:v>
                </c:pt>
                <c:pt idx="854">
                  <c:v>42.091142159683898</c:v>
                </c:pt>
                <c:pt idx="855">
                  <c:v>42.289749013505201</c:v>
                </c:pt>
                <c:pt idx="856">
                  <c:v>42.549603355235</c:v>
                </c:pt>
                <c:pt idx="857">
                  <c:v>41.939902367619403</c:v>
                </c:pt>
                <c:pt idx="858">
                  <c:v>42.290873941867801</c:v>
                </c:pt>
                <c:pt idx="859">
                  <c:v>42.432973252010697</c:v>
                </c:pt>
                <c:pt idx="860">
                  <c:v>42.612609071485402</c:v>
                </c:pt>
                <c:pt idx="861">
                  <c:v>42.864847562844403</c:v>
                </c:pt>
                <c:pt idx="862">
                  <c:v>43.059983957423803</c:v>
                </c:pt>
                <c:pt idx="863">
                  <c:v>43.271822616293598</c:v>
                </c:pt>
                <c:pt idx="864">
                  <c:v>43.528822938419601</c:v>
                </c:pt>
                <c:pt idx="865">
                  <c:v>43.707907777747799</c:v>
                </c:pt>
                <c:pt idx="866">
                  <c:v>43.821265320344899</c:v>
                </c:pt>
                <c:pt idx="867">
                  <c:v>43.9443490135044</c:v>
                </c:pt>
                <c:pt idx="868">
                  <c:v>44.246492710973897</c:v>
                </c:pt>
                <c:pt idx="869">
                  <c:v>44.493878249103403</c:v>
                </c:pt>
                <c:pt idx="870">
                  <c:v>44.7448975047337</c:v>
                </c:pt>
                <c:pt idx="871">
                  <c:v>44.976768242469497</c:v>
                </c:pt>
                <c:pt idx="872">
                  <c:v>45.161976860030499</c:v>
                </c:pt>
                <c:pt idx="873">
                  <c:v>45.199206814973898</c:v>
                </c:pt>
                <c:pt idx="874">
                  <c:v>45.3033656193643</c:v>
                </c:pt>
                <c:pt idx="875">
                  <c:v>45.500331707062998</c:v>
                </c:pt>
                <c:pt idx="876">
                  <c:v>45.663036926382397</c:v>
                </c:pt>
                <c:pt idx="877">
                  <c:v>45.864788693098603</c:v>
                </c:pt>
                <c:pt idx="878">
                  <c:v>46.094148410530401</c:v>
                </c:pt>
                <c:pt idx="879">
                  <c:v>46.3468492813697</c:v>
                </c:pt>
                <c:pt idx="880">
                  <c:v>46.485850811558002</c:v>
                </c:pt>
                <c:pt idx="881">
                  <c:v>46.619593096082603</c:v>
                </c:pt>
                <c:pt idx="882">
                  <c:v>46.883210832275601</c:v>
                </c:pt>
                <c:pt idx="883">
                  <c:v>47.239118153457603</c:v>
                </c:pt>
                <c:pt idx="884">
                  <c:v>47.446065586031899</c:v>
                </c:pt>
                <c:pt idx="885">
                  <c:v>47.675259637256602</c:v>
                </c:pt>
                <c:pt idx="886">
                  <c:v>47.831706507742901</c:v>
                </c:pt>
                <c:pt idx="887">
                  <c:v>47.949204779389397</c:v>
                </c:pt>
                <c:pt idx="888">
                  <c:v>48.071080205860603</c:v>
                </c:pt>
                <c:pt idx="889">
                  <c:v>48.338781632107001</c:v>
                </c:pt>
                <c:pt idx="890">
                  <c:v>48.588179932652402</c:v>
                </c:pt>
                <c:pt idx="891">
                  <c:v>48.820455557531503</c:v>
                </c:pt>
                <c:pt idx="892">
                  <c:v>49.111499894455697</c:v>
                </c:pt>
                <c:pt idx="893">
                  <c:v>49.322668820704799</c:v>
                </c:pt>
                <c:pt idx="894">
                  <c:v>49.427165304375599</c:v>
                </c:pt>
                <c:pt idx="895">
                  <c:v>49.517238528514</c:v>
                </c:pt>
                <c:pt idx="896">
                  <c:v>49.758373559157697</c:v>
                </c:pt>
                <c:pt idx="897">
                  <c:v>50.028045822636003</c:v>
                </c:pt>
                <c:pt idx="898">
                  <c:v>50.308050877001101</c:v>
                </c:pt>
                <c:pt idx="899">
                  <c:v>50.6309582794607</c:v>
                </c:pt>
                <c:pt idx="900">
                  <c:v>50.980984689227498</c:v>
                </c:pt>
                <c:pt idx="901">
                  <c:v>51.135607388784202</c:v>
                </c:pt>
                <c:pt idx="902">
                  <c:v>51.332771596109403</c:v>
                </c:pt>
                <c:pt idx="903">
                  <c:v>51.704926676283002</c:v>
                </c:pt>
                <c:pt idx="904">
                  <c:v>52.006736877434697</c:v>
                </c:pt>
                <c:pt idx="905">
                  <c:v>52.308130037840598</c:v>
                </c:pt>
                <c:pt idx="906">
                  <c:v>52.539123906382798</c:v>
                </c:pt>
                <c:pt idx="907">
                  <c:v>52.742923140421603</c:v>
                </c:pt>
                <c:pt idx="908">
                  <c:v>52.846357324073402</c:v>
                </c:pt>
                <c:pt idx="909">
                  <c:v>52.975858119480201</c:v>
                </c:pt>
                <c:pt idx="910">
                  <c:v>50.828304251198098</c:v>
                </c:pt>
                <c:pt idx="911">
                  <c:v>51.040522642458697</c:v>
                </c:pt>
                <c:pt idx="912">
                  <c:v>51.2611575423348</c:v>
                </c:pt>
                <c:pt idx="913">
                  <c:v>51.555778327942399</c:v>
                </c:pt>
                <c:pt idx="914">
                  <c:v>51.717782560615802</c:v>
                </c:pt>
                <c:pt idx="915">
                  <c:v>51.8123855476003</c:v>
                </c:pt>
                <c:pt idx="916">
                  <c:v>51.900503628562603</c:v>
                </c:pt>
                <c:pt idx="917">
                  <c:v>52.1986472666377</c:v>
                </c:pt>
                <c:pt idx="918">
                  <c:v>52.383352110160203</c:v>
                </c:pt>
                <c:pt idx="919">
                  <c:v>52.494432115623901</c:v>
                </c:pt>
                <c:pt idx="920">
                  <c:v>52.697299451829501</c:v>
                </c:pt>
                <c:pt idx="921">
                  <c:v>52.856093600084499</c:v>
                </c:pt>
                <c:pt idx="922">
                  <c:v>52.954048876896302</c:v>
                </c:pt>
                <c:pt idx="923">
                  <c:v>53.088174276781203</c:v>
                </c:pt>
                <c:pt idx="924">
                  <c:v>53.372519591074997</c:v>
                </c:pt>
                <c:pt idx="925">
                  <c:v>53.619418350258499</c:v>
                </c:pt>
                <c:pt idx="926">
                  <c:v>53.854609464287599</c:v>
                </c:pt>
                <c:pt idx="927">
                  <c:v>54.067889416052601</c:v>
                </c:pt>
                <c:pt idx="928">
                  <c:v>54.277501498133397</c:v>
                </c:pt>
                <c:pt idx="929">
                  <c:v>54.389760682333502</c:v>
                </c:pt>
                <c:pt idx="930">
                  <c:v>54.540246003788099</c:v>
                </c:pt>
                <c:pt idx="931">
                  <c:v>54.913023008616101</c:v>
                </c:pt>
                <c:pt idx="932">
                  <c:v>55.205671591544501</c:v>
                </c:pt>
                <c:pt idx="933">
                  <c:v>54.491267011125501</c:v>
                </c:pt>
                <c:pt idx="934">
                  <c:v>54.857360682510901</c:v>
                </c:pt>
                <c:pt idx="935">
                  <c:v>55.183609751005903</c:v>
                </c:pt>
                <c:pt idx="936">
                  <c:v>55.377490004208397</c:v>
                </c:pt>
                <c:pt idx="937">
                  <c:v>55.5698768440365</c:v>
                </c:pt>
                <c:pt idx="938">
                  <c:v>55.035181595570897</c:v>
                </c:pt>
                <c:pt idx="939">
                  <c:v>54.409344260789197</c:v>
                </c:pt>
                <c:pt idx="940">
                  <c:v>54.719387772896702</c:v>
                </c:pt>
                <c:pt idx="941">
                  <c:v>55.019580556410297</c:v>
                </c:pt>
                <c:pt idx="942">
                  <c:v>55.324137504729698</c:v>
                </c:pt>
                <c:pt idx="943">
                  <c:v>54.489080068156497</c:v>
                </c:pt>
                <c:pt idx="944">
                  <c:v>54.709488087075997</c:v>
                </c:pt>
                <c:pt idx="945">
                  <c:v>55.045168031110499</c:v>
                </c:pt>
                <c:pt idx="946">
                  <c:v>54.324415049602599</c:v>
                </c:pt>
                <c:pt idx="947">
                  <c:v>54.561526759445101</c:v>
                </c:pt>
                <c:pt idx="948">
                  <c:v>53.891706237384099</c:v>
                </c:pt>
                <c:pt idx="949">
                  <c:v>53.184213416962798</c:v>
                </c:pt>
                <c:pt idx="950">
                  <c:v>53.2864588593864</c:v>
                </c:pt>
                <c:pt idx="951">
                  <c:v>53.372175061028599</c:v>
                </c:pt>
                <c:pt idx="952">
                  <c:v>50.291996902451302</c:v>
                </c:pt>
                <c:pt idx="953">
                  <c:v>50.595204856633899</c:v>
                </c:pt>
                <c:pt idx="954">
                  <c:v>50.852374874799999</c:v>
                </c:pt>
                <c:pt idx="955">
                  <c:v>51.1377795972736</c:v>
                </c:pt>
                <c:pt idx="956">
                  <c:v>50.683960618048602</c:v>
                </c:pt>
                <c:pt idx="957">
                  <c:v>50.859241136300902</c:v>
                </c:pt>
                <c:pt idx="958">
                  <c:v>51.021724325890503</c:v>
                </c:pt>
                <c:pt idx="959">
                  <c:v>51.377239320015001</c:v>
                </c:pt>
                <c:pt idx="960">
                  <c:v>51.6423942993097</c:v>
                </c:pt>
                <c:pt idx="961">
                  <c:v>51.924654136978603</c:v>
                </c:pt>
                <c:pt idx="962">
                  <c:v>46.486344904132203</c:v>
                </c:pt>
                <c:pt idx="963">
                  <c:v>46.082196442328197</c:v>
                </c:pt>
                <c:pt idx="964">
                  <c:v>46.215380331286397</c:v>
                </c:pt>
                <c:pt idx="965">
                  <c:v>46.339961790079698</c:v>
                </c:pt>
                <c:pt idx="966">
                  <c:v>46.589523435625701</c:v>
                </c:pt>
                <c:pt idx="967">
                  <c:v>46.8279526104049</c:v>
                </c:pt>
                <c:pt idx="968">
                  <c:v>47.0814210842397</c:v>
                </c:pt>
                <c:pt idx="969">
                  <c:v>47.3374882943831</c:v>
                </c:pt>
                <c:pt idx="970">
                  <c:v>47.641586749135698</c:v>
                </c:pt>
                <c:pt idx="971">
                  <c:v>47.837371684283397</c:v>
                </c:pt>
                <c:pt idx="972">
                  <c:v>48.021448822761499</c:v>
                </c:pt>
                <c:pt idx="973">
                  <c:v>48.421306238314898</c:v>
                </c:pt>
                <c:pt idx="974">
                  <c:v>48.185557117035799</c:v>
                </c:pt>
                <c:pt idx="975">
                  <c:v>48.533297402388001</c:v>
                </c:pt>
                <c:pt idx="976">
                  <c:v>48.9107120488421</c:v>
                </c:pt>
                <c:pt idx="977">
                  <c:v>48.512032041772699</c:v>
                </c:pt>
                <c:pt idx="978">
                  <c:v>48.7970917607621</c:v>
                </c:pt>
                <c:pt idx="979">
                  <c:v>49.009909219829403</c:v>
                </c:pt>
                <c:pt idx="980">
                  <c:v>49.256209481054498</c:v>
                </c:pt>
                <c:pt idx="981">
                  <c:v>49.561525493726897</c:v>
                </c:pt>
                <c:pt idx="982">
                  <c:v>49.857296668337497</c:v>
                </c:pt>
                <c:pt idx="983">
                  <c:v>50.188799869085301</c:v>
                </c:pt>
                <c:pt idx="984">
                  <c:v>50.415626253426801</c:v>
                </c:pt>
                <c:pt idx="985">
                  <c:v>50.622147734621201</c:v>
                </c:pt>
                <c:pt idx="986">
                  <c:v>50.8468579521697</c:v>
                </c:pt>
                <c:pt idx="987">
                  <c:v>51.330795521940701</c:v>
                </c:pt>
                <c:pt idx="988">
                  <c:v>46.752400624103203</c:v>
                </c:pt>
                <c:pt idx="989">
                  <c:v>47.0603093085438</c:v>
                </c:pt>
                <c:pt idx="990">
                  <c:v>46.662533824021899</c:v>
                </c:pt>
                <c:pt idx="991">
                  <c:v>46.911799263445403</c:v>
                </c:pt>
                <c:pt idx="992">
                  <c:v>46.509490729458598</c:v>
                </c:pt>
                <c:pt idx="993">
                  <c:v>46.677130343646098</c:v>
                </c:pt>
                <c:pt idx="994">
                  <c:v>47.030859969142902</c:v>
                </c:pt>
                <c:pt idx="995">
                  <c:v>47.272801694184103</c:v>
                </c:pt>
                <c:pt idx="996">
                  <c:v>47.480477956785997</c:v>
                </c:pt>
                <c:pt idx="997">
                  <c:v>47.682317842398902</c:v>
                </c:pt>
                <c:pt idx="998">
                  <c:v>47.955541891043502</c:v>
                </c:pt>
                <c:pt idx="999">
                  <c:v>48.103043721132799</c:v>
                </c:pt>
                <c:pt idx="1000">
                  <c:v>48.290518680546597</c:v>
                </c:pt>
                <c:pt idx="1001">
                  <c:v>48.6872227785828</c:v>
                </c:pt>
                <c:pt idx="1002">
                  <c:v>48.920661031213697</c:v>
                </c:pt>
                <c:pt idx="1003">
                  <c:v>49.171594108667399</c:v>
                </c:pt>
                <c:pt idx="1004">
                  <c:v>48.690144483267702</c:v>
                </c:pt>
                <c:pt idx="1005">
                  <c:v>48.850767325651503</c:v>
                </c:pt>
                <c:pt idx="1006">
                  <c:v>48.996172641191798</c:v>
                </c:pt>
                <c:pt idx="1007">
                  <c:v>49.0855108776246</c:v>
                </c:pt>
                <c:pt idx="1008">
                  <c:v>49.397698407719098</c:v>
                </c:pt>
                <c:pt idx="1009">
                  <c:v>49.635834188732296</c:v>
                </c:pt>
                <c:pt idx="1010">
                  <c:v>49.8038746368345</c:v>
                </c:pt>
                <c:pt idx="1011">
                  <c:v>50.004762739447997</c:v>
                </c:pt>
                <c:pt idx="1012">
                  <c:v>50.241256058923597</c:v>
                </c:pt>
                <c:pt idx="1013">
                  <c:v>50.423545484186398</c:v>
                </c:pt>
                <c:pt idx="1014">
                  <c:v>50.575933055868902</c:v>
                </c:pt>
                <c:pt idx="1015">
                  <c:v>50.821177356985899</c:v>
                </c:pt>
                <c:pt idx="1016">
                  <c:v>51.0391731512278</c:v>
                </c:pt>
                <c:pt idx="1017">
                  <c:v>51.263163633162499</c:v>
                </c:pt>
                <c:pt idx="1018">
                  <c:v>51.499068556006002</c:v>
                </c:pt>
                <c:pt idx="1019">
                  <c:v>51.6902498789348</c:v>
                </c:pt>
                <c:pt idx="1020">
                  <c:v>51.784394424542697</c:v>
                </c:pt>
                <c:pt idx="1021">
                  <c:v>51.879044041496002</c:v>
                </c:pt>
                <c:pt idx="1022">
                  <c:v>52.080619803016802</c:v>
                </c:pt>
                <c:pt idx="1023">
                  <c:v>52.312263039996402</c:v>
                </c:pt>
                <c:pt idx="1024">
                  <c:v>52.5612268861627</c:v>
                </c:pt>
                <c:pt idx="1025">
                  <c:v>52.0589377118729</c:v>
                </c:pt>
                <c:pt idx="1026">
                  <c:v>52.205178567089398</c:v>
                </c:pt>
                <c:pt idx="1027">
                  <c:v>52.226858060426203</c:v>
                </c:pt>
                <c:pt idx="1028">
                  <c:v>52.2150639790665</c:v>
                </c:pt>
                <c:pt idx="1029">
                  <c:v>52.833920416190402</c:v>
                </c:pt>
                <c:pt idx="1030">
                  <c:v>52.993213757833601</c:v>
                </c:pt>
                <c:pt idx="1031">
                  <c:v>52.386824347361703</c:v>
                </c:pt>
                <c:pt idx="1032">
                  <c:v>52.510650139177301</c:v>
                </c:pt>
                <c:pt idx="1033">
                  <c:v>51.9494097244825</c:v>
                </c:pt>
                <c:pt idx="1034">
                  <c:v>52.043639503406901</c:v>
                </c:pt>
                <c:pt idx="1035">
                  <c:v>52.098096988179002</c:v>
                </c:pt>
                <c:pt idx="1036">
                  <c:v>52.361955080200602</c:v>
                </c:pt>
                <c:pt idx="1037">
                  <c:v>51.870739053865002</c:v>
                </c:pt>
                <c:pt idx="1038">
                  <c:v>52.033549227210997</c:v>
                </c:pt>
                <c:pt idx="1039">
                  <c:v>52.296528829524</c:v>
                </c:pt>
                <c:pt idx="1040">
                  <c:v>51.874542690383002</c:v>
                </c:pt>
                <c:pt idx="1041">
                  <c:v>52.011117783232002</c:v>
                </c:pt>
                <c:pt idx="1042">
                  <c:v>52.098693721944002</c:v>
                </c:pt>
                <c:pt idx="1043">
                  <c:v>52.345865447836999</c:v>
                </c:pt>
                <c:pt idx="1044">
                  <c:v>52.523079793477002</c:v>
                </c:pt>
                <c:pt idx="1045">
                  <c:v>52.019870262146</c:v>
                </c:pt>
                <c:pt idx="1046">
                  <c:v>52.241342500018</c:v>
                </c:pt>
                <c:pt idx="1047">
                  <c:v>52.467668117468001</c:v>
                </c:pt>
                <c:pt idx="1048">
                  <c:v>52.581575648883998</c:v>
                </c:pt>
                <c:pt idx="1049">
                  <c:v>52.683818417345002</c:v>
                </c:pt>
                <c:pt idx="1050">
                  <c:v>52.267385741455001</c:v>
                </c:pt>
                <c:pt idx="1051">
                  <c:v>52.562635493922002</c:v>
                </c:pt>
                <c:pt idx="1052">
                  <c:v>52.869312566227002</c:v>
                </c:pt>
                <c:pt idx="1053">
                  <c:v>53.081127788555001</c:v>
                </c:pt>
                <c:pt idx="1054">
                  <c:v>52.749135923543001</c:v>
                </c:pt>
                <c:pt idx="1055">
                  <c:v>52.852805692860002</c:v>
                </c:pt>
                <c:pt idx="1056">
                  <c:v>53.017847262620002</c:v>
                </c:pt>
                <c:pt idx="1057">
                  <c:v>52.481379914054997</c:v>
                </c:pt>
                <c:pt idx="1058">
                  <c:v>51.886377919282999</c:v>
                </c:pt>
                <c:pt idx="1059">
                  <c:v>52.165798823251997</c:v>
                </c:pt>
                <c:pt idx="1060">
                  <c:v>52.485994044422</c:v>
                </c:pt>
                <c:pt idx="1061">
                  <c:v>52.688921455486998</c:v>
                </c:pt>
                <c:pt idx="1062">
                  <c:v>52.795576552878003</c:v>
                </c:pt>
                <c:pt idx="1063">
                  <c:v>52.892783395071</c:v>
                </c:pt>
                <c:pt idx="1064">
                  <c:v>52.389901152386003</c:v>
                </c:pt>
                <c:pt idx="1065">
                  <c:v>51.925353252458997</c:v>
                </c:pt>
                <c:pt idx="1066">
                  <c:v>52.134123521546996</c:v>
                </c:pt>
                <c:pt idx="1067">
                  <c:v>52.355957497279</c:v>
                </c:pt>
                <c:pt idx="1068">
                  <c:v>52.572859420335</c:v>
                </c:pt>
                <c:pt idx="1069">
                  <c:v>52.685873114338001</c:v>
                </c:pt>
                <c:pt idx="1070">
                  <c:v>52.785084242958</c:v>
                </c:pt>
                <c:pt idx="1071">
                  <c:v>53.030740276218999</c:v>
                </c:pt>
                <c:pt idx="1072">
                  <c:v>53.223284227872</c:v>
                </c:pt>
                <c:pt idx="1073">
                  <c:v>53.447011702731999</c:v>
                </c:pt>
                <c:pt idx="1074">
                  <c:v>53.617104318758003</c:v>
                </c:pt>
                <c:pt idx="1075">
                  <c:v>53.837097955023999</c:v>
                </c:pt>
                <c:pt idx="1076">
                  <c:v>53.960159017254</c:v>
                </c:pt>
                <c:pt idx="1077">
                  <c:v>54.075286907512996</c:v>
                </c:pt>
                <c:pt idx="1078">
                  <c:v>54.333130690026998</c:v>
                </c:pt>
                <c:pt idx="1079">
                  <c:v>53.746130197733997</c:v>
                </c:pt>
                <c:pt idx="1080">
                  <c:v>54.066903772728999</c:v>
                </c:pt>
                <c:pt idx="1081">
                  <c:v>54.476218951477001</c:v>
                </c:pt>
                <c:pt idx="1082">
                  <c:v>54.762710138313999</c:v>
                </c:pt>
                <c:pt idx="1083">
                  <c:v>54.967068638112998</c:v>
                </c:pt>
                <c:pt idx="1084">
                  <c:v>55.103227858650001</c:v>
                </c:pt>
                <c:pt idx="1085">
                  <c:v>55.427483920344997</c:v>
                </c:pt>
                <c:pt idx="1086">
                  <c:v>55.722936908664003</c:v>
                </c:pt>
                <c:pt idx="1087">
                  <c:v>55.201640203815003</c:v>
                </c:pt>
                <c:pt idx="1088">
                  <c:v>54.648243652447</c:v>
                </c:pt>
                <c:pt idx="1089">
                  <c:v>54.806718652946003</c:v>
                </c:pt>
                <c:pt idx="1090">
                  <c:v>54.969649407035</c:v>
                </c:pt>
                <c:pt idx="1091">
                  <c:v>55.186151959069001</c:v>
                </c:pt>
                <c:pt idx="1092">
                  <c:v>54.716532081364001</c:v>
                </c:pt>
                <c:pt idx="1093">
                  <c:v>55.025420488681</c:v>
                </c:pt>
                <c:pt idx="1094">
                  <c:v>55.387357928199997</c:v>
                </c:pt>
                <c:pt idx="1095">
                  <c:v>55.684498238094001</c:v>
                </c:pt>
                <c:pt idx="1096">
                  <c:v>54.713327076723999</c:v>
                </c:pt>
                <c:pt idx="1097">
                  <c:v>54.955099138294003</c:v>
                </c:pt>
                <c:pt idx="1098">
                  <c:v>55.231655782323003</c:v>
                </c:pt>
                <c:pt idx="1099">
                  <c:v>55.702906716083</c:v>
                </c:pt>
                <c:pt idx="1100">
                  <c:v>55.255187970457001</c:v>
                </c:pt>
                <c:pt idx="1101">
                  <c:v>54.575185889158</c:v>
                </c:pt>
                <c:pt idx="1102">
                  <c:v>54.978935437259999</c:v>
                </c:pt>
                <c:pt idx="1103">
                  <c:v>54.242149142079001</c:v>
                </c:pt>
                <c:pt idx="1104">
                  <c:v>54.515428993114</c:v>
                </c:pt>
                <c:pt idx="1105">
                  <c:v>54.780258201578</c:v>
                </c:pt>
                <c:pt idx="1106">
                  <c:v>55.340443255483002</c:v>
                </c:pt>
                <c:pt idx="1107">
                  <c:v>54.289410610353002</c:v>
                </c:pt>
                <c:pt idx="1108">
                  <c:v>54.613988437655998</c:v>
                </c:pt>
                <c:pt idx="1109">
                  <c:v>54.943559454109</c:v>
                </c:pt>
                <c:pt idx="1110">
                  <c:v>55.238548185146001</c:v>
                </c:pt>
                <c:pt idx="1111">
                  <c:v>55.426694551685998</c:v>
                </c:pt>
                <c:pt idx="1112">
                  <c:v>55.596164201774997</c:v>
                </c:pt>
                <c:pt idx="1113">
                  <c:v>55.826856014767003</c:v>
                </c:pt>
                <c:pt idx="1114">
                  <c:v>56.256773036115</c:v>
                </c:pt>
                <c:pt idx="1115">
                  <c:v>56.626111096438002</c:v>
                </c:pt>
                <c:pt idx="1116">
                  <c:v>57.012861130387002</c:v>
                </c:pt>
                <c:pt idx="1117">
                  <c:v>57.483313327824</c:v>
                </c:pt>
                <c:pt idx="1118">
                  <c:v>57.695461211479</c:v>
                </c:pt>
                <c:pt idx="1119">
                  <c:v>57.898353719783998</c:v>
                </c:pt>
                <c:pt idx="1120">
                  <c:v>58.300781785395003</c:v>
                </c:pt>
                <c:pt idx="1121">
                  <c:v>57.135299657089</c:v>
                </c:pt>
                <c:pt idx="1122">
                  <c:v>57.49432153563</c:v>
                </c:pt>
                <c:pt idx="1123">
                  <c:v>57.896698207568001</c:v>
                </c:pt>
                <c:pt idx="1124">
                  <c:v>56.914027778262003</c:v>
                </c:pt>
                <c:pt idx="1125">
                  <c:v>57.153412931361999</c:v>
                </c:pt>
                <c:pt idx="1126">
                  <c:v>57.336214316372001</c:v>
                </c:pt>
                <c:pt idx="1127">
                  <c:v>57.679118295960997</c:v>
                </c:pt>
                <c:pt idx="1128">
                  <c:v>56.604360100828004</c:v>
                </c:pt>
                <c:pt idx="1129">
                  <c:v>49.967927261036998</c:v>
                </c:pt>
                <c:pt idx="1130">
                  <c:v>51.257842200523001</c:v>
                </c:pt>
                <c:pt idx="1131">
                  <c:v>50.472442635325997</c:v>
                </c:pt>
                <c:pt idx="1132">
                  <c:v>50.684641521449997</c:v>
                </c:pt>
                <c:pt idx="1133">
                  <c:v>49.899520199923998</c:v>
                </c:pt>
                <c:pt idx="1134">
                  <c:v>50.359675866506002</c:v>
                </c:pt>
                <c:pt idx="1135">
                  <c:v>50.761550746504</c:v>
                </c:pt>
                <c:pt idx="1136">
                  <c:v>50.763505919491998</c:v>
                </c:pt>
                <c:pt idx="1137">
                  <c:v>50.938445939410997</c:v>
                </c:pt>
                <c:pt idx="1138">
                  <c:v>51.127684317068997</c:v>
                </c:pt>
                <c:pt idx="1139">
                  <c:v>51.268276714926998</c:v>
                </c:pt>
                <c:pt idx="1140">
                  <c:v>51.421365493589001</c:v>
                </c:pt>
                <c:pt idx="1141">
                  <c:v>50.632463091136003</c:v>
                </c:pt>
                <c:pt idx="1142">
                  <c:v>50.823799096736998</c:v>
                </c:pt>
                <c:pt idx="1143">
                  <c:v>51.097981459128</c:v>
                </c:pt>
                <c:pt idx="1144">
                  <c:v>50.363247728460003</c:v>
                </c:pt>
                <c:pt idx="1145">
                  <c:v>50.577193757861998</c:v>
                </c:pt>
                <c:pt idx="1146">
                  <c:v>50.837684743475002</c:v>
                </c:pt>
                <c:pt idx="1147">
                  <c:v>51.039039758221001</c:v>
                </c:pt>
                <c:pt idx="1148">
                  <c:v>51.444827338604</c:v>
                </c:pt>
                <c:pt idx="1149">
                  <c:v>51.870569935455997</c:v>
                </c:pt>
                <c:pt idx="1150">
                  <c:v>52.196497966674002</c:v>
                </c:pt>
                <c:pt idx="1151">
                  <c:v>52.440577758662002</c:v>
                </c:pt>
                <c:pt idx="1152">
                  <c:v>52.696877341733</c:v>
                </c:pt>
                <c:pt idx="1153">
                  <c:v>52.824591812649999</c:v>
                </c:pt>
                <c:pt idx="1154">
                  <c:v>53.019418981413999</c:v>
                </c:pt>
                <c:pt idx="1155">
                  <c:v>53.301152236725997</c:v>
                </c:pt>
                <c:pt idx="1156">
                  <c:v>52.513711886633999</c:v>
                </c:pt>
                <c:pt idx="1157">
                  <c:v>52.740054850980997</c:v>
                </c:pt>
                <c:pt idx="1158">
                  <c:v>52.969383885493997</c:v>
                </c:pt>
                <c:pt idx="1159">
                  <c:v>53.183460384576001</c:v>
                </c:pt>
                <c:pt idx="1160">
                  <c:v>53.353611492387998</c:v>
                </c:pt>
                <c:pt idx="1161">
                  <c:v>53.639893663445001</c:v>
                </c:pt>
                <c:pt idx="1162">
                  <c:v>54.032063051239</c:v>
                </c:pt>
                <c:pt idx="1163">
                  <c:v>54.365722652628001</c:v>
                </c:pt>
                <c:pt idx="1164">
                  <c:v>53.617421551061</c:v>
                </c:pt>
                <c:pt idx="1165">
                  <c:v>53.869429067268001</c:v>
                </c:pt>
                <c:pt idx="1166">
                  <c:v>54.234359381026003</c:v>
                </c:pt>
                <c:pt idx="1167">
                  <c:v>54.332888165283997</c:v>
                </c:pt>
                <c:pt idx="1168">
                  <c:v>54.505685592364998</c:v>
                </c:pt>
                <c:pt idx="1169">
                  <c:v>54.620659080556003</c:v>
                </c:pt>
                <c:pt idx="1170">
                  <c:v>53.606094394910002</c:v>
                </c:pt>
                <c:pt idx="1171">
                  <c:v>53.810680586465999</c:v>
                </c:pt>
                <c:pt idx="1172">
                  <c:v>54.032329046887</c:v>
                </c:pt>
                <c:pt idx="1173">
                  <c:v>54.216738607411997</c:v>
                </c:pt>
                <c:pt idx="1174">
                  <c:v>51.977549375435999</c:v>
                </c:pt>
                <c:pt idx="1175">
                  <c:v>52.160053219641</c:v>
                </c:pt>
                <c:pt idx="1176">
                  <c:v>52.399964550740997</c:v>
                </c:pt>
                <c:pt idx="1177">
                  <c:v>52.607861964879</c:v>
                </c:pt>
                <c:pt idx="1178">
                  <c:v>52.816220384449998</c:v>
                </c:pt>
                <c:pt idx="1179">
                  <c:v>53.041013418136998</c:v>
                </c:pt>
                <c:pt idx="1180">
                  <c:v>53.258693887276003</c:v>
                </c:pt>
                <c:pt idx="1181">
                  <c:v>53.382278045116998</c:v>
                </c:pt>
                <c:pt idx="1182">
                  <c:v>53.484182777748998</c:v>
                </c:pt>
                <c:pt idx="1183">
                  <c:v>53.783934625652002</c:v>
                </c:pt>
                <c:pt idx="1184">
                  <c:v>53.981960424211003</c:v>
                </c:pt>
                <c:pt idx="1185">
                  <c:v>54.216323366029997</c:v>
                </c:pt>
                <c:pt idx="1186">
                  <c:v>54.469024509076</c:v>
                </c:pt>
                <c:pt idx="1187">
                  <c:v>54.708693732293</c:v>
                </c:pt>
                <c:pt idx="1188">
                  <c:v>54.881433151110002</c:v>
                </c:pt>
                <c:pt idx="1189">
                  <c:v>55.009291650473003</c:v>
                </c:pt>
                <c:pt idx="1190">
                  <c:v>55.210514144671002</c:v>
                </c:pt>
                <c:pt idx="1191">
                  <c:v>55.432827994851003</c:v>
                </c:pt>
                <c:pt idx="1192">
                  <c:v>53.407494422018999</c:v>
                </c:pt>
                <c:pt idx="1193">
                  <c:v>53.639897975888999</c:v>
                </c:pt>
                <c:pt idx="1194">
                  <c:v>53.901076364490002</c:v>
                </c:pt>
                <c:pt idx="1195">
                  <c:v>54.053836587208004</c:v>
                </c:pt>
                <c:pt idx="1196">
                  <c:v>54.166674032487002</c:v>
                </c:pt>
                <c:pt idx="1197">
                  <c:v>54.428980956742002</c:v>
                </c:pt>
                <c:pt idx="1198">
                  <c:v>54.728781952829003</c:v>
                </c:pt>
                <c:pt idx="1199">
                  <c:v>55.021727706987001</c:v>
                </c:pt>
                <c:pt idx="1200">
                  <c:v>55.211083893423002</c:v>
                </c:pt>
                <c:pt idx="1201">
                  <c:v>53.304564672471997</c:v>
                </c:pt>
                <c:pt idx="1202">
                  <c:v>53.505092439579002</c:v>
                </c:pt>
                <c:pt idx="1203">
                  <c:v>53.844230270075002</c:v>
                </c:pt>
                <c:pt idx="1204">
                  <c:v>54.204886104890001</c:v>
                </c:pt>
                <c:pt idx="1205">
                  <c:v>54.479037215203</c:v>
                </c:pt>
                <c:pt idx="1206">
                  <c:v>54.719320769813002</c:v>
                </c:pt>
                <c:pt idx="1207">
                  <c:v>54.969930282086999</c:v>
                </c:pt>
                <c:pt idx="1208">
                  <c:v>55.391528108098001</c:v>
                </c:pt>
                <c:pt idx="1209">
                  <c:v>55.509785091338998</c:v>
                </c:pt>
                <c:pt idx="1210">
                  <c:v>55.638891952317003</c:v>
                </c:pt>
                <c:pt idx="1211">
                  <c:v>55.979581175584997</c:v>
                </c:pt>
                <c:pt idx="1212">
                  <c:v>56.237152434065003</c:v>
                </c:pt>
                <c:pt idx="1213">
                  <c:v>55.366273508154997</c:v>
                </c:pt>
                <c:pt idx="1214">
                  <c:v>55.579579720989003</c:v>
                </c:pt>
                <c:pt idx="1215">
                  <c:v>53.640486532513002</c:v>
                </c:pt>
                <c:pt idx="1216">
                  <c:v>53.789953621895997</c:v>
                </c:pt>
                <c:pt idx="1217">
                  <c:v>53.909476497683997</c:v>
                </c:pt>
                <c:pt idx="1218">
                  <c:v>54.174621179359001</c:v>
                </c:pt>
                <c:pt idx="1219">
                  <c:v>54.451028503659998</c:v>
                </c:pt>
                <c:pt idx="1220">
                  <c:v>54.743531383407003</c:v>
                </c:pt>
                <c:pt idx="1221">
                  <c:v>55.024091391372998</c:v>
                </c:pt>
                <c:pt idx="1222">
                  <c:v>55.272586345112003</c:v>
                </c:pt>
                <c:pt idx="1223">
                  <c:v>55.476780412720998</c:v>
                </c:pt>
                <c:pt idx="1224">
                  <c:v>55.689713819681998</c:v>
                </c:pt>
                <c:pt idx="1225">
                  <c:v>54.065299566157002</c:v>
                </c:pt>
                <c:pt idx="1226">
                  <c:v>54.370635494185997</c:v>
                </c:pt>
                <c:pt idx="1227">
                  <c:v>54.686420441208</c:v>
                </c:pt>
                <c:pt idx="1228">
                  <c:v>55.113082945233003</c:v>
                </c:pt>
                <c:pt idx="1229">
                  <c:v>55.512618495333001</c:v>
                </c:pt>
                <c:pt idx="1230">
                  <c:v>55.721859412413998</c:v>
                </c:pt>
                <c:pt idx="1231">
                  <c:v>55.946740664060997</c:v>
                </c:pt>
                <c:pt idx="1232">
                  <c:v>54.426517866060998</c:v>
                </c:pt>
                <c:pt idx="1233">
                  <c:v>54.698969674567003</c:v>
                </c:pt>
                <c:pt idx="1234">
                  <c:v>55.446168750486002</c:v>
                </c:pt>
                <c:pt idx="1235">
                  <c:v>55.921813877112001</c:v>
                </c:pt>
                <c:pt idx="1236">
                  <c:v>56.313112211585</c:v>
                </c:pt>
                <c:pt idx="1237">
                  <c:v>56.547055032789999</c:v>
                </c:pt>
                <c:pt idx="1238">
                  <c:v>56.952885710441997</c:v>
                </c:pt>
                <c:pt idx="1239">
                  <c:v>57.299713539228001</c:v>
                </c:pt>
                <c:pt idx="1240">
                  <c:v>57.601611517221002</c:v>
                </c:pt>
                <c:pt idx="1241">
                  <c:v>57.922560403585997</c:v>
                </c:pt>
                <c:pt idx="1242">
                  <c:v>58.172963314447003</c:v>
                </c:pt>
                <c:pt idx="1243">
                  <c:v>58.375508664058003</c:v>
                </c:pt>
                <c:pt idx="1244">
                  <c:v>58.557858225882001</c:v>
                </c:pt>
                <c:pt idx="1245">
                  <c:v>58.749006939551997</c:v>
                </c:pt>
                <c:pt idx="1246">
                  <c:v>53.471836666904998</c:v>
                </c:pt>
                <c:pt idx="1247">
                  <c:v>53.696023957137001</c:v>
                </c:pt>
                <c:pt idx="1248">
                  <c:v>53.821732535465003</c:v>
                </c:pt>
                <c:pt idx="1249">
                  <c:v>53.991883438233998</c:v>
                </c:pt>
                <c:pt idx="1250">
                  <c:v>54.160379144178002</c:v>
                </c:pt>
                <c:pt idx="1251">
                  <c:v>54.257540363075996</c:v>
                </c:pt>
                <c:pt idx="1252">
                  <c:v>54.319935698918997</c:v>
                </c:pt>
                <c:pt idx="1253">
                  <c:v>54.545678218391998</c:v>
                </c:pt>
                <c:pt idx="1254">
                  <c:v>54.738996928079999</c:v>
                </c:pt>
                <c:pt idx="1255">
                  <c:v>54.909334338255</c:v>
                </c:pt>
                <c:pt idx="1256">
                  <c:v>55.059337751747996</c:v>
                </c:pt>
                <c:pt idx="1257">
                  <c:v>55.188156741214001</c:v>
                </c:pt>
                <c:pt idx="1258">
                  <c:v>55.268530832755999</c:v>
                </c:pt>
                <c:pt idx="1259">
                  <c:v>55.367364848507002</c:v>
                </c:pt>
                <c:pt idx="1260">
                  <c:v>55.522181603709001</c:v>
                </c:pt>
                <c:pt idx="1261">
                  <c:v>55.692097501142001</c:v>
                </c:pt>
                <c:pt idx="1262">
                  <c:v>55.836950832043001</c:v>
                </c:pt>
                <c:pt idx="1263">
                  <c:v>55.993598622786998</c:v>
                </c:pt>
                <c:pt idx="1264">
                  <c:v>56.144020351137002</c:v>
                </c:pt>
                <c:pt idx="1265">
                  <c:v>56.201845590318001</c:v>
                </c:pt>
                <c:pt idx="1266">
                  <c:v>56.299692600912003</c:v>
                </c:pt>
                <c:pt idx="1267">
                  <c:v>56.581335683002003</c:v>
                </c:pt>
                <c:pt idx="1268">
                  <c:v>56.813499670562003</c:v>
                </c:pt>
                <c:pt idx="1269">
                  <c:v>56.978875202715003</c:v>
                </c:pt>
                <c:pt idx="1270">
                  <c:v>57.206874636915998</c:v>
                </c:pt>
                <c:pt idx="1271">
                  <c:v>57.351829672607998</c:v>
                </c:pt>
                <c:pt idx="1272">
                  <c:v>57.431275627840002</c:v>
                </c:pt>
                <c:pt idx="1273">
                  <c:v>57.517539376842002</c:v>
                </c:pt>
                <c:pt idx="1274">
                  <c:v>57.728651178899</c:v>
                </c:pt>
                <c:pt idx="1275">
                  <c:v>57.863148425833998</c:v>
                </c:pt>
                <c:pt idx="1276">
                  <c:v>58.023884828207002</c:v>
                </c:pt>
                <c:pt idx="1277">
                  <c:v>58.186998938957998</c:v>
                </c:pt>
                <c:pt idx="1278">
                  <c:v>58.303391636606001</c:v>
                </c:pt>
                <c:pt idx="1279">
                  <c:v>58.371907607806001</c:v>
                </c:pt>
                <c:pt idx="1280">
                  <c:v>58.453349419319999</c:v>
                </c:pt>
                <c:pt idx="1281">
                  <c:v>58.598001143697999</c:v>
                </c:pt>
                <c:pt idx="1282">
                  <c:v>58.722776690865999</c:v>
                </c:pt>
                <c:pt idx="1283">
                  <c:v>58.900186957785998</c:v>
                </c:pt>
                <c:pt idx="1284">
                  <c:v>59.037436030037</c:v>
                </c:pt>
                <c:pt idx="1285">
                  <c:v>59.157584061201</c:v>
                </c:pt>
                <c:pt idx="1286">
                  <c:v>59.204127963024</c:v>
                </c:pt>
                <c:pt idx="1287">
                  <c:v>59.265396211197</c:v>
                </c:pt>
                <c:pt idx="1288">
                  <c:v>59.462129681491</c:v>
                </c:pt>
                <c:pt idx="1289">
                  <c:v>59.644415692241999</c:v>
                </c:pt>
                <c:pt idx="1290">
                  <c:v>59.768566564147001</c:v>
                </c:pt>
                <c:pt idx="1291">
                  <c:v>59.892468039432003</c:v>
                </c:pt>
                <c:pt idx="1292">
                  <c:v>59.998943379831999</c:v>
                </c:pt>
                <c:pt idx="1293">
                  <c:v>60.050214895118003</c:v>
                </c:pt>
                <c:pt idx="1294">
                  <c:v>60.111058872107002</c:v>
                </c:pt>
                <c:pt idx="1295">
                  <c:v>60.244715672688002</c:v>
                </c:pt>
                <c:pt idx="1296">
                  <c:v>60.348629990314997</c:v>
                </c:pt>
                <c:pt idx="1297">
                  <c:v>60.473696824854997</c:v>
                </c:pt>
                <c:pt idx="1298">
                  <c:v>60.562970093152003</c:v>
                </c:pt>
                <c:pt idx="1299">
                  <c:v>60.616921563014998</c:v>
                </c:pt>
                <c:pt idx="1300">
                  <c:v>60.668437010966997</c:v>
                </c:pt>
                <c:pt idx="1301">
                  <c:v>60.724303463746999</c:v>
                </c:pt>
                <c:pt idx="1302">
                  <c:v>60.985967949223003</c:v>
                </c:pt>
                <c:pt idx="1303">
                  <c:v>61.067218516914998</c:v>
                </c:pt>
                <c:pt idx="1304">
                  <c:v>61.195083057132003</c:v>
                </c:pt>
                <c:pt idx="1305">
                  <c:v>61.317212976358</c:v>
                </c:pt>
                <c:pt idx="1306">
                  <c:v>61.436498068418999</c:v>
                </c:pt>
                <c:pt idx="1307">
                  <c:v>61.508365258749997</c:v>
                </c:pt>
                <c:pt idx="1308">
                  <c:v>61.603910578786</c:v>
                </c:pt>
                <c:pt idx="1309">
                  <c:v>61.728122690516003</c:v>
                </c:pt>
                <c:pt idx="1310">
                  <c:v>61.850233957371998</c:v>
                </c:pt>
                <c:pt idx="1311">
                  <c:v>61.952719926156</c:v>
                </c:pt>
                <c:pt idx="1312">
                  <c:v>62.152943323738</c:v>
                </c:pt>
                <c:pt idx="1313">
                  <c:v>62.276215827479</c:v>
                </c:pt>
                <c:pt idx="1314">
                  <c:v>62.380156039206</c:v>
                </c:pt>
                <c:pt idx="1315">
                  <c:v>62.481644705331</c:v>
                </c:pt>
                <c:pt idx="1316">
                  <c:v>62.698833441413001</c:v>
                </c:pt>
                <c:pt idx="1317">
                  <c:v>62.774001173480997</c:v>
                </c:pt>
                <c:pt idx="1318">
                  <c:v>62.948578118768999</c:v>
                </c:pt>
                <c:pt idx="1319">
                  <c:v>63.090244360569997</c:v>
                </c:pt>
                <c:pt idx="1320">
                  <c:v>63.224728387888</c:v>
                </c:pt>
                <c:pt idx="1321">
                  <c:v>63.277406896965999</c:v>
                </c:pt>
                <c:pt idx="1322">
                  <c:v>63.338505163073997</c:v>
                </c:pt>
                <c:pt idx="1323">
                  <c:v>63.572300706211003</c:v>
                </c:pt>
                <c:pt idx="1324">
                  <c:v>63.717876451466999</c:v>
                </c:pt>
                <c:pt idx="1325">
                  <c:v>63.869091080528001</c:v>
                </c:pt>
                <c:pt idx="1326">
                  <c:v>64.009092131027003</c:v>
                </c:pt>
                <c:pt idx="1327">
                  <c:v>62.088102496829997</c:v>
                </c:pt>
                <c:pt idx="1328">
                  <c:v>62.155394718407003</c:v>
                </c:pt>
                <c:pt idx="1329">
                  <c:v>62.240095524262998</c:v>
                </c:pt>
                <c:pt idx="1330">
                  <c:v>62.459846220571002</c:v>
                </c:pt>
                <c:pt idx="1331">
                  <c:v>59.213186635802003</c:v>
                </c:pt>
                <c:pt idx="1332">
                  <c:v>59.423832529240002</c:v>
                </c:pt>
                <c:pt idx="1333">
                  <c:v>59.524254203997003</c:v>
                </c:pt>
                <c:pt idx="1334">
                  <c:v>59.613837866796999</c:v>
                </c:pt>
                <c:pt idx="1335">
                  <c:v>59.617157226080998</c:v>
                </c:pt>
                <c:pt idx="1336">
                  <c:v>59.667840639943002</c:v>
                </c:pt>
                <c:pt idx="1337">
                  <c:v>59.784905270086</c:v>
                </c:pt>
                <c:pt idx="1338">
                  <c:v>59.896595355026001</c:v>
                </c:pt>
                <c:pt idx="1339">
                  <c:v>59.985837968466001</c:v>
                </c:pt>
                <c:pt idx="1340">
                  <c:v>60.130525412140003</c:v>
                </c:pt>
                <c:pt idx="1341">
                  <c:v>60.252587725761003</c:v>
                </c:pt>
                <c:pt idx="1342">
                  <c:v>60.240893532683998</c:v>
                </c:pt>
                <c:pt idx="1343">
                  <c:v>60.260706485092001</c:v>
                </c:pt>
                <c:pt idx="1344">
                  <c:v>60.367348657335</c:v>
                </c:pt>
                <c:pt idx="1345">
                  <c:v>60.600841863574999</c:v>
                </c:pt>
                <c:pt idx="1346">
                  <c:v>60.786368150264998</c:v>
                </c:pt>
                <c:pt idx="1347">
                  <c:v>60.906971874077001</c:v>
                </c:pt>
                <c:pt idx="1348">
                  <c:v>60.988093010672003</c:v>
                </c:pt>
                <c:pt idx="1349">
                  <c:v>60.992446113564</c:v>
                </c:pt>
                <c:pt idx="1350">
                  <c:v>61.022026382846001</c:v>
                </c:pt>
                <c:pt idx="1351">
                  <c:v>61.136653479133997</c:v>
                </c:pt>
                <c:pt idx="1352">
                  <c:v>61.179850058200003</c:v>
                </c:pt>
                <c:pt idx="1353">
                  <c:v>61.170064450341002</c:v>
                </c:pt>
                <c:pt idx="1354">
                  <c:v>61.244829817582001</c:v>
                </c:pt>
                <c:pt idx="1355">
                  <c:v>61.320645383231003</c:v>
                </c:pt>
                <c:pt idx="1356">
                  <c:v>61.321022063348003</c:v>
                </c:pt>
                <c:pt idx="1357">
                  <c:v>61.310645764397997</c:v>
                </c:pt>
                <c:pt idx="1358">
                  <c:v>61.506008220532003</c:v>
                </c:pt>
                <c:pt idx="1359">
                  <c:v>61.590944687228003</c:v>
                </c:pt>
                <c:pt idx="1360">
                  <c:v>61.679520863322999</c:v>
                </c:pt>
                <c:pt idx="1361">
                  <c:v>61.816571025320002</c:v>
                </c:pt>
                <c:pt idx="1362">
                  <c:v>61.984576755966003</c:v>
                </c:pt>
                <c:pt idx="1363">
                  <c:v>62.005353610447003</c:v>
                </c:pt>
                <c:pt idx="1364">
                  <c:v>62.135456795025</c:v>
                </c:pt>
                <c:pt idx="1365">
                  <c:v>62.275629612461003</c:v>
                </c:pt>
                <c:pt idx="1366">
                  <c:v>62.312042452899</c:v>
                </c:pt>
                <c:pt idx="1367">
                  <c:v>62.382699687384999</c:v>
                </c:pt>
                <c:pt idx="1368">
                  <c:v>62.512463157573002</c:v>
                </c:pt>
                <c:pt idx="1369">
                  <c:v>62.622049522848997</c:v>
                </c:pt>
                <c:pt idx="1370">
                  <c:v>62.674580345838002</c:v>
                </c:pt>
                <c:pt idx="1371">
                  <c:v>62.712835896674001</c:v>
                </c:pt>
                <c:pt idx="1372">
                  <c:v>62.834219558971</c:v>
                </c:pt>
                <c:pt idx="1373">
                  <c:v>62.913871088767003</c:v>
                </c:pt>
                <c:pt idx="1374">
                  <c:v>62.997078442229999</c:v>
                </c:pt>
                <c:pt idx="1375">
                  <c:v>63.170225620971003</c:v>
                </c:pt>
                <c:pt idx="1376">
                  <c:v>63.30317256755</c:v>
                </c:pt>
                <c:pt idx="1377">
                  <c:v>63.338655002518998</c:v>
                </c:pt>
                <c:pt idx="1378">
                  <c:v>63.362531138168997</c:v>
                </c:pt>
                <c:pt idx="1379">
                  <c:v>63.519417643765003</c:v>
                </c:pt>
                <c:pt idx="1380">
                  <c:v>63.642790363049997</c:v>
                </c:pt>
                <c:pt idx="1381">
                  <c:v>63.757002632544001</c:v>
                </c:pt>
                <c:pt idx="1382">
                  <c:v>63.885183655113003</c:v>
                </c:pt>
                <c:pt idx="1383">
                  <c:v>64.055120146936005</c:v>
                </c:pt>
                <c:pt idx="1384">
                  <c:v>64.137182568887994</c:v>
                </c:pt>
                <c:pt idx="1385">
                  <c:v>64.183717302225006</c:v>
                </c:pt>
                <c:pt idx="1386">
                  <c:v>64.334084085892002</c:v>
                </c:pt>
                <c:pt idx="1387">
                  <c:v>64.457946023130006</c:v>
                </c:pt>
                <c:pt idx="1388">
                  <c:v>64.621758389701</c:v>
                </c:pt>
                <c:pt idx="1389">
                  <c:v>64.853063960360998</c:v>
                </c:pt>
                <c:pt idx="1390">
                  <c:v>64.978245899620006</c:v>
                </c:pt>
                <c:pt idx="1391">
                  <c:v>65.006035442553994</c:v>
                </c:pt>
                <c:pt idx="1392">
                  <c:v>65.073506084355998</c:v>
                </c:pt>
                <c:pt idx="1393">
                  <c:v>65.237446534913005</c:v>
                </c:pt>
                <c:pt idx="1394">
                  <c:v>65.015759139482995</c:v>
                </c:pt>
                <c:pt idx="1395">
                  <c:v>65.216217984344993</c:v>
                </c:pt>
                <c:pt idx="1396">
                  <c:v>65.394897608080996</c:v>
                </c:pt>
                <c:pt idx="1397">
                  <c:v>65.666089490743005</c:v>
                </c:pt>
                <c:pt idx="1398">
                  <c:v>65.745811997675006</c:v>
                </c:pt>
                <c:pt idx="1399">
                  <c:v>65.843179834216997</c:v>
                </c:pt>
                <c:pt idx="1400">
                  <c:v>66.026510226042006</c:v>
                </c:pt>
                <c:pt idx="1401">
                  <c:v>66.137672599238002</c:v>
                </c:pt>
                <c:pt idx="1402">
                  <c:v>66.247067235013006</c:v>
                </c:pt>
                <c:pt idx="1403">
                  <c:v>64.576117321519007</c:v>
                </c:pt>
                <c:pt idx="1404">
                  <c:v>64.712459471775006</c:v>
                </c:pt>
                <c:pt idx="1405">
                  <c:v>64.738985109281998</c:v>
                </c:pt>
                <c:pt idx="1406">
                  <c:v>64.796569967810001</c:v>
                </c:pt>
                <c:pt idx="1407">
                  <c:v>63.234549359786001</c:v>
                </c:pt>
                <c:pt idx="1408">
                  <c:v>60.204686850122002</c:v>
                </c:pt>
                <c:pt idx="1409">
                  <c:v>60.3508242049</c:v>
                </c:pt>
                <c:pt idx="1410">
                  <c:v>60.434937269682997</c:v>
                </c:pt>
                <c:pt idx="1411">
                  <c:v>60.566620866167</c:v>
                </c:pt>
                <c:pt idx="1412">
                  <c:v>60.604840284101002</c:v>
                </c:pt>
                <c:pt idx="1413">
                  <c:v>60.643793024577</c:v>
                </c:pt>
                <c:pt idx="1414">
                  <c:v>60.793763511205</c:v>
                </c:pt>
                <c:pt idx="1415">
                  <c:v>60.967934560198003</c:v>
                </c:pt>
                <c:pt idx="1416">
                  <c:v>61.088379643433001</c:v>
                </c:pt>
                <c:pt idx="1417">
                  <c:v>61.193817477610999</c:v>
                </c:pt>
                <c:pt idx="1418">
                  <c:v>61.293854585232999</c:v>
                </c:pt>
                <c:pt idx="1419">
                  <c:v>61.300135915860999</c:v>
                </c:pt>
                <c:pt idx="1420">
                  <c:v>61.375853982293002</c:v>
                </c:pt>
                <c:pt idx="1421">
                  <c:v>61.548150443036</c:v>
                </c:pt>
                <c:pt idx="1422">
                  <c:v>61.597402562428002</c:v>
                </c:pt>
                <c:pt idx="1423">
                  <c:v>61.684155579317</c:v>
                </c:pt>
                <c:pt idx="1424">
                  <c:v>61.764012808323002</c:v>
                </c:pt>
                <c:pt idx="1425">
                  <c:v>61.865057588322998</c:v>
                </c:pt>
                <c:pt idx="1426">
                  <c:v>61.891568415541997</c:v>
                </c:pt>
                <c:pt idx="1427">
                  <c:v>61.947156917209</c:v>
                </c:pt>
                <c:pt idx="1428">
                  <c:v>62.056788633684</c:v>
                </c:pt>
                <c:pt idx="1429">
                  <c:v>62.192392785955001</c:v>
                </c:pt>
                <c:pt idx="1430">
                  <c:v>62.295051765246001</c:v>
                </c:pt>
                <c:pt idx="1431">
                  <c:v>62.446162935518998</c:v>
                </c:pt>
                <c:pt idx="1432">
                  <c:v>62.572220451878998</c:v>
                </c:pt>
                <c:pt idx="1433">
                  <c:v>62.837678978638003</c:v>
                </c:pt>
                <c:pt idx="1434">
                  <c:v>62.953338803234999</c:v>
                </c:pt>
                <c:pt idx="1435">
                  <c:v>63.214475258219998</c:v>
                </c:pt>
                <c:pt idx="1436">
                  <c:v>63.334892437472</c:v>
                </c:pt>
                <c:pt idx="1437">
                  <c:v>63.412884733357998</c:v>
                </c:pt>
                <c:pt idx="1438">
                  <c:v>60.407753441083003</c:v>
                </c:pt>
                <c:pt idx="1439">
                  <c:v>60.591724832403003</c:v>
                </c:pt>
                <c:pt idx="1440">
                  <c:v>60.594762455276999</c:v>
                </c:pt>
                <c:pt idx="1441">
                  <c:v>60.623416402650001</c:v>
                </c:pt>
                <c:pt idx="1442">
                  <c:v>60.756391594676003</c:v>
                </c:pt>
                <c:pt idx="1443">
                  <c:v>60.819867971872</c:v>
                </c:pt>
                <c:pt idx="1444">
                  <c:v>60.890427858119999</c:v>
                </c:pt>
                <c:pt idx="1445">
                  <c:v>60.953196887086001</c:v>
                </c:pt>
                <c:pt idx="1446">
                  <c:v>60.938144742265003</c:v>
                </c:pt>
                <c:pt idx="1447">
                  <c:v>60.929912206994999</c:v>
                </c:pt>
                <c:pt idx="1448">
                  <c:v>60.930558451647002</c:v>
                </c:pt>
                <c:pt idx="1449">
                  <c:v>61.046380915623999</c:v>
                </c:pt>
                <c:pt idx="1450">
                  <c:v>61.084478186948999</c:v>
                </c:pt>
                <c:pt idx="1451">
                  <c:v>61.135490804718003</c:v>
                </c:pt>
                <c:pt idx="1452">
                  <c:v>61.246324904165</c:v>
                </c:pt>
                <c:pt idx="1453">
                  <c:v>61.337753393245997</c:v>
                </c:pt>
                <c:pt idx="1454">
                  <c:v>61.371343062736003</c:v>
                </c:pt>
                <c:pt idx="1455">
                  <c:v>61.405860254533003</c:v>
                </c:pt>
                <c:pt idx="1456">
                  <c:v>61.462481037872003</c:v>
                </c:pt>
                <c:pt idx="1457">
                  <c:v>61.50984478734</c:v>
                </c:pt>
                <c:pt idx="1458">
                  <c:v>61.608510308433999</c:v>
                </c:pt>
                <c:pt idx="1459">
                  <c:v>61.673013563185002</c:v>
                </c:pt>
                <c:pt idx="1460">
                  <c:v>61.70293870255</c:v>
                </c:pt>
                <c:pt idx="1461">
                  <c:v>61.69798099602</c:v>
                </c:pt>
                <c:pt idx="1462">
                  <c:v>61.678756418600997</c:v>
                </c:pt>
                <c:pt idx="1463">
                  <c:v>61.69251055814</c:v>
                </c:pt>
                <c:pt idx="1464">
                  <c:v>61.669448339196997</c:v>
                </c:pt>
                <c:pt idx="1465">
                  <c:v>61.712186248494</c:v>
                </c:pt>
                <c:pt idx="1466">
                  <c:v>61.716344994624002</c:v>
                </c:pt>
                <c:pt idx="1467">
                  <c:v>61.823289182356</c:v>
                </c:pt>
                <c:pt idx="1468">
                  <c:v>61.748725671080997</c:v>
                </c:pt>
                <c:pt idx="1469">
                  <c:v>61.707961628500001</c:v>
                </c:pt>
                <c:pt idx="1470">
                  <c:v>61.745667926823998</c:v>
                </c:pt>
                <c:pt idx="1471">
                  <c:v>61.680000444939999</c:v>
                </c:pt>
                <c:pt idx="1472">
                  <c:v>61.654251317373998</c:v>
                </c:pt>
                <c:pt idx="1473">
                  <c:v>61.643321356733999</c:v>
                </c:pt>
                <c:pt idx="1474">
                  <c:v>61.622685470732002</c:v>
                </c:pt>
                <c:pt idx="1475">
                  <c:v>61.565062090723998</c:v>
                </c:pt>
                <c:pt idx="1476">
                  <c:v>61.543937265624997</c:v>
                </c:pt>
                <c:pt idx="1477">
                  <c:v>61.582744790402998</c:v>
                </c:pt>
                <c:pt idx="1478">
                  <c:v>61.625305981573</c:v>
                </c:pt>
                <c:pt idx="1479">
                  <c:v>61.590020184380997</c:v>
                </c:pt>
                <c:pt idx="1480">
                  <c:v>61.592766439724997</c:v>
                </c:pt>
                <c:pt idx="1481">
                  <c:v>61.651853410584003</c:v>
                </c:pt>
                <c:pt idx="1482">
                  <c:v>61.903480556692003</c:v>
                </c:pt>
                <c:pt idx="1483">
                  <c:v>61.935419159162002</c:v>
                </c:pt>
                <c:pt idx="1484">
                  <c:v>62.091709731880997</c:v>
                </c:pt>
                <c:pt idx="1485">
                  <c:v>62.112828463333997</c:v>
                </c:pt>
                <c:pt idx="1486">
                  <c:v>62.155206655320001</c:v>
                </c:pt>
                <c:pt idx="1487">
                  <c:v>62.233859917795002</c:v>
                </c:pt>
                <c:pt idx="1488">
                  <c:v>62.366072435409002</c:v>
                </c:pt>
                <c:pt idx="1489">
                  <c:v>62.288998819691997</c:v>
                </c:pt>
                <c:pt idx="1490">
                  <c:v>62.258433369591003</c:v>
                </c:pt>
                <c:pt idx="1491">
                  <c:v>62.296670288884002</c:v>
                </c:pt>
                <c:pt idx="1492">
                  <c:v>62.241997684970002</c:v>
                </c:pt>
                <c:pt idx="1493">
                  <c:v>62.162221844701001</c:v>
                </c:pt>
                <c:pt idx="1494">
                  <c:v>61.894465419729997</c:v>
                </c:pt>
                <c:pt idx="1495">
                  <c:v>61.386720877373001</c:v>
                </c:pt>
                <c:pt idx="1496">
                  <c:v>61.297723044567</c:v>
                </c:pt>
                <c:pt idx="1497">
                  <c:v>61.230173993948</c:v>
                </c:pt>
                <c:pt idx="1498">
                  <c:v>61.231653546144997</c:v>
                </c:pt>
                <c:pt idx="1499">
                  <c:v>61.135027293617</c:v>
                </c:pt>
                <c:pt idx="1500">
                  <c:v>61.055670635612003</c:v>
                </c:pt>
                <c:pt idx="1501">
                  <c:v>61.046127520214</c:v>
                </c:pt>
                <c:pt idx="1502">
                  <c:v>61.070257104188997</c:v>
                </c:pt>
                <c:pt idx="1503">
                  <c:v>61.023266848123001</c:v>
                </c:pt>
                <c:pt idx="1504">
                  <c:v>60.985478591079001</c:v>
                </c:pt>
                <c:pt idx="1505">
                  <c:v>61.015016286409001</c:v>
                </c:pt>
                <c:pt idx="1506">
                  <c:v>60.994885874078001</c:v>
                </c:pt>
                <c:pt idx="1507">
                  <c:v>60.994437747218001</c:v>
                </c:pt>
                <c:pt idx="1508">
                  <c:v>60.959489969784997</c:v>
                </c:pt>
                <c:pt idx="1509">
                  <c:v>60.924436000927997</c:v>
                </c:pt>
                <c:pt idx="1510">
                  <c:v>60.825820247873999</c:v>
                </c:pt>
                <c:pt idx="1511">
                  <c:v>60.745354938318997</c:v>
                </c:pt>
                <c:pt idx="1512">
                  <c:v>60.755308277430998</c:v>
                </c:pt>
                <c:pt idx="1513">
                  <c:v>60.694043745964002</c:v>
                </c:pt>
                <c:pt idx="1514">
                  <c:v>60.564794668251999</c:v>
                </c:pt>
                <c:pt idx="1515">
                  <c:v>60.614995008530002</c:v>
                </c:pt>
                <c:pt idx="1516">
                  <c:v>60.620766062123998</c:v>
                </c:pt>
                <c:pt idx="1517">
                  <c:v>60.535566160003</c:v>
                </c:pt>
                <c:pt idx="1518">
                  <c:v>60.521720016655998</c:v>
                </c:pt>
                <c:pt idx="1519">
                  <c:v>60.597569842386001</c:v>
                </c:pt>
                <c:pt idx="1520">
                  <c:v>60.629016086196003</c:v>
                </c:pt>
                <c:pt idx="1521">
                  <c:v>60.602215401998002</c:v>
                </c:pt>
                <c:pt idx="1522">
                  <c:v>60.630751433001997</c:v>
                </c:pt>
                <c:pt idx="1523">
                  <c:v>60.651023902104001</c:v>
                </c:pt>
                <c:pt idx="1524">
                  <c:v>60.572247699945002</c:v>
                </c:pt>
                <c:pt idx="1525">
                  <c:v>60.543540884339997</c:v>
                </c:pt>
                <c:pt idx="1526">
                  <c:v>60.518499951067</c:v>
                </c:pt>
                <c:pt idx="1527">
                  <c:v>60.43915100521</c:v>
                </c:pt>
                <c:pt idx="1528">
                  <c:v>60.337619630469</c:v>
                </c:pt>
                <c:pt idx="1529">
                  <c:v>60.289733561030999</c:v>
                </c:pt>
                <c:pt idx="1530">
                  <c:v>60.251374630603998</c:v>
                </c:pt>
                <c:pt idx="1531">
                  <c:v>60.091940380102997</c:v>
                </c:pt>
                <c:pt idx="1532">
                  <c:v>60.060700112649002</c:v>
                </c:pt>
                <c:pt idx="1533">
                  <c:v>60.069755078394998</c:v>
                </c:pt>
                <c:pt idx="1534">
                  <c:v>59.961313700773999</c:v>
                </c:pt>
                <c:pt idx="1535">
                  <c:v>59.895228456277003</c:v>
                </c:pt>
                <c:pt idx="1536">
                  <c:v>59.869816409793003</c:v>
                </c:pt>
                <c:pt idx="1537">
                  <c:v>59.849741104369002</c:v>
                </c:pt>
                <c:pt idx="1538">
                  <c:v>59.805282911954997</c:v>
                </c:pt>
                <c:pt idx="1539">
                  <c:v>59.744837669360003</c:v>
                </c:pt>
                <c:pt idx="1540">
                  <c:v>59.732871347061</c:v>
                </c:pt>
                <c:pt idx="1541">
                  <c:v>59.713825513586002</c:v>
                </c:pt>
                <c:pt idx="1542">
                  <c:v>59.715662618659998</c:v>
                </c:pt>
                <c:pt idx="1543">
                  <c:v>59.756219519493001</c:v>
                </c:pt>
                <c:pt idx="1544">
                  <c:v>59.774947349477003</c:v>
                </c:pt>
                <c:pt idx="1545">
                  <c:v>59.710344903520998</c:v>
                </c:pt>
                <c:pt idx="1546">
                  <c:v>59.683730092893001</c:v>
                </c:pt>
                <c:pt idx="1547">
                  <c:v>59.747891658885003</c:v>
                </c:pt>
                <c:pt idx="1548">
                  <c:v>59.704440340379001</c:v>
                </c:pt>
              </c:numCache>
            </c:numRef>
          </c:yVal>
          <c:smooth val="0"/>
          <c:extLst>
            <c:ext xmlns:c16="http://schemas.microsoft.com/office/drawing/2014/chart" uri="{C3380CC4-5D6E-409C-BE32-E72D297353CC}">
              <c16:uniqueId val="{00000000-5453-B041-9C3C-0ED94A7B06D5}"/>
            </c:ext>
          </c:extLst>
        </c:ser>
        <c:ser>
          <c:idx val="1"/>
          <c:order val="1"/>
          <c:tx>
            <c:strRef>
              <c:f>Sheet1!$C$1</c:f>
              <c:strCache>
                <c:ptCount val="1"/>
                <c:pt idx="0">
                  <c:v>USDT-TRX</c:v>
                </c:pt>
              </c:strCache>
            </c:strRef>
          </c:tx>
          <c:spPr>
            <a:ln w="38100" cap="rnd">
              <a:solidFill>
                <a:schemeClr val="accent2"/>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Sheet1!$C$2:$C$1550</c:f>
              <c:numCache>
                <c:formatCode>General</c:formatCode>
                <c:ptCount val="1549"/>
                <c:pt idx="470">
                  <c:v>1.01E-2</c:v>
                </c:pt>
                <c:pt idx="471">
                  <c:v>1.2627299999999999E-2</c:v>
                </c:pt>
                <c:pt idx="472">
                  <c:v>0.99999979055974397</c:v>
                </c:pt>
                <c:pt idx="473">
                  <c:v>0.99999979057548405</c:v>
                </c:pt>
                <c:pt idx="474">
                  <c:v>0.99999979057548405</c:v>
                </c:pt>
                <c:pt idx="475">
                  <c:v>0.99999981057548004</c:v>
                </c:pt>
                <c:pt idx="476">
                  <c:v>1.01012027094122</c:v>
                </c:pt>
                <c:pt idx="477">
                  <c:v>1.9999808382436499</c:v>
                </c:pt>
                <c:pt idx="478">
                  <c:v>1.5017988234906701</c:v>
                </c:pt>
                <c:pt idx="479">
                  <c:v>1.54661374668345</c:v>
                </c:pt>
                <c:pt idx="480">
                  <c:v>1.70902925531681</c:v>
                </c:pt>
                <c:pt idx="481">
                  <c:v>1.6075604046510299</c:v>
                </c:pt>
                <c:pt idx="482">
                  <c:v>1.6162279481399</c:v>
                </c:pt>
                <c:pt idx="483">
                  <c:v>1.82731089869828</c:v>
                </c:pt>
                <c:pt idx="484">
                  <c:v>1.8373467746820999</c:v>
                </c:pt>
                <c:pt idx="485">
                  <c:v>2.1312633679658002</c:v>
                </c:pt>
                <c:pt idx="486">
                  <c:v>2.1344579192517799</c:v>
                </c:pt>
                <c:pt idx="487">
                  <c:v>2.1396245013374702</c:v>
                </c:pt>
                <c:pt idx="488">
                  <c:v>2.1461655698142801</c:v>
                </c:pt>
                <c:pt idx="489">
                  <c:v>2.1505479327552601</c:v>
                </c:pt>
                <c:pt idx="490">
                  <c:v>2.1569301532431302</c:v>
                </c:pt>
                <c:pt idx="491">
                  <c:v>2.17772054338809</c:v>
                </c:pt>
                <c:pt idx="492">
                  <c:v>2.1845292536956502</c:v>
                </c:pt>
                <c:pt idx="493">
                  <c:v>2.1966044227455699</c:v>
                </c:pt>
                <c:pt idx="494">
                  <c:v>5.3813916419419003</c:v>
                </c:pt>
                <c:pt idx="495">
                  <c:v>5.4011523219921003</c:v>
                </c:pt>
                <c:pt idx="496">
                  <c:v>5.4240395916135196</c:v>
                </c:pt>
                <c:pt idx="497">
                  <c:v>5.4430804518588296</c:v>
                </c:pt>
                <c:pt idx="498">
                  <c:v>5.4736042948242201</c:v>
                </c:pt>
                <c:pt idx="499">
                  <c:v>9.9849054932671493</c:v>
                </c:pt>
                <c:pt idx="500">
                  <c:v>10.059385926687201</c:v>
                </c:pt>
                <c:pt idx="501">
                  <c:v>10.1266042652226</c:v>
                </c:pt>
                <c:pt idx="502">
                  <c:v>10.171927913858999</c:v>
                </c:pt>
                <c:pt idx="503">
                  <c:v>10.2077457879031</c:v>
                </c:pt>
                <c:pt idx="504">
                  <c:v>10.2682920397156</c:v>
                </c:pt>
                <c:pt idx="505">
                  <c:v>10.418785810475301</c:v>
                </c:pt>
                <c:pt idx="506">
                  <c:v>10.4536280525131</c:v>
                </c:pt>
                <c:pt idx="507">
                  <c:v>10.4811654466015</c:v>
                </c:pt>
                <c:pt idx="508">
                  <c:v>10.508582993853601</c:v>
                </c:pt>
                <c:pt idx="509">
                  <c:v>10.5338044479349</c:v>
                </c:pt>
                <c:pt idx="510">
                  <c:v>10.6001657326848</c:v>
                </c:pt>
                <c:pt idx="511">
                  <c:v>10.6979692183486</c:v>
                </c:pt>
                <c:pt idx="512">
                  <c:v>10.793921621859999</c:v>
                </c:pt>
                <c:pt idx="513">
                  <c:v>10.849711734229601</c:v>
                </c:pt>
                <c:pt idx="514">
                  <c:v>10.9167198686976</c:v>
                </c:pt>
                <c:pt idx="515">
                  <c:v>10.965825697309301</c:v>
                </c:pt>
                <c:pt idx="516">
                  <c:v>11.040125183515601</c:v>
                </c:pt>
                <c:pt idx="517">
                  <c:v>11.1115929112001</c:v>
                </c:pt>
                <c:pt idx="518">
                  <c:v>11.2014674511645</c:v>
                </c:pt>
                <c:pt idx="519">
                  <c:v>11.299621194232101</c:v>
                </c:pt>
                <c:pt idx="520">
                  <c:v>11.360366229736901</c:v>
                </c:pt>
                <c:pt idx="521">
                  <c:v>11.4098962100107</c:v>
                </c:pt>
                <c:pt idx="522">
                  <c:v>11.444765649055199</c:v>
                </c:pt>
                <c:pt idx="523">
                  <c:v>11.470329148137001</c:v>
                </c:pt>
                <c:pt idx="524">
                  <c:v>11.4996184532079</c:v>
                </c:pt>
                <c:pt idx="525">
                  <c:v>11.5363844229525</c:v>
                </c:pt>
                <c:pt idx="526">
                  <c:v>11.5787121566555</c:v>
                </c:pt>
                <c:pt idx="527">
                  <c:v>11.6170317370646</c:v>
                </c:pt>
                <c:pt idx="528">
                  <c:v>11.6639745896252</c:v>
                </c:pt>
                <c:pt idx="529">
                  <c:v>11.7051953414776</c:v>
                </c:pt>
                <c:pt idx="530">
                  <c:v>11.741986405289801</c:v>
                </c:pt>
                <c:pt idx="531">
                  <c:v>11.879243906234899</c:v>
                </c:pt>
                <c:pt idx="532">
                  <c:v>11.9216657882106</c:v>
                </c:pt>
                <c:pt idx="533">
                  <c:v>11.954825132673101</c:v>
                </c:pt>
                <c:pt idx="534">
                  <c:v>11.9854294973722</c:v>
                </c:pt>
                <c:pt idx="535">
                  <c:v>12.0580675774145</c:v>
                </c:pt>
                <c:pt idx="536">
                  <c:v>12.123573990667801</c:v>
                </c:pt>
                <c:pt idx="537">
                  <c:v>12.211362255206</c:v>
                </c:pt>
                <c:pt idx="538">
                  <c:v>12.262793974796701</c:v>
                </c:pt>
                <c:pt idx="539">
                  <c:v>12.3115030358827</c:v>
                </c:pt>
                <c:pt idx="540">
                  <c:v>12.3648536760506</c:v>
                </c:pt>
                <c:pt idx="541">
                  <c:v>12.4921441030199</c:v>
                </c:pt>
                <c:pt idx="542">
                  <c:v>12.616720538538299</c:v>
                </c:pt>
                <c:pt idx="543">
                  <c:v>12.729292498670301</c:v>
                </c:pt>
                <c:pt idx="544">
                  <c:v>12.789815991513199</c:v>
                </c:pt>
                <c:pt idx="545">
                  <c:v>12.904197777144599</c:v>
                </c:pt>
                <c:pt idx="546">
                  <c:v>12.971991175651</c:v>
                </c:pt>
                <c:pt idx="547">
                  <c:v>13.0157976505864</c:v>
                </c:pt>
                <c:pt idx="548">
                  <c:v>13.0579097821718</c:v>
                </c:pt>
                <c:pt idx="549">
                  <c:v>13.0891414030219</c:v>
                </c:pt>
                <c:pt idx="550">
                  <c:v>13.1820075578644</c:v>
                </c:pt>
                <c:pt idx="551">
                  <c:v>13.2059795883603</c:v>
                </c:pt>
                <c:pt idx="552">
                  <c:v>13.263120153794899</c:v>
                </c:pt>
                <c:pt idx="553">
                  <c:v>13.2955287629218</c:v>
                </c:pt>
                <c:pt idx="554">
                  <c:v>13.329200887269</c:v>
                </c:pt>
                <c:pt idx="555">
                  <c:v>13.411486579298399</c:v>
                </c:pt>
                <c:pt idx="556">
                  <c:v>13.515845515606101</c:v>
                </c:pt>
                <c:pt idx="557">
                  <c:v>13.6057338565442</c:v>
                </c:pt>
                <c:pt idx="558">
                  <c:v>6.4467060699849501</c:v>
                </c:pt>
                <c:pt idx="559">
                  <c:v>6.4636333889303801</c:v>
                </c:pt>
                <c:pt idx="560">
                  <c:v>6.6814334259424104</c:v>
                </c:pt>
                <c:pt idx="561">
                  <c:v>6.74120126982121</c:v>
                </c:pt>
                <c:pt idx="562">
                  <c:v>6.8144734811523504</c:v>
                </c:pt>
                <c:pt idx="563">
                  <c:v>6.84997830590871</c:v>
                </c:pt>
                <c:pt idx="564">
                  <c:v>6.1632217145808097</c:v>
                </c:pt>
                <c:pt idx="565">
                  <c:v>6.1788539675451704</c:v>
                </c:pt>
                <c:pt idx="566">
                  <c:v>6.19093714009973</c:v>
                </c:pt>
                <c:pt idx="567">
                  <c:v>6.2103653185648504</c:v>
                </c:pt>
                <c:pt idx="568">
                  <c:v>6.2476110243846401</c:v>
                </c:pt>
                <c:pt idx="569">
                  <c:v>6.2861921641910996</c:v>
                </c:pt>
                <c:pt idx="570">
                  <c:v>6.3044545594273096</c:v>
                </c:pt>
                <c:pt idx="571">
                  <c:v>6.3376374378870999</c:v>
                </c:pt>
                <c:pt idx="572">
                  <c:v>6.3541850987408202</c:v>
                </c:pt>
                <c:pt idx="573">
                  <c:v>6.3819992028611496</c:v>
                </c:pt>
                <c:pt idx="574">
                  <c:v>6.38876509118841</c:v>
                </c:pt>
                <c:pt idx="575">
                  <c:v>6.3955387330862203</c:v>
                </c:pt>
                <c:pt idx="576">
                  <c:v>6.0809676559499604</c:v>
                </c:pt>
                <c:pt idx="577">
                  <c:v>6.0843063767127097</c:v>
                </c:pt>
                <c:pt idx="578">
                  <c:v>6.08794646781688</c:v>
                </c:pt>
                <c:pt idx="579">
                  <c:v>6.0890782906635801</c:v>
                </c:pt>
                <c:pt idx="580">
                  <c:v>6.0926562425861901</c:v>
                </c:pt>
                <c:pt idx="581">
                  <c:v>6.1677696415373404</c:v>
                </c:pt>
                <c:pt idx="582">
                  <c:v>6.1741097906754598</c:v>
                </c:pt>
                <c:pt idx="583">
                  <c:v>6.1766152773794696</c:v>
                </c:pt>
                <c:pt idx="584">
                  <c:v>6.0239555198633301</c:v>
                </c:pt>
                <c:pt idx="585">
                  <c:v>6.0292599354627203</c:v>
                </c:pt>
                <c:pt idx="586">
                  <c:v>6.0336404786291702</c:v>
                </c:pt>
                <c:pt idx="587">
                  <c:v>6.0363628272011303</c:v>
                </c:pt>
                <c:pt idx="588">
                  <c:v>6.0400151293319801</c:v>
                </c:pt>
                <c:pt idx="589">
                  <c:v>6.0464837111498699</c:v>
                </c:pt>
                <c:pt idx="590">
                  <c:v>6.05568429972661</c:v>
                </c:pt>
                <c:pt idx="591">
                  <c:v>6.3454422002542996</c:v>
                </c:pt>
                <c:pt idx="592">
                  <c:v>6.3602959329054096</c:v>
                </c:pt>
                <c:pt idx="593">
                  <c:v>6.3665368595232499</c:v>
                </c:pt>
                <c:pt idx="594">
                  <c:v>6.36883232528624</c:v>
                </c:pt>
                <c:pt idx="595">
                  <c:v>6.3740814299660196</c:v>
                </c:pt>
                <c:pt idx="596">
                  <c:v>6.3763616442820403</c:v>
                </c:pt>
                <c:pt idx="597">
                  <c:v>6.3773894727304103</c:v>
                </c:pt>
                <c:pt idx="598">
                  <c:v>6.3791587148035003</c:v>
                </c:pt>
                <c:pt idx="599">
                  <c:v>6.3799537281005998</c:v>
                </c:pt>
                <c:pt idx="600">
                  <c:v>6.3801345686404201</c:v>
                </c:pt>
                <c:pt idx="601">
                  <c:v>6.3803567695149601</c:v>
                </c:pt>
                <c:pt idx="602">
                  <c:v>6.3808968348333499</c:v>
                </c:pt>
                <c:pt idx="603">
                  <c:v>6.3810072510500699</c:v>
                </c:pt>
                <c:pt idx="604">
                  <c:v>6.3822029818098596</c:v>
                </c:pt>
                <c:pt idx="605">
                  <c:v>6.4024643930927301</c:v>
                </c:pt>
                <c:pt idx="606">
                  <c:v>6.40451183780785</c:v>
                </c:pt>
                <c:pt idx="607">
                  <c:v>6.4049037163915203</c:v>
                </c:pt>
                <c:pt idx="608">
                  <c:v>6.4052883041868602</c:v>
                </c:pt>
                <c:pt idx="609">
                  <c:v>6.4071879623446701</c:v>
                </c:pt>
                <c:pt idx="610">
                  <c:v>6.4083983301598</c:v>
                </c:pt>
                <c:pt idx="611">
                  <c:v>6.41058219912669</c:v>
                </c:pt>
                <c:pt idx="612">
                  <c:v>6.4113214817213802</c:v>
                </c:pt>
                <c:pt idx="613">
                  <c:v>6.4125740236781104</c:v>
                </c:pt>
                <c:pt idx="614">
                  <c:v>6.4136077104973301</c:v>
                </c:pt>
                <c:pt idx="615">
                  <c:v>6.4139664996558103</c:v>
                </c:pt>
                <c:pt idx="616">
                  <c:v>6.4146337044475201</c:v>
                </c:pt>
                <c:pt idx="617">
                  <c:v>6.4154171649913803</c:v>
                </c:pt>
                <c:pt idx="618">
                  <c:v>6.4164742237826999</c:v>
                </c:pt>
                <c:pt idx="619">
                  <c:v>6.4204214687223597</c:v>
                </c:pt>
                <c:pt idx="620">
                  <c:v>6.4212530157702004</c:v>
                </c:pt>
                <c:pt idx="621">
                  <c:v>6.4218897032090503</c:v>
                </c:pt>
                <c:pt idx="622">
                  <c:v>6.4221573914363601</c:v>
                </c:pt>
                <c:pt idx="623">
                  <c:v>6.4227534303147102</c:v>
                </c:pt>
                <c:pt idx="624">
                  <c:v>6.4242919307635402</c:v>
                </c:pt>
                <c:pt idx="625">
                  <c:v>6.4459374556478002</c:v>
                </c:pt>
                <c:pt idx="626">
                  <c:v>6.4501438530151596</c:v>
                </c:pt>
                <c:pt idx="627">
                  <c:v>6.4508094503090101</c:v>
                </c:pt>
                <c:pt idx="628">
                  <c:v>6.4515282198673196</c:v>
                </c:pt>
                <c:pt idx="629">
                  <c:v>6.4517026998956197</c:v>
                </c:pt>
                <c:pt idx="630">
                  <c:v>6.4573516881916904</c:v>
                </c:pt>
                <c:pt idx="631">
                  <c:v>6.4634925920318897</c:v>
                </c:pt>
                <c:pt idx="632">
                  <c:v>6.4669196549557899</c:v>
                </c:pt>
                <c:pt idx="633">
                  <c:v>7.1990506373307097</c:v>
                </c:pt>
                <c:pt idx="634">
                  <c:v>7.2029385682657896</c:v>
                </c:pt>
                <c:pt idx="635">
                  <c:v>7.2038499023620597</c:v>
                </c:pt>
                <c:pt idx="636">
                  <c:v>7.2044767351264198</c:v>
                </c:pt>
                <c:pt idx="637">
                  <c:v>7.0681221482021197</c:v>
                </c:pt>
                <c:pt idx="638">
                  <c:v>7.0397125846778597</c:v>
                </c:pt>
                <c:pt idx="639">
                  <c:v>7.0381539174521697</c:v>
                </c:pt>
                <c:pt idx="640">
                  <c:v>7.2172496823334198</c:v>
                </c:pt>
                <c:pt idx="641">
                  <c:v>6.9412452493519501</c:v>
                </c:pt>
                <c:pt idx="642">
                  <c:v>7.0766590487552996</c:v>
                </c:pt>
                <c:pt idx="643">
                  <c:v>7.1742422964125598</c:v>
                </c:pt>
                <c:pt idx="644">
                  <c:v>6.4696242013217304</c:v>
                </c:pt>
                <c:pt idx="645">
                  <c:v>6.5106945293328398</c:v>
                </c:pt>
                <c:pt idx="646">
                  <c:v>6.4680013259210201</c:v>
                </c:pt>
                <c:pt idx="647">
                  <c:v>6.6393011625363796</c:v>
                </c:pt>
                <c:pt idx="648">
                  <c:v>6.2948537998761598</c:v>
                </c:pt>
                <c:pt idx="649">
                  <c:v>6.1734942021080901</c:v>
                </c:pt>
                <c:pt idx="650">
                  <c:v>6.2923869247781301</c:v>
                </c:pt>
                <c:pt idx="651">
                  <c:v>6.3108241827758498</c:v>
                </c:pt>
                <c:pt idx="652">
                  <c:v>6.3999555476665</c:v>
                </c:pt>
                <c:pt idx="653">
                  <c:v>6.4728920888624604</c:v>
                </c:pt>
                <c:pt idx="654">
                  <c:v>6.6210632815996604</c:v>
                </c:pt>
                <c:pt idx="655">
                  <c:v>6.2162587636119602</c:v>
                </c:pt>
                <c:pt idx="656">
                  <c:v>5.8164813146926297</c:v>
                </c:pt>
                <c:pt idx="657">
                  <c:v>5.9518415131575999</c:v>
                </c:pt>
                <c:pt idx="658">
                  <c:v>5.8791612727050504</c:v>
                </c:pt>
                <c:pt idx="659">
                  <c:v>6.1960472016112096</c:v>
                </c:pt>
                <c:pt idx="660">
                  <c:v>6.4854762958307202</c:v>
                </c:pt>
                <c:pt idx="661">
                  <c:v>5.5673662561846502</c:v>
                </c:pt>
                <c:pt idx="662">
                  <c:v>4.9253269047928798</c:v>
                </c:pt>
                <c:pt idx="663">
                  <c:v>4.88935416847663</c:v>
                </c:pt>
                <c:pt idx="664">
                  <c:v>4.9165173360742402</c:v>
                </c:pt>
                <c:pt idx="665">
                  <c:v>5.33489692521509</c:v>
                </c:pt>
                <c:pt idx="666">
                  <c:v>5.7680802342725297</c:v>
                </c:pt>
                <c:pt idx="667">
                  <c:v>6.0141416101047298</c:v>
                </c:pt>
                <c:pt idx="668">
                  <c:v>6.11092320099619</c:v>
                </c:pt>
                <c:pt idx="669">
                  <c:v>6.3235490771161702</c:v>
                </c:pt>
                <c:pt idx="670">
                  <c:v>6.5296806735775501</c:v>
                </c:pt>
                <c:pt idx="671">
                  <c:v>6.6158101273201604</c:v>
                </c:pt>
                <c:pt idx="672">
                  <c:v>6.6715905151586803</c:v>
                </c:pt>
                <c:pt idx="673">
                  <c:v>6.8391410544447</c:v>
                </c:pt>
                <c:pt idx="674">
                  <c:v>6.9695434191944701</c:v>
                </c:pt>
                <c:pt idx="675">
                  <c:v>7.08782594315967</c:v>
                </c:pt>
                <c:pt idx="676">
                  <c:v>7.2170742972966497</c:v>
                </c:pt>
                <c:pt idx="677">
                  <c:v>7.33768872314542</c:v>
                </c:pt>
                <c:pt idx="678">
                  <c:v>7.4204810321446999</c:v>
                </c:pt>
                <c:pt idx="679">
                  <c:v>7.5570344275588797</c:v>
                </c:pt>
                <c:pt idx="680">
                  <c:v>7.6763677433013999</c:v>
                </c:pt>
                <c:pt idx="681">
                  <c:v>7.7606982428201103</c:v>
                </c:pt>
                <c:pt idx="682">
                  <c:v>7.8395407545852196</c:v>
                </c:pt>
                <c:pt idx="683">
                  <c:v>7.8835683277553796</c:v>
                </c:pt>
                <c:pt idx="684">
                  <c:v>7.9088040142628104</c:v>
                </c:pt>
                <c:pt idx="685">
                  <c:v>7.9347159032814103</c:v>
                </c:pt>
                <c:pt idx="686">
                  <c:v>8.0013151442753898</c:v>
                </c:pt>
                <c:pt idx="687">
                  <c:v>8.0537273949140094</c:v>
                </c:pt>
                <c:pt idx="688">
                  <c:v>8.1291618357998594</c:v>
                </c:pt>
                <c:pt idx="689">
                  <c:v>8.2409345236431903</c:v>
                </c:pt>
                <c:pt idx="690">
                  <c:v>8.3719627115270505</c:v>
                </c:pt>
                <c:pt idx="691">
                  <c:v>8.2448768559849306</c:v>
                </c:pt>
                <c:pt idx="692">
                  <c:v>8.3389714884808495</c:v>
                </c:pt>
                <c:pt idx="693">
                  <c:v>8.4874044345788793</c:v>
                </c:pt>
                <c:pt idx="694">
                  <c:v>8.5527325858053498</c:v>
                </c:pt>
                <c:pt idx="695">
                  <c:v>8.6365319475671907</c:v>
                </c:pt>
                <c:pt idx="696">
                  <c:v>8.6705939663867202</c:v>
                </c:pt>
                <c:pt idx="697">
                  <c:v>8.7965306503049501</c:v>
                </c:pt>
                <c:pt idx="698">
                  <c:v>8.8615646057501998</c:v>
                </c:pt>
                <c:pt idx="699">
                  <c:v>8.9142160097295502</c:v>
                </c:pt>
                <c:pt idx="700">
                  <c:v>8.9684539225290401</c:v>
                </c:pt>
                <c:pt idx="701">
                  <c:v>9.0289354316555102</c:v>
                </c:pt>
                <c:pt idx="702">
                  <c:v>9.2510530801536692</c:v>
                </c:pt>
                <c:pt idx="703">
                  <c:v>9.3409120361473299</c:v>
                </c:pt>
                <c:pt idx="704">
                  <c:v>9.4317479334254894</c:v>
                </c:pt>
                <c:pt idx="705">
                  <c:v>9.5259087872543997</c:v>
                </c:pt>
                <c:pt idx="706">
                  <c:v>9.5731295598878905</c:v>
                </c:pt>
                <c:pt idx="707">
                  <c:v>9.6570102885564797</c:v>
                </c:pt>
                <c:pt idx="708">
                  <c:v>9.7340488767514408</c:v>
                </c:pt>
                <c:pt idx="709">
                  <c:v>9.4098583292039795</c:v>
                </c:pt>
                <c:pt idx="710">
                  <c:v>9.4787554434359294</c:v>
                </c:pt>
                <c:pt idx="711">
                  <c:v>9.5492015595749908</c:v>
                </c:pt>
                <c:pt idx="712">
                  <c:v>9.5942082143747491</c:v>
                </c:pt>
                <c:pt idx="713">
                  <c:v>9.6245660016355306</c:v>
                </c:pt>
                <c:pt idx="714">
                  <c:v>9.6869580808415598</c:v>
                </c:pt>
                <c:pt idx="715">
                  <c:v>9.7693727552399299</c:v>
                </c:pt>
                <c:pt idx="716">
                  <c:v>9.8816433826913102</c:v>
                </c:pt>
                <c:pt idx="717">
                  <c:v>9.9596183900529507</c:v>
                </c:pt>
                <c:pt idx="718">
                  <c:v>10.030335447862001</c:v>
                </c:pt>
                <c:pt idx="719">
                  <c:v>10.067180021515799</c:v>
                </c:pt>
                <c:pt idx="720">
                  <c:v>10.1158792861413</c:v>
                </c:pt>
                <c:pt idx="721">
                  <c:v>10.182227277531901</c:v>
                </c:pt>
                <c:pt idx="722">
                  <c:v>10.273339163644501</c:v>
                </c:pt>
                <c:pt idx="723">
                  <c:v>10.334314615003599</c:v>
                </c:pt>
                <c:pt idx="724">
                  <c:v>10.385941274451801</c:v>
                </c:pt>
                <c:pt idx="725">
                  <c:v>10.4386204884887</c:v>
                </c:pt>
                <c:pt idx="726">
                  <c:v>10.491417895063</c:v>
                </c:pt>
                <c:pt idx="727">
                  <c:v>10.561870469375901</c:v>
                </c:pt>
                <c:pt idx="728">
                  <c:v>10.6481221491964</c:v>
                </c:pt>
                <c:pt idx="729">
                  <c:v>10.726930612054099</c:v>
                </c:pt>
                <c:pt idx="730">
                  <c:v>10.7605299679811</c:v>
                </c:pt>
                <c:pt idx="731">
                  <c:v>10.8421875625643</c:v>
                </c:pt>
                <c:pt idx="732">
                  <c:v>10.9311284408028</c:v>
                </c:pt>
                <c:pt idx="733">
                  <c:v>11.007766670708</c:v>
                </c:pt>
                <c:pt idx="734">
                  <c:v>11.082483795910299</c:v>
                </c:pt>
                <c:pt idx="735">
                  <c:v>11.1984775317262</c:v>
                </c:pt>
                <c:pt idx="736">
                  <c:v>11.371647890732801</c:v>
                </c:pt>
                <c:pt idx="737">
                  <c:v>11.510707758509801</c:v>
                </c:pt>
                <c:pt idx="738">
                  <c:v>11.6189948977611</c:v>
                </c:pt>
                <c:pt idx="739">
                  <c:v>11.7662014393304</c:v>
                </c:pt>
                <c:pt idx="740">
                  <c:v>11.879511855505999</c:v>
                </c:pt>
                <c:pt idx="741">
                  <c:v>11.9731257139617</c:v>
                </c:pt>
                <c:pt idx="742">
                  <c:v>12.0734544781225</c:v>
                </c:pt>
                <c:pt idx="743">
                  <c:v>12.299753054359799</c:v>
                </c:pt>
                <c:pt idx="744">
                  <c:v>12.473495069388401</c:v>
                </c:pt>
                <c:pt idx="745">
                  <c:v>12.584896742600399</c:v>
                </c:pt>
                <c:pt idx="746">
                  <c:v>12.7199287249395</c:v>
                </c:pt>
                <c:pt idx="747">
                  <c:v>12.8074794087178</c:v>
                </c:pt>
                <c:pt idx="748">
                  <c:v>12.9147668358237</c:v>
                </c:pt>
                <c:pt idx="749">
                  <c:v>12.9838337920679</c:v>
                </c:pt>
                <c:pt idx="750">
                  <c:v>13.0590541338752</c:v>
                </c:pt>
                <c:pt idx="751">
                  <c:v>13.1180458050261</c:v>
                </c:pt>
                <c:pt idx="752">
                  <c:v>13.1840328519541</c:v>
                </c:pt>
                <c:pt idx="753">
                  <c:v>13.2326085779551</c:v>
                </c:pt>
                <c:pt idx="754">
                  <c:v>13.252964684394801</c:v>
                </c:pt>
                <c:pt idx="755">
                  <c:v>13.2851438878279</c:v>
                </c:pt>
                <c:pt idx="756">
                  <c:v>13.3395071385447</c:v>
                </c:pt>
                <c:pt idx="757">
                  <c:v>13.4351673309862</c:v>
                </c:pt>
                <c:pt idx="758">
                  <c:v>13.4973274859864</c:v>
                </c:pt>
                <c:pt idx="759">
                  <c:v>13.571872552430399</c:v>
                </c:pt>
                <c:pt idx="760">
                  <c:v>13.6621164104663</c:v>
                </c:pt>
                <c:pt idx="761">
                  <c:v>13.716631473884201</c:v>
                </c:pt>
                <c:pt idx="762">
                  <c:v>13.7919484063643</c:v>
                </c:pt>
                <c:pt idx="763">
                  <c:v>13.911702775590101</c:v>
                </c:pt>
                <c:pt idx="764">
                  <c:v>14.0288885123743</c:v>
                </c:pt>
                <c:pt idx="765">
                  <c:v>16.153216274790001</c:v>
                </c:pt>
                <c:pt idx="766">
                  <c:v>16.2643116716992</c:v>
                </c:pt>
                <c:pt idx="767">
                  <c:v>16.404145714942299</c:v>
                </c:pt>
                <c:pt idx="768">
                  <c:v>16.4978352163137</c:v>
                </c:pt>
                <c:pt idx="769">
                  <c:v>16.607441422639301</c:v>
                </c:pt>
                <c:pt idx="770">
                  <c:v>16.375102176960301</c:v>
                </c:pt>
                <c:pt idx="771">
                  <c:v>16.5076990853585</c:v>
                </c:pt>
                <c:pt idx="772">
                  <c:v>16.6314934173169</c:v>
                </c:pt>
                <c:pt idx="773">
                  <c:v>16.772154565998299</c:v>
                </c:pt>
                <c:pt idx="774">
                  <c:v>16.9339474532545</c:v>
                </c:pt>
                <c:pt idx="775">
                  <c:v>16.750552393748599</c:v>
                </c:pt>
                <c:pt idx="776">
                  <c:v>16.8794836208288</c:v>
                </c:pt>
                <c:pt idx="777">
                  <c:v>17.0666240025561</c:v>
                </c:pt>
                <c:pt idx="778">
                  <c:v>17.163065523990198</c:v>
                </c:pt>
                <c:pt idx="779">
                  <c:v>17.353710321904799</c:v>
                </c:pt>
                <c:pt idx="780">
                  <c:v>27.553089255169201</c:v>
                </c:pt>
                <c:pt idx="781">
                  <c:v>27.7119666455722</c:v>
                </c:pt>
                <c:pt idx="782">
                  <c:v>26.9484615497439</c:v>
                </c:pt>
                <c:pt idx="783">
                  <c:v>27.200761960218301</c:v>
                </c:pt>
                <c:pt idx="784">
                  <c:v>27.441155929397901</c:v>
                </c:pt>
                <c:pt idx="785">
                  <c:v>27.6423619256771</c:v>
                </c:pt>
                <c:pt idx="786">
                  <c:v>27.991346878862601</c:v>
                </c:pt>
                <c:pt idx="787">
                  <c:v>27.542552804642099</c:v>
                </c:pt>
                <c:pt idx="788">
                  <c:v>27.774090081432998</c:v>
                </c:pt>
                <c:pt idx="789">
                  <c:v>27.930518126041601</c:v>
                </c:pt>
                <c:pt idx="790">
                  <c:v>28.108727380951901</c:v>
                </c:pt>
                <c:pt idx="791">
                  <c:v>28.3691008584372</c:v>
                </c:pt>
                <c:pt idx="792">
                  <c:v>28.581530905750199</c:v>
                </c:pt>
                <c:pt idx="793">
                  <c:v>28.7971697551265</c:v>
                </c:pt>
                <c:pt idx="794">
                  <c:v>29.032310129990901</c:v>
                </c:pt>
                <c:pt idx="795">
                  <c:v>29.249666180849601</c:v>
                </c:pt>
                <c:pt idx="796">
                  <c:v>29.390778951514001</c:v>
                </c:pt>
                <c:pt idx="797">
                  <c:v>29.668257233568902</c:v>
                </c:pt>
                <c:pt idx="798">
                  <c:v>30.011034304722799</c:v>
                </c:pt>
                <c:pt idx="799">
                  <c:v>30.262150726020199</c:v>
                </c:pt>
                <c:pt idx="800">
                  <c:v>30.467087945152901</c:v>
                </c:pt>
                <c:pt idx="801">
                  <c:v>30.769770077477499</c:v>
                </c:pt>
                <c:pt idx="802">
                  <c:v>29.006777057828199</c:v>
                </c:pt>
                <c:pt idx="803">
                  <c:v>29.2810791252118</c:v>
                </c:pt>
                <c:pt idx="804">
                  <c:v>29.502704351078801</c:v>
                </c:pt>
                <c:pt idx="805">
                  <c:v>28.015910771224899</c:v>
                </c:pt>
                <c:pt idx="806">
                  <c:v>26.4651086547189</c:v>
                </c:pt>
                <c:pt idx="807">
                  <c:v>26.5619497685704</c:v>
                </c:pt>
                <c:pt idx="808">
                  <c:v>26.865892709734101</c:v>
                </c:pt>
                <c:pt idx="809">
                  <c:v>27.1543025570701</c:v>
                </c:pt>
                <c:pt idx="810">
                  <c:v>27.338109972173299</c:v>
                </c:pt>
                <c:pt idx="811">
                  <c:v>27.524632284955199</c:v>
                </c:pt>
                <c:pt idx="812">
                  <c:v>27.724807906962798</c:v>
                </c:pt>
                <c:pt idx="813">
                  <c:v>27.912354221901101</c:v>
                </c:pt>
                <c:pt idx="814">
                  <c:v>28.085503911263999</c:v>
                </c:pt>
                <c:pt idx="815">
                  <c:v>28.217214600169001</c:v>
                </c:pt>
                <c:pt idx="816">
                  <c:v>28.370378737404501</c:v>
                </c:pt>
                <c:pt idx="817">
                  <c:v>28.558144190106901</c:v>
                </c:pt>
                <c:pt idx="818">
                  <c:v>28.640498347521401</c:v>
                </c:pt>
                <c:pt idx="819">
                  <c:v>28.812292654995101</c:v>
                </c:pt>
                <c:pt idx="820">
                  <c:v>28.954825254581301</c:v>
                </c:pt>
                <c:pt idx="821">
                  <c:v>29.081969071232699</c:v>
                </c:pt>
                <c:pt idx="822">
                  <c:v>29.330438233096402</c:v>
                </c:pt>
                <c:pt idx="823">
                  <c:v>29.464976600772701</c:v>
                </c:pt>
                <c:pt idx="824">
                  <c:v>29.5584377740274</c:v>
                </c:pt>
                <c:pt idx="825">
                  <c:v>29.630827703334798</c:v>
                </c:pt>
                <c:pt idx="826">
                  <c:v>29.792523672988999</c:v>
                </c:pt>
                <c:pt idx="827">
                  <c:v>29.974936861247301</c:v>
                </c:pt>
                <c:pt idx="828">
                  <c:v>30.121925381009699</c:v>
                </c:pt>
                <c:pt idx="829">
                  <c:v>30.227900624531902</c:v>
                </c:pt>
                <c:pt idx="830">
                  <c:v>30.4439898898632</c:v>
                </c:pt>
                <c:pt idx="831">
                  <c:v>30.5590314218645</c:v>
                </c:pt>
                <c:pt idx="832">
                  <c:v>30.734105172993502</c:v>
                </c:pt>
                <c:pt idx="833">
                  <c:v>30.9302855920103</c:v>
                </c:pt>
                <c:pt idx="834">
                  <c:v>31.064873166263201</c:v>
                </c:pt>
                <c:pt idx="835">
                  <c:v>31.329557081770702</c:v>
                </c:pt>
                <c:pt idx="836">
                  <c:v>31.617924760185101</c:v>
                </c:pt>
                <c:pt idx="837">
                  <c:v>31.7137967820189</c:v>
                </c:pt>
                <c:pt idx="838">
                  <c:v>31.858289624849501</c:v>
                </c:pt>
                <c:pt idx="839">
                  <c:v>31.975088856312698</c:v>
                </c:pt>
                <c:pt idx="840">
                  <c:v>32.615337988267001</c:v>
                </c:pt>
                <c:pt idx="841">
                  <c:v>32.785145734569603</c:v>
                </c:pt>
                <c:pt idx="842">
                  <c:v>32.892199707102797</c:v>
                </c:pt>
                <c:pt idx="843">
                  <c:v>32.775159422360602</c:v>
                </c:pt>
                <c:pt idx="844">
                  <c:v>32.234442266930301</c:v>
                </c:pt>
                <c:pt idx="845">
                  <c:v>32.320848811554001</c:v>
                </c:pt>
                <c:pt idx="846">
                  <c:v>32.347787260619</c:v>
                </c:pt>
                <c:pt idx="847">
                  <c:v>30.025455451873199</c:v>
                </c:pt>
                <c:pt idx="848">
                  <c:v>28.5423975000087</c:v>
                </c:pt>
                <c:pt idx="849">
                  <c:v>24.968300234947399</c:v>
                </c:pt>
                <c:pt idx="850">
                  <c:v>23.6569242884154</c:v>
                </c:pt>
                <c:pt idx="851">
                  <c:v>23.8101860215275</c:v>
                </c:pt>
                <c:pt idx="852">
                  <c:v>23.900866595542901</c:v>
                </c:pt>
                <c:pt idx="853">
                  <c:v>23.990004297738398</c:v>
                </c:pt>
                <c:pt idx="854">
                  <c:v>22.624268776322499</c:v>
                </c:pt>
                <c:pt idx="855">
                  <c:v>22.876475271076998</c:v>
                </c:pt>
                <c:pt idx="856">
                  <c:v>21.743783899905502</c:v>
                </c:pt>
                <c:pt idx="857">
                  <c:v>20.589837204901102</c:v>
                </c:pt>
                <c:pt idx="858">
                  <c:v>19.762260445599399</c:v>
                </c:pt>
                <c:pt idx="859">
                  <c:v>18.789997712137598</c:v>
                </c:pt>
                <c:pt idx="860">
                  <c:v>18.178861044033798</c:v>
                </c:pt>
                <c:pt idx="861">
                  <c:v>17.559738960361798</c:v>
                </c:pt>
                <c:pt idx="862">
                  <c:v>16.8750164715258</c:v>
                </c:pt>
                <c:pt idx="863">
                  <c:v>16.4064449489005</c:v>
                </c:pt>
                <c:pt idx="864">
                  <c:v>15.131486074278801</c:v>
                </c:pt>
                <c:pt idx="865">
                  <c:v>15.327169791673899</c:v>
                </c:pt>
                <c:pt idx="866">
                  <c:v>15.4000100803253</c:v>
                </c:pt>
                <c:pt idx="867">
                  <c:v>15.5010881093216</c:v>
                </c:pt>
                <c:pt idx="868">
                  <c:v>15.5765879370137</c:v>
                </c:pt>
                <c:pt idx="869">
                  <c:v>15.633109802726899</c:v>
                </c:pt>
                <c:pt idx="870">
                  <c:v>15.708902659819801</c:v>
                </c:pt>
                <c:pt idx="871">
                  <c:v>15.7772849303228</c:v>
                </c:pt>
                <c:pt idx="872">
                  <c:v>15.869048257223399</c:v>
                </c:pt>
                <c:pt idx="873">
                  <c:v>15.3262288919412</c:v>
                </c:pt>
                <c:pt idx="874">
                  <c:v>15.390407818696501</c:v>
                </c:pt>
                <c:pt idx="875">
                  <c:v>15.4512798321972</c:v>
                </c:pt>
                <c:pt idx="876">
                  <c:v>15.506016431091499</c:v>
                </c:pt>
                <c:pt idx="877">
                  <c:v>15.5948891964412</c:v>
                </c:pt>
                <c:pt idx="878">
                  <c:v>15.6795863552715</c:v>
                </c:pt>
                <c:pt idx="879">
                  <c:v>15.831521124956399</c:v>
                </c:pt>
                <c:pt idx="880">
                  <c:v>15.8765453609163</c:v>
                </c:pt>
                <c:pt idx="881">
                  <c:v>15.3072197594968</c:v>
                </c:pt>
                <c:pt idx="882">
                  <c:v>15.456904577836999</c:v>
                </c:pt>
                <c:pt idx="883">
                  <c:v>14.489065110327401</c:v>
                </c:pt>
                <c:pt idx="884">
                  <c:v>14.560397222288</c:v>
                </c:pt>
                <c:pt idx="885">
                  <c:v>14.649046635719699</c:v>
                </c:pt>
                <c:pt idx="886">
                  <c:v>14.7242445236515</c:v>
                </c:pt>
                <c:pt idx="887">
                  <c:v>14.7730674625191</c:v>
                </c:pt>
                <c:pt idx="888">
                  <c:v>14.8316897592857</c:v>
                </c:pt>
                <c:pt idx="889">
                  <c:v>14.9171368695149</c:v>
                </c:pt>
                <c:pt idx="890">
                  <c:v>15.020963879797399</c:v>
                </c:pt>
                <c:pt idx="891">
                  <c:v>14.6369822400021</c:v>
                </c:pt>
                <c:pt idx="892">
                  <c:v>14.869319297013</c:v>
                </c:pt>
                <c:pt idx="893">
                  <c:v>14.9442283386177</c:v>
                </c:pt>
                <c:pt idx="894">
                  <c:v>14.495352783868499</c:v>
                </c:pt>
                <c:pt idx="895">
                  <c:v>14.5378245081024</c:v>
                </c:pt>
                <c:pt idx="896">
                  <c:v>14.646128480883601</c:v>
                </c:pt>
                <c:pt idx="897">
                  <c:v>14.716600486671901</c:v>
                </c:pt>
                <c:pt idx="898">
                  <c:v>14.3113491563949</c:v>
                </c:pt>
                <c:pt idx="899">
                  <c:v>14.359210314463599</c:v>
                </c:pt>
                <c:pt idx="900">
                  <c:v>14.420837892523901</c:v>
                </c:pt>
                <c:pt idx="901">
                  <c:v>14.462398099945201</c:v>
                </c:pt>
                <c:pt idx="902">
                  <c:v>14.4920715325347</c:v>
                </c:pt>
                <c:pt idx="903">
                  <c:v>14.9343748601784</c:v>
                </c:pt>
                <c:pt idx="904">
                  <c:v>14.9976016105376</c:v>
                </c:pt>
                <c:pt idx="905">
                  <c:v>15.0767128715582</c:v>
                </c:pt>
                <c:pt idx="906">
                  <c:v>15.115703779997199</c:v>
                </c:pt>
                <c:pt idx="907">
                  <c:v>15.158981222781099</c:v>
                </c:pt>
                <c:pt idx="908">
                  <c:v>15.211378918087201</c:v>
                </c:pt>
                <c:pt idx="909">
                  <c:v>15.2593925054988</c:v>
                </c:pt>
                <c:pt idx="910">
                  <c:v>15.4205580515883</c:v>
                </c:pt>
                <c:pt idx="911">
                  <c:v>15.4736621104111</c:v>
                </c:pt>
                <c:pt idx="912">
                  <c:v>15.5410094261136</c:v>
                </c:pt>
                <c:pt idx="913">
                  <c:v>15.6635591226818</c:v>
                </c:pt>
                <c:pt idx="914">
                  <c:v>15.754612537002201</c:v>
                </c:pt>
                <c:pt idx="915">
                  <c:v>15.8109581746227</c:v>
                </c:pt>
                <c:pt idx="916">
                  <c:v>15.863942285035399</c:v>
                </c:pt>
                <c:pt idx="917">
                  <c:v>16.015418379239001</c:v>
                </c:pt>
                <c:pt idx="918">
                  <c:v>16.417888911381699</c:v>
                </c:pt>
                <c:pt idx="919">
                  <c:v>16.559814533778201</c:v>
                </c:pt>
                <c:pt idx="920">
                  <c:v>16.674656160621101</c:v>
                </c:pt>
                <c:pt idx="921">
                  <c:v>16.759337717256098</c:v>
                </c:pt>
                <c:pt idx="922">
                  <c:v>16.868905973939501</c:v>
                </c:pt>
                <c:pt idx="923">
                  <c:v>16.935279336343001</c:v>
                </c:pt>
                <c:pt idx="924">
                  <c:v>17.045157831578699</c:v>
                </c:pt>
                <c:pt idx="925">
                  <c:v>17.154454344254301</c:v>
                </c:pt>
                <c:pt idx="926">
                  <c:v>17.2231169212323</c:v>
                </c:pt>
                <c:pt idx="927">
                  <c:v>17.324840520514901</c:v>
                </c:pt>
                <c:pt idx="928">
                  <c:v>17.378607322657</c:v>
                </c:pt>
                <c:pt idx="929">
                  <c:v>17.438686520256301</c:v>
                </c:pt>
                <c:pt idx="930">
                  <c:v>17.4776211638885</c:v>
                </c:pt>
                <c:pt idx="931">
                  <c:v>17.6384987975547</c:v>
                </c:pt>
                <c:pt idx="932">
                  <c:v>17.802607007626101</c:v>
                </c:pt>
                <c:pt idx="933">
                  <c:v>18.007830086248401</c:v>
                </c:pt>
                <c:pt idx="934">
                  <c:v>17.4915076091348</c:v>
                </c:pt>
                <c:pt idx="935">
                  <c:v>17.609962963445302</c:v>
                </c:pt>
                <c:pt idx="936">
                  <c:v>16.926849301907701</c:v>
                </c:pt>
                <c:pt idx="937">
                  <c:v>17.033545800330899</c:v>
                </c:pt>
                <c:pt idx="938">
                  <c:v>17.339489875585301</c:v>
                </c:pt>
                <c:pt idx="939">
                  <c:v>17.5380949431859</c:v>
                </c:pt>
                <c:pt idx="940">
                  <c:v>16.307413803532199</c:v>
                </c:pt>
                <c:pt idx="941">
                  <c:v>16.5042501510435</c:v>
                </c:pt>
                <c:pt idx="942">
                  <c:v>16.716785256145901</c:v>
                </c:pt>
                <c:pt idx="943">
                  <c:v>15.851276764918399</c:v>
                </c:pt>
                <c:pt idx="944">
                  <c:v>16.038990545370002</c:v>
                </c:pt>
                <c:pt idx="945">
                  <c:v>16.166082762901802</c:v>
                </c:pt>
                <c:pt idx="946">
                  <c:v>16.367235590411699</c:v>
                </c:pt>
                <c:pt idx="947">
                  <c:v>16.537756474643398</c:v>
                </c:pt>
                <c:pt idx="948">
                  <c:v>15.957575203549901</c:v>
                </c:pt>
                <c:pt idx="949">
                  <c:v>16.1055445712446</c:v>
                </c:pt>
                <c:pt idx="950">
                  <c:v>16.247333207982699</c:v>
                </c:pt>
                <c:pt idx="951">
                  <c:v>16.343720412912699</c:v>
                </c:pt>
                <c:pt idx="952">
                  <c:v>16.671550707150999</c:v>
                </c:pt>
                <c:pt idx="953">
                  <c:v>16.8911511390505</c:v>
                </c:pt>
                <c:pt idx="954">
                  <c:v>17.058848368739099</c:v>
                </c:pt>
                <c:pt idx="955">
                  <c:v>17.319421614831601</c:v>
                </c:pt>
                <c:pt idx="956">
                  <c:v>17.527746105412199</c:v>
                </c:pt>
                <c:pt idx="957">
                  <c:v>17.699020444552001</c:v>
                </c:pt>
                <c:pt idx="958">
                  <c:v>17.798214025886601</c:v>
                </c:pt>
                <c:pt idx="959">
                  <c:v>17.185384085999601</c:v>
                </c:pt>
                <c:pt idx="960">
                  <c:v>16.618979814162302</c:v>
                </c:pt>
                <c:pt idx="961">
                  <c:v>17.029105047655101</c:v>
                </c:pt>
                <c:pt idx="962">
                  <c:v>22.9933637223929</c:v>
                </c:pt>
                <c:pt idx="963">
                  <c:v>23.194943966587999</c:v>
                </c:pt>
                <c:pt idx="964">
                  <c:v>23.313784501487401</c:v>
                </c:pt>
                <c:pt idx="965">
                  <c:v>23.459261030098499</c:v>
                </c:pt>
                <c:pt idx="966">
                  <c:v>23.656737947082501</c:v>
                </c:pt>
                <c:pt idx="967">
                  <c:v>23.827091412811701</c:v>
                </c:pt>
                <c:pt idx="968">
                  <c:v>22.742083083272199</c:v>
                </c:pt>
                <c:pt idx="969">
                  <c:v>22.999228290903101</c:v>
                </c:pt>
                <c:pt idx="970">
                  <c:v>21.740045965623999</c:v>
                </c:pt>
                <c:pt idx="971">
                  <c:v>21.8518140992892</c:v>
                </c:pt>
                <c:pt idx="972">
                  <c:v>21.970742636739001</c:v>
                </c:pt>
                <c:pt idx="973">
                  <c:v>22.191247965801299</c:v>
                </c:pt>
                <c:pt idx="974">
                  <c:v>21.267775470998</c:v>
                </c:pt>
                <c:pt idx="975">
                  <c:v>21.718091143626999</c:v>
                </c:pt>
                <c:pt idx="976">
                  <c:v>21.1342290322964</c:v>
                </c:pt>
                <c:pt idx="977">
                  <c:v>21.874330214173298</c:v>
                </c:pt>
                <c:pt idx="978">
                  <c:v>22.223677297107798</c:v>
                </c:pt>
                <c:pt idx="979">
                  <c:v>22.435948349179299</c:v>
                </c:pt>
                <c:pt idx="980">
                  <c:v>22.635617528252201</c:v>
                </c:pt>
                <c:pt idx="981">
                  <c:v>21.6794675429548</c:v>
                </c:pt>
                <c:pt idx="982">
                  <c:v>21.897869597038</c:v>
                </c:pt>
                <c:pt idx="983">
                  <c:v>21.060934147184401</c:v>
                </c:pt>
                <c:pt idx="984">
                  <c:v>21.290339294218299</c:v>
                </c:pt>
                <c:pt idx="985">
                  <c:v>21.427278343646901</c:v>
                </c:pt>
                <c:pt idx="986">
                  <c:v>21.5727548722741</c:v>
                </c:pt>
                <c:pt idx="987">
                  <c:v>20.772231842728299</c:v>
                </c:pt>
                <c:pt idx="988">
                  <c:v>26.6788524787329</c:v>
                </c:pt>
                <c:pt idx="989">
                  <c:v>26.921191409838102</c:v>
                </c:pt>
                <c:pt idx="990">
                  <c:v>25.677211761197999</c:v>
                </c:pt>
                <c:pt idx="991">
                  <c:v>25.922966299896899</c:v>
                </c:pt>
                <c:pt idx="992">
                  <c:v>26.040169623974901</c:v>
                </c:pt>
                <c:pt idx="993">
                  <c:v>26.189914209449899</c:v>
                </c:pt>
                <c:pt idx="994">
                  <c:v>26.425540832661799</c:v>
                </c:pt>
                <c:pt idx="995">
                  <c:v>26.595647242742601</c:v>
                </c:pt>
                <c:pt idx="996">
                  <c:v>26.765835070845501</c:v>
                </c:pt>
                <c:pt idx="997">
                  <c:v>26.9148000758486</c:v>
                </c:pt>
                <c:pt idx="998">
                  <c:v>27.0773128041006</c:v>
                </c:pt>
                <c:pt idx="999">
                  <c:v>27.244340062981902</c:v>
                </c:pt>
                <c:pt idx="1000">
                  <c:v>27.390379997133</c:v>
                </c:pt>
                <c:pt idx="1001">
                  <c:v>27.574092998389599</c:v>
                </c:pt>
                <c:pt idx="1002">
                  <c:v>27.725977487619701</c:v>
                </c:pt>
                <c:pt idx="1003">
                  <c:v>27.891497451182101</c:v>
                </c:pt>
                <c:pt idx="1004">
                  <c:v>28.0719797948768</c:v>
                </c:pt>
                <c:pt idx="1005">
                  <c:v>28.2185906296986</c:v>
                </c:pt>
                <c:pt idx="1006">
                  <c:v>28.304831863721098</c:v>
                </c:pt>
                <c:pt idx="1007">
                  <c:v>28.3949207833382</c:v>
                </c:pt>
                <c:pt idx="1008">
                  <c:v>28.488676976982699</c:v>
                </c:pt>
                <c:pt idx="1009">
                  <c:v>28.5863698681082</c:v>
                </c:pt>
                <c:pt idx="1010">
                  <c:v>28.7065296668234</c:v>
                </c:pt>
                <c:pt idx="1011">
                  <c:v>28.8418034859348</c:v>
                </c:pt>
                <c:pt idx="1012">
                  <c:v>28.0769041914706</c:v>
                </c:pt>
                <c:pt idx="1013">
                  <c:v>28.200449057643699</c:v>
                </c:pt>
                <c:pt idx="1014">
                  <c:v>28.287384770259699</c:v>
                </c:pt>
                <c:pt idx="1015">
                  <c:v>28.4302190282982</c:v>
                </c:pt>
                <c:pt idx="1016">
                  <c:v>28.545987261408499</c:v>
                </c:pt>
                <c:pt idx="1017">
                  <c:v>28.685403392016099</c:v>
                </c:pt>
                <c:pt idx="1018">
                  <c:v>28.838815430011099</c:v>
                </c:pt>
                <c:pt idx="1019">
                  <c:v>28.997096387273299</c:v>
                </c:pt>
                <c:pt idx="1020">
                  <c:v>29.0731030675121</c:v>
                </c:pt>
                <c:pt idx="1021">
                  <c:v>29.117264591926201</c:v>
                </c:pt>
                <c:pt idx="1022">
                  <c:v>29.211464698521102</c:v>
                </c:pt>
                <c:pt idx="1023">
                  <c:v>28.3803098984109</c:v>
                </c:pt>
                <c:pt idx="1024">
                  <c:v>26.848634660094898</c:v>
                </c:pt>
                <c:pt idx="1025">
                  <c:v>26.961680894569099</c:v>
                </c:pt>
                <c:pt idx="1026">
                  <c:v>27.033221791440901</c:v>
                </c:pt>
                <c:pt idx="1027">
                  <c:v>27.013565115296</c:v>
                </c:pt>
                <c:pt idx="1028">
                  <c:v>27.023087517439802</c:v>
                </c:pt>
                <c:pt idx="1029">
                  <c:v>27.1764750187026</c:v>
                </c:pt>
                <c:pt idx="1030">
                  <c:v>27.260068546391</c:v>
                </c:pt>
                <c:pt idx="1031">
                  <c:v>27.378975212721901</c:v>
                </c:pt>
                <c:pt idx="1032">
                  <c:v>27.4543292369213</c:v>
                </c:pt>
                <c:pt idx="1033">
                  <c:v>27.625912213241001</c:v>
                </c:pt>
                <c:pt idx="1034">
                  <c:v>27.666461033495299</c:v>
                </c:pt>
                <c:pt idx="1035">
                  <c:v>27.681671896929998</c:v>
                </c:pt>
                <c:pt idx="1036">
                  <c:v>27.930657797034801</c:v>
                </c:pt>
                <c:pt idx="1037">
                  <c:v>28.24910242983</c:v>
                </c:pt>
                <c:pt idx="1038">
                  <c:v>28.362104461474001</c:v>
                </c:pt>
                <c:pt idx="1039">
                  <c:v>28.588950676768999</c:v>
                </c:pt>
                <c:pt idx="1040">
                  <c:v>27.21265561797</c:v>
                </c:pt>
                <c:pt idx="1041">
                  <c:v>27.369541311083999</c:v>
                </c:pt>
                <c:pt idx="1042">
                  <c:v>27.440109024015001</c:v>
                </c:pt>
                <c:pt idx="1043">
                  <c:v>27.588314627702001</c:v>
                </c:pt>
                <c:pt idx="1044">
                  <c:v>27.703558542629999</c:v>
                </c:pt>
                <c:pt idx="1045">
                  <c:v>27.137915088035999</c:v>
                </c:pt>
                <c:pt idx="1046">
                  <c:v>27.622795676616999</c:v>
                </c:pt>
                <c:pt idx="1047">
                  <c:v>27.086725724508</c:v>
                </c:pt>
                <c:pt idx="1048">
                  <c:v>27.160398763202</c:v>
                </c:pt>
                <c:pt idx="1049">
                  <c:v>27.232231551554001</c:v>
                </c:pt>
                <c:pt idx="1050">
                  <c:v>27.417438829990999</c:v>
                </c:pt>
                <c:pt idx="1051">
                  <c:v>27.549543589169001</c:v>
                </c:pt>
                <c:pt idx="1052">
                  <c:v>27.899502635904</c:v>
                </c:pt>
                <c:pt idx="1053">
                  <c:v>28.01436274384</c:v>
                </c:pt>
                <c:pt idx="1054">
                  <c:v>27.269509900671999</c:v>
                </c:pt>
                <c:pt idx="1055">
                  <c:v>26.273002511361</c:v>
                </c:pt>
                <c:pt idx="1056">
                  <c:v>26.361460679118998</c:v>
                </c:pt>
                <c:pt idx="1057">
                  <c:v>26.626106224546</c:v>
                </c:pt>
                <c:pt idx="1058">
                  <c:v>26.876661244979999</c:v>
                </c:pt>
                <c:pt idx="1059">
                  <c:v>27.047596183157999</c:v>
                </c:pt>
                <c:pt idx="1060">
                  <c:v>27.276622233727</c:v>
                </c:pt>
                <c:pt idx="1061">
                  <c:v>27.400691719611</c:v>
                </c:pt>
                <c:pt idx="1062">
                  <c:v>27.506567285469</c:v>
                </c:pt>
                <c:pt idx="1063">
                  <c:v>27.654954603166999</c:v>
                </c:pt>
                <c:pt idx="1064">
                  <c:v>28.025507831532</c:v>
                </c:pt>
                <c:pt idx="1065">
                  <c:v>27.380586707056999</c:v>
                </c:pt>
                <c:pt idx="1066">
                  <c:v>27.506623751789</c:v>
                </c:pt>
                <c:pt idx="1067">
                  <c:v>27.669306933303002</c:v>
                </c:pt>
                <c:pt idx="1068">
                  <c:v>28.207726604377001</c:v>
                </c:pt>
                <c:pt idx="1069">
                  <c:v>27.646144223821999</c:v>
                </c:pt>
                <c:pt idx="1070">
                  <c:v>27.717728264495999</c:v>
                </c:pt>
                <c:pt idx="1071">
                  <c:v>27.833024667086999</c:v>
                </c:pt>
                <c:pt idx="1072">
                  <c:v>27.936348336102999</c:v>
                </c:pt>
                <c:pt idx="1073">
                  <c:v>28.072943993809002</c:v>
                </c:pt>
                <c:pt idx="1074">
                  <c:v>28.173494877896001</c:v>
                </c:pt>
                <c:pt idx="1075">
                  <c:v>27.643894918962999</c:v>
                </c:pt>
                <c:pt idx="1076">
                  <c:v>27.934658107674998</c:v>
                </c:pt>
                <c:pt idx="1077">
                  <c:v>28.025822471131999</c:v>
                </c:pt>
                <c:pt idx="1078">
                  <c:v>28.173966777977</c:v>
                </c:pt>
                <c:pt idx="1079">
                  <c:v>28.326595338326001</c:v>
                </c:pt>
                <c:pt idx="1080">
                  <c:v>28.529115886955999</c:v>
                </c:pt>
                <c:pt idx="1081">
                  <c:v>28.871646241766001</c:v>
                </c:pt>
                <c:pt idx="1082">
                  <c:v>29.002439061621999</c:v>
                </c:pt>
                <c:pt idx="1083">
                  <c:v>28.342679375153001</c:v>
                </c:pt>
                <c:pt idx="1084">
                  <c:v>28.478257214635001</c:v>
                </c:pt>
                <c:pt idx="1085">
                  <c:v>28.640107038040998</c:v>
                </c:pt>
                <c:pt idx="1086">
                  <c:v>28.198296485457998</c:v>
                </c:pt>
                <c:pt idx="1087">
                  <c:v>28.453517307862999</c:v>
                </c:pt>
                <c:pt idx="1088">
                  <c:v>28.676947564947</c:v>
                </c:pt>
                <c:pt idx="1089">
                  <c:v>28.808802447512001</c:v>
                </c:pt>
                <c:pt idx="1090">
                  <c:v>28.928799679000999</c:v>
                </c:pt>
                <c:pt idx="1091">
                  <c:v>29.064194005630998</c:v>
                </c:pt>
                <c:pt idx="1092">
                  <c:v>29.212460414313998</c:v>
                </c:pt>
                <c:pt idx="1093">
                  <c:v>29.417532146326</c:v>
                </c:pt>
                <c:pt idx="1094">
                  <c:v>29.627736306584001</c:v>
                </c:pt>
                <c:pt idx="1095">
                  <c:v>29.811529587146001</c:v>
                </c:pt>
                <c:pt idx="1096">
                  <c:v>30.041106354817</c:v>
                </c:pt>
                <c:pt idx="1097">
                  <c:v>29.382581785654001</c:v>
                </c:pt>
                <c:pt idx="1098">
                  <c:v>26.679763719549001</c:v>
                </c:pt>
                <c:pt idx="1099">
                  <c:v>27.063810062455001</c:v>
                </c:pt>
                <c:pt idx="1100">
                  <c:v>27.330693707809001</c:v>
                </c:pt>
                <c:pt idx="1101">
                  <c:v>26.393685747509998</c:v>
                </c:pt>
                <c:pt idx="1102">
                  <c:v>25.529862457734001</c:v>
                </c:pt>
                <c:pt idx="1103">
                  <c:v>25.779097009667002</c:v>
                </c:pt>
                <c:pt idx="1104">
                  <c:v>25.119689580231</c:v>
                </c:pt>
                <c:pt idx="1105">
                  <c:v>25.331581930670001</c:v>
                </c:pt>
                <c:pt idx="1106">
                  <c:v>25.633883710172999</c:v>
                </c:pt>
                <c:pt idx="1107">
                  <c:v>25.833071566107002</c:v>
                </c:pt>
                <c:pt idx="1108">
                  <c:v>25.982997823592999</c:v>
                </c:pt>
                <c:pt idx="1109">
                  <c:v>26.304182685122999</c:v>
                </c:pt>
                <c:pt idx="1110">
                  <c:v>26.435996063680999</c:v>
                </c:pt>
                <c:pt idx="1111">
                  <c:v>26.554744511010998</c:v>
                </c:pt>
                <c:pt idx="1112">
                  <c:v>26.654096169012998</c:v>
                </c:pt>
                <c:pt idx="1113">
                  <c:v>26.818302767043999</c:v>
                </c:pt>
                <c:pt idx="1114">
                  <c:v>26.022944393865</c:v>
                </c:pt>
                <c:pt idx="1115">
                  <c:v>26.180043274900999</c:v>
                </c:pt>
                <c:pt idx="1116">
                  <c:v>26.369406674434</c:v>
                </c:pt>
                <c:pt idx="1117">
                  <c:v>26.714463748589999</c:v>
                </c:pt>
                <c:pt idx="1118">
                  <c:v>26.830699316354998</c:v>
                </c:pt>
                <c:pt idx="1119">
                  <c:v>26.978836680486999</c:v>
                </c:pt>
                <c:pt idx="1120">
                  <c:v>27.230664543553001</c:v>
                </c:pt>
                <c:pt idx="1121">
                  <c:v>27.504441741815999</c:v>
                </c:pt>
                <c:pt idx="1122">
                  <c:v>27.766891686775001</c:v>
                </c:pt>
                <c:pt idx="1123">
                  <c:v>26.972761066356</c:v>
                </c:pt>
                <c:pt idx="1124">
                  <c:v>26.358695293076</c:v>
                </c:pt>
                <c:pt idx="1125">
                  <c:v>26.536869892714002</c:v>
                </c:pt>
                <c:pt idx="1126">
                  <c:v>26.704527739202</c:v>
                </c:pt>
                <c:pt idx="1127">
                  <c:v>26.059287326532001</c:v>
                </c:pt>
                <c:pt idx="1128">
                  <c:v>26.334323558091</c:v>
                </c:pt>
                <c:pt idx="1129">
                  <c:v>33.487247350152998</c:v>
                </c:pt>
                <c:pt idx="1130">
                  <c:v>33.830656665151999</c:v>
                </c:pt>
                <c:pt idx="1131">
                  <c:v>32.902260067874003</c:v>
                </c:pt>
                <c:pt idx="1132">
                  <c:v>31.6613577426</c:v>
                </c:pt>
                <c:pt idx="1133">
                  <c:v>31.929756936372002</c:v>
                </c:pt>
                <c:pt idx="1134">
                  <c:v>29.459073672115</c:v>
                </c:pt>
                <c:pt idx="1135">
                  <c:v>29.43811050567</c:v>
                </c:pt>
                <c:pt idx="1136">
                  <c:v>27.635215293693001</c:v>
                </c:pt>
                <c:pt idx="1137">
                  <c:v>27.897781200988</c:v>
                </c:pt>
                <c:pt idx="1138">
                  <c:v>28.085892838522</c:v>
                </c:pt>
                <c:pt idx="1139">
                  <c:v>26.104011533211999</c:v>
                </c:pt>
                <c:pt idx="1140">
                  <c:v>26.257810410745002</c:v>
                </c:pt>
                <c:pt idx="1141">
                  <c:v>26.442241075971999</c:v>
                </c:pt>
                <c:pt idx="1142">
                  <c:v>26.694317762287</c:v>
                </c:pt>
                <c:pt idx="1143">
                  <c:v>25.055484551014001</c:v>
                </c:pt>
                <c:pt idx="1144">
                  <c:v>25.663374365871</c:v>
                </c:pt>
                <c:pt idx="1145">
                  <c:v>25.933704852472001</c:v>
                </c:pt>
                <c:pt idx="1146">
                  <c:v>24.769122648534001</c:v>
                </c:pt>
                <c:pt idx="1147">
                  <c:v>24.952079527891001</c:v>
                </c:pt>
                <c:pt idx="1148">
                  <c:v>25.269956194475</c:v>
                </c:pt>
                <c:pt idx="1149">
                  <c:v>25.541056036006999</c:v>
                </c:pt>
                <c:pt idx="1150">
                  <c:v>25.801717493656</c:v>
                </c:pt>
                <c:pt idx="1151">
                  <c:v>26.004735239237</c:v>
                </c:pt>
                <c:pt idx="1152">
                  <c:v>26.199838219694001</c:v>
                </c:pt>
                <c:pt idx="1153">
                  <c:v>26.320754177445</c:v>
                </c:pt>
                <c:pt idx="1154">
                  <c:v>26.480532305480001</c:v>
                </c:pt>
                <c:pt idx="1155">
                  <c:v>25.427783054252</c:v>
                </c:pt>
                <c:pt idx="1156">
                  <c:v>25.640839423153</c:v>
                </c:pt>
                <c:pt idx="1157">
                  <c:v>24.651719325576</c:v>
                </c:pt>
                <c:pt idx="1158">
                  <c:v>24.873959531194998</c:v>
                </c:pt>
                <c:pt idx="1159">
                  <c:v>25.019258845395001</c:v>
                </c:pt>
                <c:pt idx="1160">
                  <c:v>25.127027995568</c:v>
                </c:pt>
                <c:pt idx="1161">
                  <c:v>25.256937999116001</c:v>
                </c:pt>
                <c:pt idx="1162">
                  <c:v>25.454397532687</c:v>
                </c:pt>
                <c:pt idx="1163">
                  <c:v>25.644319218399001</c:v>
                </c:pt>
                <c:pt idx="1164">
                  <c:v>24.776517827052</c:v>
                </c:pt>
                <c:pt idx="1165">
                  <c:v>25.105936345629999</c:v>
                </c:pt>
                <c:pt idx="1166">
                  <c:v>25.277801256568999</c:v>
                </c:pt>
                <c:pt idx="1167">
                  <c:v>25.444296074532001</c:v>
                </c:pt>
                <c:pt idx="1168">
                  <c:v>25.619506347402002</c:v>
                </c:pt>
                <c:pt idx="1169">
                  <c:v>24.460983325423999</c:v>
                </c:pt>
                <c:pt idx="1170">
                  <c:v>24.645420192121001</c:v>
                </c:pt>
                <c:pt idx="1171">
                  <c:v>24.814025147845999</c:v>
                </c:pt>
                <c:pt idx="1172">
                  <c:v>25.187791337248001</c:v>
                </c:pt>
                <c:pt idx="1173">
                  <c:v>25.417089258322999</c:v>
                </c:pt>
                <c:pt idx="1174">
                  <c:v>25.584028091562999</c:v>
                </c:pt>
                <c:pt idx="1175">
                  <c:v>25.754570682219999</c:v>
                </c:pt>
                <c:pt idx="1176">
                  <c:v>25.960232775223002</c:v>
                </c:pt>
                <c:pt idx="1177">
                  <c:v>26.152058572581002</c:v>
                </c:pt>
                <c:pt idx="1178">
                  <c:v>26.387504132378002</c:v>
                </c:pt>
                <c:pt idx="1179">
                  <c:v>26.570729692880001</c:v>
                </c:pt>
                <c:pt idx="1180">
                  <c:v>26.773183502401</c:v>
                </c:pt>
                <c:pt idx="1181">
                  <c:v>25.840868095076999</c:v>
                </c:pt>
                <c:pt idx="1182">
                  <c:v>25.946557285130002</c:v>
                </c:pt>
                <c:pt idx="1183">
                  <c:v>26.128159903602999</c:v>
                </c:pt>
                <c:pt idx="1184">
                  <c:v>26.312156059353001</c:v>
                </c:pt>
                <c:pt idx="1185">
                  <c:v>26.721331072152001</c:v>
                </c:pt>
                <c:pt idx="1186">
                  <c:v>25.553544696835001</c:v>
                </c:pt>
                <c:pt idx="1187">
                  <c:v>25.859398413960999</c:v>
                </c:pt>
                <c:pt idx="1188">
                  <c:v>26.077293307251999</c:v>
                </c:pt>
                <c:pt idx="1189">
                  <c:v>26.249069217990002</c:v>
                </c:pt>
                <c:pt idx="1190">
                  <c:v>26.641311377419001</c:v>
                </c:pt>
                <c:pt idx="1191">
                  <c:v>25.544387098497999</c:v>
                </c:pt>
                <c:pt idx="1192">
                  <c:v>25.926153754297001</c:v>
                </c:pt>
                <c:pt idx="1193">
                  <c:v>26.168460867345001</c:v>
                </c:pt>
                <c:pt idx="1194">
                  <c:v>26.434104458008999</c:v>
                </c:pt>
                <c:pt idx="1195">
                  <c:v>26.609903515944001</c:v>
                </c:pt>
                <c:pt idx="1196">
                  <c:v>26.747000607981001</c:v>
                </c:pt>
                <c:pt idx="1197">
                  <c:v>25.900991539637999</c:v>
                </c:pt>
                <c:pt idx="1198">
                  <c:v>26.217523083353001</c:v>
                </c:pt>
                <c:pt idx="1199">
                  <c:v>24.442903338053</c:v>
                </c:pt>
                <c:pt idx="1200">
                  <c:v>24.664724012632998</c:v>
                </c:pt>
                <c:pt idx="1201">
                  <c:v>25.006082033188001</c:v>
                </c:pt>
                <c:pt idx="1202">
                  <c:v>25.248455973022999</c:v>
                </c:pt>
                <c:pt idx="1203">
                  <c:v>25.572385118983998</c:v>
                </c:pt>
                <c:pt idx="1204">
                  <c:v>23.957923156361002</c:v>
                </c:pt>
                <c:pt idx="1205">
                  <c:v>24.164949189615001</c:v>
                </c:pt>
                <c:pt idx="1206">
                  <c:v>24.401153899872</c:v>
                </c:pt>
                <c:pt idx="1207">
                  <c:v>24.652328899158999</c:v>
                </c:pt>
                <c:pt idx="1208">
                  <c:v>24.955618778638001</c:v>
                </c:pt>
                <c:pt idx="1209">
                  <c:v>25.108435331052998</c:v>
                </c:pt>
                <c:pt idx="1210">
                  <c:v>25.268956459527001</c:v>
                </c:pt>
                <c:pt idx="1211">
                  <c:v>25.483806632457</c:v>
                </c:pt>
                <c:pt idx="1212">
                  <c:v>25.709839548767</c:v>
                </c:pt>
                <c:pt idx="1213">
                  <c:v>25.911365679052</c:v>
                </c:pt>
                <c:pt idx="1214">
                  <c:v>26.073600965360999</c:v>
                </c:pt>
                <c:pt idx="1215">
                  <c:v>26.275859838694</c:v>
                </c:pt>
                <c:pt idx="1216">
                  <c:v>26.475123967514001</c:v>
                </c:pt>
                <c:pt idx="1217">
                  <c:v>26.601993505526</c:v>
                </c:pt>
                <c:pt idx="1218">
                  <c:v>25.849693979266998</c:v>
                </c:pt>
                <c:pt idx="1219">
                  <c:v>26.501579614802001</c:v>
                </c:pt>
                <c:pt idx="1220">
                  <c:v>25.178365287721999</c:v>
                </c:pt>
                <c:pt idx="1221">
                  <c:v>25.513002590351</c:v>
                </c:pt>
                <c:pt idx="1222">
                  <c:v>25.775386960180001</c:v>
                </c:pt>
                <c:pt idx="1223">
                  <c:v>25.979892156254</c:v>
                </c:pt>
                <c:pt idx="1224">
                  <c:v>26.227491841445001</c:v>
                </c:pt>
                <c:pt idx="1225">
                  <c:v>25.771765977783001</c:v>
                </c:pt>
                <c:pt idx="1226">
                  <c:v>26.086678674224</c:v>
                </c:pt>
                <c:pt idx="1227">
                  <c:v>25.555986136055001</c:v>
                </c:pt>
                <c:pt idx="1228">
                  <c:v>25.824176872064999</c:v>
                </c:pt>
                <c:pt idx="1229">
                  <c:v>26.105647861274001</c:v>
                </c:pt>
                <c:pt idx="1230">
                  <c:v>26.269353532442999</c:v>
                </c:pt>
                <c:pt idx="1231">
                  <c:v>26.423190755974002</c:v>
                </c:pt>
                <c:pt idx="1232">
                  <c:v>26.733438390652001</c:v>
                </c:pt>
                <c:pt idx="1233">
                  <c:v>26.932085581237001</c:v>
                </c:pt>
                <c:pt idx="1234">
                  <c:v>27.361705221228</c:v>
                </c:pt>
                <c:pt idx="1235">
                  <c:v>27.638246016762999</c:v>
                </c:pt>
                <c:pt idx="1236">
                  <c:v>27.943718224893999</c:v>
                </c:pt>
                <c:pt idx="1237">
                  <c:v>27.295252275580999</c:v>
                </c:pt>
                <c:pt idx="1238">
                  <c:v>27.526630987979001</c:v>
                </c:pt>
                <c:pt idx="1239">
                  <c:v>27.449691519056</c:v>
                </c:pt>
                <c:pt idx="1240">
                  <c:v>27.631192671047</c:v>
                </c:pt>
                <c:pt idx="1241">
                  <c:v>27.813560831650001</c:v>
                </c:pt>
                <c:pt idx="1242">
                  <c:v>27.949579346775</c:v>
                </c:pt>
                <c:pt idx="1243">
                  <c:v>27.312331548797001</c:v>
                </c:pt>
                <c:pt idx="1244">
                  <c:v>27.579784974323001</c:v>
                </c:pt>
                <c:pt idx="1245">
                  <c:v>27.708845166012001</c:v>
                </c:pt>
                <c:pt idx="1246">
                  <c:v>29.709380965108</c:v>
                </c:pt>
                <c:pt idx="1247">
                  <c:v>29.890868502766999</c:v>
                </c:pt>
                <c:pt idx="1248">
                  <c:v>30.007074360573998</c:v>
                </c:pt>
                <c:pt idx="1249">
                  <c:v>30.191915976699999</c:v>
                </c:pt>
                <c:pt idx="1250">
                  <c:v>30.371755705750001</c:v>
                </c:pt>
                <c:pt idx="1251">
                  <c:v>30.487855993667001</c:v>
                </c:pt>
                <c:pt idx="1252">
                  <c:v>30.555253987412001</c:v>
                </c:pt>
                <c:pt idx="1253">
                  <c:v>30.723911409275999</c:v>
                </c:pt>
                <c:pt idx="1254">
                  <c:v>30.907222172525</c:v>
                </c:pt>
                <c:pt idx="1255">
                  <c:v>31.080488920985001</c:v>
                </c:pt>
                <c:pt idx="1256">
                  <c:v>31.268059158707999</c:v>
                </c:pt>
                <c:pt idx="1257">
                  <c:v>31.373483114671998</c:v>
                </c:pt>
                <c:pt idx="1258">
                  <c:v>31.462785501408</c:v>
                </c:pt>
                <c:pt idx="1259">
                  <c:v>31.529986877734999</c:v>
                </c:pt>
                <c:pt idx="1260">
                  <c:v>31.638423487684999</c:v>
                </c:pt>
                <c:pt idx="1261">
                  <c:v>31.757818415698001</c:v>
                </c:pt>
                <c:pt idx="1262">
                  <c:v>31.868836978876999</c:v>
                </c:pt>
                <c:pt idx="1263">
                  <c:v>31.977051721003001</c:v>
                </c:pt>
                <c:pt idx="1264">
                  <c:v>32.100539045635998</c:v>
                </c:pt>
                <c:pt idx="1265">
                  <c:v>32.189319481021997</c:v>
                </c:pt>
                <c:pt idx="1266">
                  <c:v>32.287213797526</c:v>
                </c:pt>
                <c:pt idx="1267">
                  <c:v>32.467980531293001</c:v>
                </c:pt>
                <c:pt idx="1268">
                  <c:v>32.682536150394</c:v>
                </c:pt>
                <c:pt idx="1269">
                  <c:v>32.825622234900003</c:v>
                </c:pt>
                <c:pt idx="1270">
                  <c:v>32.958289430515002</c:v>
                </c:pt>
                <c:pt idx="1271">
                  <c:v>33.106122520676998</c:v>
                </c:pt>
                <c:pt idx="1272">
                  <c:v>33.198275242519998</c:v>
                </c:pt>
                <c:pt idx="1273">
                  <c:v>33.295890968518997</c:v>
                </c:pt>
                <c:pt idx="1274">
                  <c:v>33.407203495373999</c:v>
                </c:pt>
                <c:pt idx="1275">
                  <c:v>33.535423637325003</c:v>
                </c:pt>
                <c:pt idx="1276">
                  <c:v>33.636078069161996</c:v>
                </c:pt>
                <c:pt idx="1277">
                  <c:v>33.727792761187999</c:v>
                </c:pt>
                <c:pt idx="1278">
                  <c:v>33.808076552524</c:v>
                </c:pt>
                <c:pt idx="1279">
                  <c:v>33.869475148004</c:v>
                </c:pt>
                <c:pt idx="1280">
                  <c:v>33.930222407393003</c:v>
                </c:pt>
                <c:pt idx="1281">
                  <c:v>34.027793860449002</c:v>
                </c:pt>
                <c:pt idx="1282">
                  <c:v>34.194552097022999</c:v>
                </c:pt>
                <c:pt idx="1283">
                  <c:v>34.287038339814998</c:v>
                </c:pt>
                <c:pt idx="1284">
                  <c:v>34.428282915213003</c:v>
                </c:pt>
                <c:pt idx="1285">
                  <c:v>34.557892050890999</c:v>
                </c:pt>
                <c:pt idx="1286">
                  <c:v>34.629021234493997</c:v>
                </c:pt>
                <c:pt idx="1287">
                  <c:v>34.684564723765</c:v>
                </c:pt>
                <c:pt idx="1288">
                  <c:v>34.786089475829002</c:v>
                </c:pt>
                <c:pt idx="1289">
                  <c:v>34.893216025516999</c:v>
                </c:pt>
                <c:pt idx="1290">
                  <c:v>34.992911322898003</c:v>
                </c:pt>
                <c:pt idx="1291">
                  <c:v>35.085789741367002</c:v>
                </c:pt>
                <c:pt idx="1292">
                  <c:v>35.183465573002003</c:v>
                </c:pt>
                <c:pt idx="1293">
                  <c:v>35.264894045159998</c:v>
                </c:pt>
                <c:pt idx="1294">
                  <c:v>35.328405295050999</c:v>
                </c:pt>
                <c:pt idx="1295">
                  <c:v>35.438493386174997</c:v>
                </c:pt>
                <c:pt idx="1296">
                  <c:v>35.535172125707</c:v>
                </c:pt>
                <c:pt idx="1297">
                  <c:v>35.635541074612</c:v>
                </c:pt>
                <c:pt idx="1298">
                  <c:v>35.715638356018999</c:v>
                </c:pt>
                <c:pt idx="1299">
                  <c:v>35.791104345331</c:v>
                </c:pt>
                <c:pt idx="1300">
                  <c:v>35.867237900303003</c:v>
                </c:pt>
                <c:pt idx="1301">
                  <c:v>35.986335094959003</c:v>
                </c:pt>
                <c:pt idx="1302">
                  <c:v>36.146927097431004</c:v>
                </c:pt>
                <c:pt idx="1303">
                  <c:v>36.247742659243997</c:v>
                </c:pt>
                <c:pt idx="1304">
                  <c:v>36.348299729243003</c:v>
                </c:pt>
                <c:pt idx="1305">
                  <c:v>36.453876132044002</c:v>
                </c:pt>
                <c:pt idx="1306">
                  <c:v>36.569162848742003</c:v>
                </c:pt>
                <c:pt idx="1307">
                  <c:v>36.662505400237002</c:v>
                </c:pt>
                <c:pt idx="1308">
                  <c:v>36.746591025773</c:v>
                </c:pt>
                <c:pt idx="1309">
                  <c:v>36.865489000802</c:v>
                </c:pt>
                <c:pt idx="1310">
                  <c:v>37.078322460269</c:v>
                </c:pt>
                <c:pt idx="1311">
                  <c:v>37.185040863463001</c:v>
                </c:pt>
                <c:pt idx="1312">
                  <c:v>38.584422008152998</c:v>
                </c:pt>
                <c:pt idx="1313">
                  <c:v>38.769165600440999</c:v>
                </c:pt>
                <c:pt idx="1314">
                  <c:v>38.924699111103003</c:v>
                </c:pt>
                <c:pt idx="1315">
                  <c:v>37.890797394601002</c:v>
                </c:pt>
                <c:pt idx="1316">
                  <c:v>38.069243176905999</c:v>
                </c:pt>
                <c:pt idx="1317">
                  <c:v>38.202910390661003</c:v>
                </c:pt>
                <c:pt idx="1318">
                  <c:v>38.389844257443997</c:v>
                </c:pt>
                <c:pt idx="1319">
                  <c:v>38.546144417455999</c:v>
                </c:pt>
                <c:pt idx="1320">
                  <c:v>38.696915119552997</c:v>
                </c:pt>
                <c:pt idx="1321">
                  <c:v>38.797880785464002</c:v>
                </c:pt>
                <c:pt idx="1322">
                  <c:v>37.802331317861999</c:v>
                </c:pt>
                <c:pt idx="1323">
                  <c:v>37.987329865286</c:v>
                </c:pt>
                <c:pt idx="1324">
                  <c:v>38.108939272129</c:v>
                </c:pt>
                <c:pt idx="1325">
                  <c:v>38.223394478994997</c:v>
                </c:pt>
                <c:pt idx="1326">
                  <c:v>38.312399761178</c:v>
                </c:pt>
                <c:pt idx="1327">
                  <c:v>38.411721945845997</c:v>
                </c:pt>
                <c:pt idx="1328">
                  <c:v>38.498259964113998</c:v>
                </c:pt>
                <c:pt idx="1329">
                  <c:v>38.699317877700999</c:v>
                </c:pt>
                <c:pt idx="1330">
                  <c:v>37.787137670621</c:v>
                </c:pt>
                <c:pt idx="1331">
                  <c:v>40.462440086645998</c:v>
                </c:pt>
                <c:pt idx="1332">
                  <c:v>40.621309431058997</c:v>
                </c:pt>
                <c:pt idx="1333">
                  <c:v>41.058561925014999</c:v>
                </c:pt>
                <c:pt idx="1334">
                  <c:v>41.180644294716998</c:v>
                </c:pt>
                <c:pt idx="1335">
                  <c:v>41.261869882406003</c:v>
                </c:pt>
                <c:pt idx="1336">
                  <c:v>41.430909118929002</c:v>
                </c:pt>
                <c:pt idx="1337">
                  <c:v>41.679554804326997</c:v>
                </c:pt>
                <c:pt idx="1338">
                  <c:v>41.847212304271999</c:v>
                </c:pt>
                <c:pt idx="1339">
                  <c:v>42.051239905477999</c:v>
                </c:pt>
                <c:pt idx="1340">
                  <c:v>42.211945271664</c:v>
                </c:pt>
                <c:pt idx="1341">
                  <c:v>41.090865722262002</c:v>
                </c:pt>
                <c:pt idx="1342">
                  <c:v>41.191986739980003</c:v>
                </c:pt>
                <c:pt idx="1343">
                  <c:v>41.318574840671999</c:v>
                </c:pt>
                <c:pt idx="1344">
                  <c:v>40.329218281091002</c:v>
                </c:pt>
                <c:pt idx="1345">
                  <c:v>38.464264701128997</c:v>
                </c:pt>
                <c:pt idx="1346">
                  <c:v>38.647410525696003</c:v>
                </c:pt>
                <c:pt idx="1347">
                  <c:v>38.793359297743997</c:v>
                </c:pt>
                <c:pt idx="1348">
                  <c:v>38.924417438239999</c:v>
                </c:pt>
                <c:pt idx="1349">
                  <c:v>38.996782324656998</c:v>
                </c:pt>
                <c:pt idx="1350">
                  <c:v>39.109087875923002</c:v>
                </c:pt>
                <c:pt idx="1351">
                  <c:v>39.272800607195002</c:v>
                </c:pt>
                <c:pt idx="1352">
                  <c:v>39.435650399865999</c:v>
                </c:pt>
                <c:pt idx="1353">
                  <c:v>39.516678956339</c:v>
                </c:pt>
                <c:pt idx="1354">
                  <c:v>39.647079402731997</c:v>
                </c:pt>
                <c:pt idx="1355">
                  <c:v>39.762554959664001</c:v>
                </c:pt>
                <c:pt idx="1356">
                  <c:v>39.840036305250997</c:v>
                </c:pt>
                <c:pt idx="1357">
                  <c:v>39.916936150318001</c:v>
                </c:pt>
                <c:pt idx="1358">
                  <c:v>40.198006619026003</c:v>
                </c:pt>
                <c:pt idx="1359">
                  <c:v>40.323259948325997</c:v>
                </c:pt>
                <c:pt idx="1360">
                  <c:v>40.457691540508002</c:v>
                </c:pt>
                <c:pt idx="1361">
                  <c:v>40.659996296133002</c:v>
                </c:pt>
                <c:pt idx="1362">
                  <c:v>40.854531543619999</c:v>
                </c:pt>
                <c:pt idx="1363">
                  <c:v>40.961363263304001</c:v>
                </c:pt>
                <c:pt idx="1364">
                  <c:v>41.149303612638001</c:v>
                </c:pt>
                <c:pt idx="1365">
                  <c:v>41.278036720587998</c:v>
                </c:pt>
                <c:pt idx="1366">
                  <c:v>41.464159276723997</c:v>
                </c:pt>
                <c:pt idx="1367">
                  <c:v>41.618474549207001</c:v>
                </c:pt>
                <c:pt idx="1368">
                  <c:v>41.760713144219999</c:v>
                </c:pt>
                <c:pt idx="1369">
                  <c:v>41.891882385598997</c:v>
                </c:pt>
                <c:pt idx="1370">
                  <c:v>42.022684585579</c:v>
                </c:pt>
                <c:pt idx="1371">
                  <c:v>42.113396095935002</c:v>
                </c:pt>
                <c:pt idx="1372">
                  <c:v>42.239549509683002</c:v>
                </c:pt>
                <c:pt idx="1373">
                  <c:v>42.421345391460001</c:v>
                </c:pt>
                <c:pt idx="1374">
                  <c:v>42.613305030136999</c:v>
                </c:pt>
                <c:pt idx="1375">
                  <c:v>42.815767522751003</c:v>
                </c:pt>
                <c:pt idx="1376">
                  <c:v>43.030546926885002</c:v>
                </c:pt>
                <c:pt idx="1377">
                  <c:v>43.149280813848002</c:v>
                </c:pt>
                <c:pt idx="1378">
                  <c:v>43.266284143100997</c:v>
                </c:pt>
                <c:pt idx="1379">
                  <c:v>43.475625037984003</c:v>
                </c:pt>
                <c:pt idx="1380">
                  <c:v>43.636049105723004</c:v>
                </c:pt>
                <c:pt idx="1381">
                  <c:v>43.817432369593</c:v>
                </c:pt>
                <c:pt idx="1382">
                  <c:v>44.023286942421002</c:v>
                </c:pt>
                <c:pt idx="1383">
                  <c:v>44.250145812713001</c:v>
                </c:pt>
                <c:pt idx="1384">
                  <c:v>44.433343069449997</c:v>
                </c:pt>
                <c:pt idx="1385">
                  <c:v>44.550361609153001</c:v>
                </c:pt>
                <c:pt idx="1386">
                  <c:v>44.924032128195996</c:v>
                </c:pt>
                <c:pt idx="1387">
                  <c:v>45.144204906927001</c:v>
                </c:pt>
                <c:pt idx="1388">
                  <c:v>45.376274101429999</c:v>
                </c:pt>
                <c:pt idx="1389">
                  <c:v>45.637980356546997</c:v>
                </c:pt>
                <c:pt idx="1390">
                  <c:v>45.837407549166002</c:v>
                </c:pt>
                <c:pt idx="1391">
                  <c:v>45.973333112888</c:v>
                </c:pt>
                <c:pt idx="1392">
                  <c:v>46.110090232320999</c:v>
                </c:pt>
                <c:pt idx="1393">
                  <c:v>46.304262626045002</c:v>
                </c:pt>
                <c:pt idx="1394">
                  <c:v>46.563094474362998</c:v>
                </c:pt>
                <c:pt idx="1395">
                  <c:v>46.845630460191998</c:v>
                </c:pt>
                <c:pt idx="1396">
                  <c:v>47.107330389014997</c:v>
                </c:pt>
                <c:pt idx="1397">
                  <c:v>47.304569004953002</c:v>
                </c:pt>
                <c:pt idx="1398">
                  <c:v>47.458121592052002</c:v>
                </c:pt>
                <c:pt idx="1399">
                  <c:v>47.636069691583998</c:v>
                </c:pt>
                <c:pt idx="1400">
                  <c:v>47.872648523819997</c:v>
                </c:pt>
                <c:pt idx="1401">
                  <c:v>46.840808572538997</c:v>
                </c:pt>
                <c:pt idx="1402">
                  <c:v>47.083028639795998</c:v>
                </c:pt>
                <c:pt idx="1403">
                  <c:v>47.402591333529003</c:v>
                </c:pt>
                <c:pt idx="1404">
                  <c:v>47.620147570207997</c:v>
                </c:pt>
                <c:pt idx="1405">
                  <c:v>46.553271736946002</c:v>
                </c:pt>
                <c:pt idx="1406">
                  <c:v>46.671532947604</c:v>
                </c:pt>
                <c:pt idx="1407">
                  <c:v>45.822631785561001</c:v>
                </c:pt>
                <c:pt idx="1408">
                  <c:v>48.700358186709998</c:v>
                </c:pt>
                <c:pt idx="1409">
                  <c:v>48.980761980678999</c:v>
                </c:pt>
                <c:pt idx="1410">
                  <c:v>49.195233569547</c:v>
                </c:pt>
                <c:pt idx="1411">
                  <c:v>49.385541722600998</c:v>
                </c:pt>
                <c:pt idx="1412">
                  <c:v>49.456567194114001</c:v>
                </c:pt>
                <c:pt idx="1413">
                  <c:v>49.575300940189003</c:v>
                </c:pt>
                <c:pt idx="1414">
                  <c:v>49.802111617267997</c:v>
                </c:pt>
                <c:pt idx="1415">
                  <c:v>50.062776258504002</c:v>
                </c:pt>
                <c:pt idx="1416">
                  <c:v>50.283320278872999</c:v>
                </c:pt>
                <c:pt idx="1417">
                  <c:v>50.490486507570999</c:v>
                </c:pt>
                <c:pt idx="1418">
                  <c:v>50.662540586364997</c:v>
                </c:pt>
                <c:pt idx="1419">
                  <c:v>50.779299073117002</c:v>
                </c:pt>
                <c:pt idx="1420">
                  <c:v>50.884858795294001</c:v>
                </c:pt>
                <c:pt idx="1421">
                  <c:v>51.084731247150003</c:v>
                </c:pt>
                <c:pt idx="1422">
                  <c:v>51.259464624720998</c:v>
                </c:pt>
                <c:pt idx="1423">
                  <c:v>51.42542644769</c:v>
                </c:pt>
                <c:pt idx="1424">
                  <c:v>51.606696094580002</c:v>
                </c:pt>
                <c:pt idx="1425">
                  <c:v>50.515658137594997</c:v>
                </c:pt>
                <c:pt idx="1426">
                  <c:v>50.643180589238</c:v>
                </c:pt>
                <c:pt idx="1427">
                  <c:v>50.757422588445998</c:v>
                </c:pt>
                <c:pt idx="1428">
                  <c:v>50.936588123249003</c:v>
                </c:pt>
                <c:pt idx="1429">
                  <c:v>52.760449234629</c:v>
                </c:pt>
                <c:pt idx="1430">
                  <c:v>52.954501260393997</c:v>
                </c:pt>
                <c:pt idx="1431">
                  <c:v>53.144959395009998</c:v>
                </c:pt>
                <c:pt idx="1432">
                  <c:v>53.380450586612</c:v>
                </c:pt>
                <c:pt idx="1433">
                  <c:v>52.246946118467001</c:v>
                </c:pt>
                <c:pt idx="1434">
                  <c:v>51.092956555744003</c:v>
                </c:pt>
                <c:pt idx="1435">
                  <c:v>51.426533462094</c:v>
                </c:pt>
                <c:pt idx="1436">
                  <c:v>50.396397339860002</c:v>
                </c:pt>
                <c:pt idx="1437">
                  <c:v>50.626657081712999</c:v>
                </c:pt>
                <c:pt idx="1438">
                  <c:v>53.579399793005003</c:v>
                </c:pt>
                <c:pt idx="1439">
                  <c:v>53.808497494573999</c:v>
                </c:pt>
                <c:pt idx="1440">
                  <c:v>53.910140947591003</c:v>
                </c:pt>
                <c:pt idx="1441">
                  <c:v>53.994639152924996</c:v>
                </c:pt>
                <c:pt idx="1442">
                  <c:v>54.192033432503003</c:v>
                </c:pt>
                <c:pt idx="1443">
                  <c:v>54.394912182589998</c:v>
                </c:pt>
                <c:pt idx="1444">
                  <c:v>53.252174565201997</c:v>
                </c:pt>
                <c:pt idx="1445">
                  <c:v>53.399007864044997</c:v>
                </c:pt>
                <c:pt idx="1446">
                  <c:v>53.525448631692001</c:v>
                </c:pt>
                <c:pt idx="1447">
                  <c:v>53.611806048599</c:v>
                </c:pt>
                <c:pt idx="1448">
                  <c:v>53.672556867573</c:v>
                </c:pt>
                <c:pt idx="1449">
                  <c:v>53.864485017809997</c:v>
                </c:pt>
                <c:pt idx="1450">
                  <c:v>54.018251151352999</c:v>
                </c:pt>
                <c:pt idx="1451">
                  <c:v>54.170260973768002</c:v>
                </c:pt>
                <c:pt idx="1452">
                  <c:v>56.578897784496</c:v>
                </c:pt>
                <c:pt idx="1453">
                  <c:v>56.864269617856003</c:v>
                </c:pt>
                <c:pt idx="1454">
                  <c:v>56.987540390138001</c:v>
                </c:pt>
                <c:pt idx="1455">
                  <c:v>57.071083679796999</c:v>
                </c:pt>
                <c:pt idx="1456">
                  <c:v>55.995077646772998</c:v>
                </c:pt>
                <c:pt idx="1457">
                  <c:v>56.158905520901001</c:v>
                </c:pt>
                <c:pt idx="1458">
                  <c:v>56.333037019758002</c:v>
                </c:pt>
                <c:pt idx="1459">
                  <c:v>56.537874583163003</c:v>
                </c:pt>
                <c:pt idx="1460">
                  <c:v>55.262544334685998</c:v>
                </c:pt>
                <c:pt idx="1461">
                  <c:v>55.302772907486002</c:v>
                </c:pt>
                <c:pt idx="1462">
                  <c:v>55.35640754456</c:v>
                </c:pt>
                <c:pt idx="1463">
                  <c:v>55.432742743177997</c:v>
                </c:pt>
                <c:pt idx="1464">
                  <c:v>55.549436000467999</c:v>
                </c:pt>
                <c:pt idx="1465">
                  <c:v>55.705177688379997</c:v>
                </c:pt>
                <c:pt idx="1466">
                  <c:v>55.812753268851999</c:v>
                </c:pt>
                <c:pt idx="1467">
                  <c:v>57.049653919618997</c:v>
                </c:pt>
                <c:pt idx="1468">
                  <c:v>57.116821116430998</c:v>
                </c:pt>
                <c:pt idx="1469">
                  <c:v>57.101708435081001</c:v>
                </c:pt>
                <c:pt idx="1470">
                  <c:v>57.234660466622998</c:v>
                </c:pt>
                <c:pt idx="1471">
                  <c:v>57.341631454968002</c:v>
                </c:pt>
                <c:pt idx="1472">
                  <c:v>57.480213275861999</c:v>
                </c:pt>
                <c:pt idx="1473">
                  <c:v>57.611178333604002</c:v>
                </c:pt>
                <c:pt idx="1474">
                  <c:v>57.692611846066001</c:v>
                </c:pt>
                <c:pt idx="1475">
                  <c:v>57.78226768983</c:v>
                </c:pt>
                <c:pt idx="1476">
                  <c:v>57.868573952736</c:v>
                </c:pt>
                <c:pt idx="1477">
                  <c:v>58.015792023689997</c:v>
                </c:pt>
                <c:pt idx="1478">
                  <c:v>58.156442180534</c:v>
                </c:pt>
                <c:pt idx="1479">
                  <c:v>58.243000248397998</c:v>
                </c:pt>
                <c:pt idx="1480">
                  <c:v>58.382104692641001</c:v>
                </c:pt>
                <c:pt idx="1481">
                  <c:v>58.553232027596003</c:v>
                </c:pt>
                <c:pt idx="1482">
                  <c:v>62.145482280012999</c:v>
                </c:pt>
                <c:pt idx="1483">
                  <c:v>62.222789803784998</c:v>
                </c:pt>
                <c:pt idx="1484">
                  <c:v>62.392842585655004</c:v>
                </c:pt>
                <c:pt idx="1485">
                  <c:v>62.562255931469998</c:v>
                </c:pt>
                <c:pt idx="1486">
                  <c:v>62.703729400710003</c:v>
                </c:pt>
                <c:pt idx="1487">
                  <c:v>62.798845007979999</c:v>
                </c:pt>
                <c:pt idx="1488">
                  <c:v>62.878603406301998</c:v>
                </c:pt>
                <c:pt idx="1489">
                  <c:v>62.808499573136999</c:v>
                </c:pt>
                <c:pt idx="1490">
                  <c:v>62.839862855832003</c:v>
                </c:pt>
                <c:pt idx="1491">
                  <c:v>62.896924363320998</c:v>
                </c:pt>
                <c:pt idx="1492">
                  <c:v>62.944114163759998</c:v>
                </c:pt>
                <c:pt idx="1493">
                  <c:v>62.952307845288999</c:v>
                </c:pt>
                <c:pt idx="1494">
                  <c:v>62.811709096000001</c:v>
                </c:pt>
                <c:pt idx="1495">
                  <c:v>62.865854976073003</c:v>
                </c:pt>
                <c:pt idx="1496">
                  <c:v>62.868902250032001</c:v>
                </c:pt>
                <c:pt idx="1497">
                  <c:v>62.825239024346999</c:v>
                </c:pt>
                <c:pt idx="1498">
                  <c:v>62.918326354747997</c:v>
                </c:pt>
                <c:pt idx="1499">
                  <c:v>62.924144858418003</c:v>
                </c:pt>
                <c:pt idx="1500">
                  <c:v>62.988087952892997</c:v>
                </c:pt>
                <c:pt idx="1501">
                  <c:v>61.447254560791002</c:v>
                </c:pt>
                <c:pt idx="1502">
                  <c:v>61.544812590595001</c:v>
                </c:pt>
                <c:pt idx="1503">
                  <c:v>61.594235669329002</c:v>
                </c:pt>
                <c:pt idx="1504">
                  <c:v>61.609321629558004</c:v>
                </c:pt>
                <c:pt idx="1505">
                  <c:v>61.714954731056999</c:v>
                </c:pt>
                <c:pt idx="1506">
                  <c:v>61.828624534783003</c:v>
                </c:pt>
                <c:pt idx="1507">
                  <c:v>61.892238851827003</c:v>
                </c:pt>
                <c:pt idx="1508">
                  <c:v>61.939692666649997</c:v>
                </c:pt>
                <c:pt idx="1509">
                  <c:v>61.889794767074001</c:v>
                </c:pt>
                <c:pt idx="1510">
                  <c:v>61.897554570761002</c:v>
                </c:pt>
                <c:pt idx="1511">
                  <c:v>61.920631254478998</c:v>
                </c:pt>
                <c:pt idx="1512">
                  <c:v>60.464123888659998</c:v>
                </c:pt>
                <c:pt idx="1513">
                  <c:v>60.530684192442003</c:v>
                </c:pt>
                <c:pt idx="1514">
                  <c:v>60.599145995359997</c:v>
                </c:pt>
                <c:pt idx="1515">
                  <c:v>60.717555823509997</c:v>
                </c:pt>
                <c:pt idx="1516">
                  <c:v>60.830276347800996</c:v>
                </c:pt>
                <c:pt idx="1517">
                  <c:v>60.872787549960997</c:v>
                </c:pt>
                <c:pt idx="1518">
                  <c:v>60.931876452824</c:v>
                </c:pt>
                <c:pt idx="1519">
                  <c:v>61.067629062294998</c:v>
                </c:pt>
                <c:pt idx="1520">
                  <c:v>61.158718635843996</c:v>
                </c:pt>
                <c:pt idx="1521">
                  <c:v>61.256529167761002</c:v>
                </c:pt>
                <c:pt idx="1522">
                  <c:v>61.349888869028</c:v>
                </c:pt>
                <c:pt idx="1523">
                  <c:v>61.433739290985002</c:v>
                </c:pt>
                <c:pt idx="1524">
                  <c:v>61.502582159235999</c:v>
                </c:pt>
                <c:pt idx="1525">
                  <c:v>61.581575211013998</c:v>
                </c:pt>
                <c:pt idx="1526">
                  <c:v>60.186932530015</c:v>
                </c:pt>
                <c:pt idx="1527">
                  <c:v>60.264726058633997</c:v>
                </c:pt>
                <c:pt idx="1528">
                  <c:v>60.376039735347</c:v>
                </c:pt>
                <c:pt idx="1529">
                  <c:v>60.279866183599999</c:v>
                </c:pt>
                <c:pt idx="1530">
                  <c:v>60.282020872106997</c:v>
                </c:pt>
                <c:pt idx="1531">
                  <c:v>60.308437617186001</c:v>
                </c:pt>
                <c:pt idx="1532">
                  <c:v>60.320247686346001</c:v>
                </c:pt>
                <c:pt idx="1533">
                  <c:v>60.389262925293004</c:v>
                </c:pt>
                <c:pt idx="1534">
                  <c:v>60.430576604081999</c:v>
                </c:pt>
                <c:pt idx="1535">
                  <c:v>60.498809693889001</c:v>
                </c:pt>
                <c:pt idx="1536">
                  <c:v>60.604998873725997</c:v>
                </c:pt>
                <c:pt idx="1537">
                  <c:v>60.609486837455997</c:v>
                </c:pt>
                <c:pt idx="1538">
                  <c:v>60.647750182830997</c:v>
                </c:pt>
                <c:pt idx="1539">
                  <c:v>60.675782883055</c:v>
                </c:pt>
                <c:pt idx="1540">
                  <c:v>60.791117580311997</c:v>
                </c:pt>
                <c:pt idx="1541">
                  <c:v>60.870754424837997</c:v>
                </c:pt>
                <c:pt idx="1542">
                  <c:v>59.477581637363002</c:v>
                </c:pt>
                <c:pt idx="1543">
                  <c:v>59.568534357247998</c:v>
                </c:pt>
                <c:pt idx="1544">
                  <c:v>59.699783958368002</c:v>
                </c:pt>
                <c:pt idx="1545">
                  <c:v>59.737605704571997</c:v>
                </c:pt>
                <c:pt idx="1546">
                  <c:v>59.747748692389003</c:v>
                </c:pt>
                <c:pt idx="1547">
                  <c:v>59.934094749509001</c:v>
                </c:pt>
                <c:pt idx="1548">
                  <c:v>60.080225851386999</c:v>
                </c:pt>
              </c:numCache>
            </c:numRef>
          </c:yVal>
          <c:smooth val="0"/>
          <c:extLst>
            <c:ext xmlns:c16="http://schemas.microsoft.com/office/drawing/2014/chart" uri="{C3380CC4-5D6E-409C-BE32-E72D297353CC}">
              <c16:uniqueId val="{00000001-5453-B041-9C3C-0ED94A7B06D5}"/>
            </c:ext>
          </c:extLst>
        </c:ser>
        <c:ser>
          <c:idx val="2"/>
          <c:order val="2"/>
          <c:tx>
            <c:strRef>
              <c:f>Sheet1!$D$1</c:f>
              <c:strCache>
                <c:ptCount val="1"/>
                <c:pt idx="0">
                  <c:v>USDC</c:v>
                </c:pt>
              </c:strCache>
            </c:strRef>
          </c:tx>
          <c:spPr>
            <a:ln w="38100" cap="rnd">
              <a:solidFill>
                <a:schemeClr val="accent3"/>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Sheet1!$D$2:$D$1550</c:f>
              <c:numCache>
                <c:formatCode>General</c:formatCode>
                <c:ptCount val="1549"/>
                <c:pt idx="252">
                  <c:v>0.11</c:v>
                </c:pt>
                <c:pt idx="253">
                  <c:v>0.11</c:v>
                </c:pt>
                <c:pt idx="254">
                  <c:v>0.23499999999999999</c:v>
                </c:pt>
                <c:pt idx="255">
                  <c:v>0.23499999999999999</c:v>
                </c:pt>
                <c:pt idx="256">
                  <c:v>0.23499999999999999</c:v>
                </c:pt>
                <c:pt idx="257">
                  <c:v>0.23499999999999999</c:v>
                </c:pt>
                <c:pt idx="258">
                  <c:v>0.23499999999999999</c:v>
                </c:pt>
                <c:pt idx="259">
                  <c:v>0.23499999999999999</c:v>
                </c:pt>
                <c:pt idx="260">
                  <c:v>0.23499999999999999</c:v>
                </c:pt>
                <c:pt idx="261">
                  <c:v>0.23499999999999999</c:v>
                </c:pt>
                <c:pt idx="262">
                  <c:v>0.23499999999999999</c:v>
                </c:pt>
                <c:pt idx="263">
                  <c:v>3.91666666666666E-2</c:v>
                </c:pt>
                <c:pt idx="264">
                  <c:v>4.8333333333333298E-2</c:v>
                </c:pt>
                <c:pt idx="265">
                  <c:v>4.8333333333333298E-2</c:v>
                </c:pt>
                <c:pt idx="266">
                  <c:v>8.1666666666666596E-2</c:v>
                </c:pt>
                <c:pt idx="267">
                  <c:v>1.8799700959423401E-6</c:v>
                </c:pt>
                <c:pt idx="268">
                  <c:v>0.56185796508893604</c:v>
                </c:pt>
                <c:pt idx="269">
                  <c:v>0.82828679615669798</c:v>
                </c:pt>
                <c:pt idx="270">
                  <c:v>0.82838306858239497</c:v>
                </c:pt>
                <c:pt idx="271">
                  <c:v>0.82954993289984602</c:v>
                </c:pt>
                <c:pt idx="272">
                  <c:v>0.84176765726088798</c:v>
                </c:pt>
                <c:pt idx="273">
                  <c:v>1.3731644473306199</c:v>
                </c:pt>
                <c:pt idx="274">
                  <c:v>1.41537492848352</c:v>
                </c:pt>
                <c:pt idx="275">
                  <c:v>1.33184004830207</c:v>
                </c:pt>
                <c:pt idx="276">
                  <c:v>1.7550833665032799</c:v>
                </c:pt>
                <c:pt idx="277">
                  <c:v>1.6609781186822801</c:v>
                </c:pt>
                <c:pt idx="278">
                  <c:v>1.66293898614934</c:v>
                </c:pt>
                <c:pt idx="279">
                  <c:v>1.6632651306722499</c:v>
                </c:pt>
                <c:pt idx="280">
                  <c:v>1.6639464613268999</c:v>
                </c:pt>
                <c:pt idx="281">
                  <c:v>1.6743532344816701</c:v>
                </c:pt>
                <c:pt idx="282">
                  <c:v>1.68642654694876</c:v>
                </c:pt>
                <c:pt idx="283">
                  <c:v>1.6833242889170801</c:v>
                </c:pt>
                <c:pt idx="284">
                  <c:v>1.8667782126657699</c:v>
                </c:pt>
                <c:pt idx="285">
                  <c:v>1.8721571058712301</c:v>
                </c:pt>
                <c:pt idx="286">
                  <c:v>1.88510494227964</c:v>
                </c:pt>
                <c:pt idx="287">
                  <c:v>1.4990305793921199</c:v>
                </c:pt>
                <c:pt idx="288">
                  <c:v>1.5136305234668199</c:v>
                </c:pt>
                <c:pt idx="289">
                  <c:v>1.53589108406076</c:v>
                </c:pt>
                <c:pt idx="290">
                  <c:v>1.5450667594073</c:v>
                </c:pt>
                <c:pt idx="291">
                  <c:v>1.56332926451487</c:v>
                </c:pt>
                <c:pt idx="292">
                  <c:v>1.5800342984114599</c:v>
                </c:pt>
                <c:pt idx="293">
                  <c:v>1.58131485271841</c:v>
                </c:pt>
                <c:pt idx="294">
                  <c:v>1.5226689227825301</c:v>
                </c:pt>
                <c:pt idx="295">
                  <c:v>2.3311193173559901</c:v>
                </c:pt>
                <c:pt idx="296">
                  <c:v>2.3576185369974398</c:v>
                </c:pt>
                <c:pt idx="297">
                  <c:v>2.37182033349765</c:v>
                </c:pt>
                <c:pt idx="298">
                  <c:v>2.3975281261230998</c:v>
                </c:pt>
                <c:pt idx="299">
                  <c:v>2.40744520103455</c:v>
                </c:pt>
                <c:pt idx="300">
                  <c:v>2.4081359528916999</c:v>
                </c:pt>
                <c:pt idx="301">
                  <c:v>2.44067250302446</c:v>
                </c:pt>
                <c:pt idx="302">
                  <c:v>2.5342470889890101</c:v>
                </c:pt>
                <c:pt idx="303">
                  <c:v>2.5504437816848999</c:v>
                </c:pt>
                <c:pt idx="304">
                  <c:v>2.5601208115216498</c:v>
                </c:pt>
                <c:pt idx="305">
                  <c:v>2.5848445211512998</c:v>
                </c:pt>
                <c:pt idx="306">
                  <c:v>2.5871633886916201</c:v>
                </c:pt>
                <c:pt idx="307">
                  <c:v>2.58972090604103</c:v>
                </c:pt>
                <c:pt idx="308">
                  <c:v>2.5842199980284302</c:v>
                </c:pt>
                <c:pt idx="309">
                  <c:v>2.6035536252558198</c:v>
                </c:pt>
                <c:pt idx="310">
                  <c:v>2.6136358308090801</c:v>
                </c:pt>
                <c:pt idx="311">
                  <c:v>2.7000988306712501</c:v>
                </c:pt>
                <c:pt idx="312">
                  <c:v>2.7069061300783401</c:v>
                </c:pt>
                <c:pt idx="313">
                  <c:v>2.7151844388775102</c:v>
                </c:pt>
                <c:pt idx="314">
                  <c:v>2.7275760632226498</c:v>
                </c:pt>
                <c:pt idx="315">
                  <c:v>2.7625258281746001</c:v>
                </c:pt>
                <c:pt idx="316">
                  <c:v>2.7612053579265399</c:v>
                </c:pt>
                <c:pt idx="317">
                  <c:v>2.7992296217741801</c:v>
                </c:pt>
                <c:pt idx="318">
                  <c:v>2.9879299860584099</c:v>
                </c:pt>
                <c:pt idx="319">
                  <c:v>3.1386530695379302</c:v>
                </c:pt>
                <c:pt idx="320">
                  <c:v>3.1931143707473</c:v>
                </c:pt>
                <c:pt idx="321">
                  <c:v>3.2332962102168699</c:v>
                </c:pt>
                <c:pt idx="322">
                  <c:v>3.3765291676843798</c:v>
                </c:pt>
                <c:pt idx="323">
                  <c:v>3.37894836456314</c:v>
                </c:pt>
                <c:pt idx="324">
                  <c:v>3.4645748243995298</c:v>
                </c:pt>
                <c:pt idx="325">
                  <c:v>3.53886369850541</c:v>
                </c:pt>
                <c:pt idx="326">
                  <c:v>3.6014557376982399</c:v>
                </c:pt>
                <c:pt idx="327">
                  <c:v>3.6639728118300101</c:v>
                </c:pt>
                <c:pt idx="328">
                  <c:v>3.76555335987408</c:v>
                </c:pt>
                <c:pt idx="329">
                  <c:v>3.8361658674114598</c:v>
                </c:pt>
                <c:pt idx="330">
                  <c:v>3.8290921129560198</c:v>
                </c:pt>
                <c:pt idx="331">
                  <c:v>3.8985199018190402</c:v>
                </c:pt>
                <c:pt idx="332">
                  <c:v>4.1198051362194503</c:v>
                </c:pt>
                <c:pt idx="333">
                  <c:v>4.1786633766746197</c:v>
                </c:pt>
                <c:pt idx="334">
                  <c:v>4.2266228116748996</c:v>
                </c:pt>
                <c:pt idx="335">
                  <c:v>4.2659571592876597</c:v>
                </c:pt>
                <c:pt idx="336">
                  <c:v>4.3082869857560899</c:v>
                </c:pt>
                <c:pt idx="337">
                  <c:v>4.4449475168909096</c:v>
                </c:pt>
                <c:pt idx="338">
                  <c:v>4.4688504228116601</c:v>
                </c:pt>
                <c:pt idx="339">
                  <c:v>4.4811494283859403</c:v>
                </c:pt>
                <c:pt idx="340">
                  <c:v>4.5283066865474</c:v>
                </c:pt>
                <c:pt idx="341">
                  <c:v>4.6219366839559903</c:v>
                </c:pt>
                <c:pt idx="342">
                  <c:v>4.7448379406862502</c:v>
                </c:pt>
                <c:pt idx="343">
                  <c:v>4.6829463023500004</c:v>
                </c:pt>
                <c:pt idx="344">
                  <c:v>4.7391503384885603</c:v>
                </c:pt>
                <c:pt idx="345">
                  <c:v>4.7345508601538198</c:v>
                </c:pt>
                <c:pt idx="346">
                  <c:v>4.82163582204889</c:v>
                </c:pt>
                <c:pt idx="347">
                  <c:v>4.9260121319509098</c:v>
                </c:pt>
                <c:pt idx="348">
                  <c:v>4.9809486463023003</c:v>
                </c:pt>
                <c:pt idx="349">
                  <c:v>5.0123614728458801</c:v>
                </c:pt>
                <c:pt idx="350">
                  <c:v>4.9844237381089398</c:v>
                </c:pt>
                <c:pt idx="351">
                  <c:v>5.0499219235192596</c:v>
                </c:pt>
                <c:pt idx="352">
                  <c:v>5.0703462938761197</c:v>
                </c:pt>
                <c:pt idx="353">
                  <c:v>6.2475783986574003</c:v>
                </c:pt>
                <c:pt idx="354">
                  <c:v>6.38424129723328</c:v>
                </c:pt>
                <c:pt idx="355">
                  <c:v>6.4741789686096602</c:v>
                </c:pt>
                <c:pt idx="356">
                  <c:v>6.5872096390214399</c:v>
                </c:pt>
                <c:pt idx="357">
                  <c:v>6.6957639619714397</c:v>
                </c:pt>
                <c:pt idx="358">
                  <c:v>6.7294294057144199</c:v>
                </c:pt>
                <c:pt idx="359">
                  <c:v>6.7109999464501904</c:v>
                </c:pt>
                <c:pt idx="360">
                  <c:v>6.77799933966251</c:v>
                </c:pt>
                <c:pt idx="361">
                  <c:v>6.76544342989457</c:v>
                </c:pt>
                <c:pt idx="362">
                  <c:v>6.7521957565375503</c:v>
                </c:pt>
                <c:pt idx="363">
                  <c:v>6.7077989604943502</c:v>
                </c:pt>
                <c:pt idx="364">
                  <c:v>6.7458069761327897</c:v>
                </c:pt>
                <c:pt idx="365">
                  <c:v>6.5586148392141901</c:v>
                </c:pt>
                <c:pt idx="366">
                  <c:v>6.3218413016586803</c:v>
                </c:pt>
                <c:pt idx="367">
                  <c:v>6.4269706061110501</c:v>
                </c:pt>
                <c:pt idx="368">
                  <c:v>6.4319179138322697</c:v>
                </c:pt>
                <c:pt idx="369">
                  <c:v>6.4734098721113602</c:v>
                </c:pt>
                <c:pt idx="370">
                  <c:v>6.3760659551245196</c:v>
                </c:pt>
                <c:pt idx="371">
                  <c:v>6.2503362845231996</c:v>
                </c:pt>
                <c:pt idx="372">
                  <c:v>6.1955166713064997</c:v>
                </c:pt>
                <c:pt idx="373">
                  <c:v>6.1121622413431602</c:v>
                </c:pt>
                <c:pt idx="374">
                  <c:v>6.1038578475994703</c:v>
                </c:pt>
                <c:pt idx="375">
                  <c:v>6.2849392147588103</c:v>
                </c:pt>
                <c:pt idx="376">
                  <c:v>6.36787134688816</c:v>
                </c:pt>
                <c:pt idx="377">
                  <c:v>6.3323675265128303</c:v>
                </c:pt>
                <c:pt idx="378">
                  <c:v>6.7928409808732102</c:v>
                </c:pt>
                <c:pt idx="379">
                  <c:v>7.1327912401886504</c:v>
                </c:pt>
                <c:pt idx="380">
                  <c:v>8.0326057505270505</c:v>
                </c:pt>
                <c:pt idx="381">
                  <c:v>8.9458354647814993</c:v>
                </c:pt>
                <c:pt idx="382">
                  <c:v>10.2999512376547</c:v>
                </c:pt>
                <c:pt idx="383">
                  <c:v>10.358387044754499</c:v>
                </c:pt>
                <c:pt idx="384">
                  <c:v>10.3989361394355</c:v>
                </c:pt>
                <c:pt idx="385">
                  <c:v>10.573735112617699</c:v>
                </c:pt>
                <c:pt idx="386">
                  <c:v>10.746714191704401</c:v>
                </c:pt>
                <c:pt idx="387">
                  <c:v>11.1352573138434</c:v>
                </c:pt>
                <c:pt idx="388">
                  <c:v>11.6359820919926</c:v>
                </c:pt>
                <c:pt idx="389">
                  <c:v>11.913615189798501</c:v>
                </c:pt>
                <c:pt idx="390">
                  <c:v>12.251461343338599</c:v>
                </c:pt>
                <c:pt idx="391">
                  <c:v>12.0689209139585</c:v>
                </c:pt>
                <c:pt idx="392">
                  <c:v>12.7310367599587</c:v>
                </c:pt>
                <c:pt idx="393">
                  <c:v>13.332847563517801</c:v>
                </c:pt>
                <c:pt idx="394">
                  <c:v>13.9947760179972</c:v>
                </c:pt>
                <c:pt idx="395">
                  <c:v>15.383643378045999</c:v>
                </c:pt>
                <c:pt idx="396">
                  <c:v>15.7719238095011</c:v>
                </c:pt>
                <c:pt idx="397">
                  <c:v>15.81315536816</c:v>
                </c:pt>
                <c:pt idx="398">
                  <c:v>15.8423293852959</c:v>
                </c:pt>
                <c:pt idx="399">
                  <c:v>16.461227912667699</c:v>
                </c:pt>
                <c:pt idx="400">
                  <c:v>16.948887696756501</c:v>
                </c:pt>
                <c:pt idx="401">
                  <c:v>17.220169013594901</c:v>
                </c:pt>
                <c:pt idx="402">
                  <c:v>17.780062703726699</c:v>
                </c:pt>
                <c:pt idx="403">
                  <c:v>18.073134122375201</c:v>
                </c:pt>
                <c:pt idx="404">
                  <c:v>18.065565379698398</c:v>
                </c:pt>
                <c:pt idx="405">
                  <c:v>18.0850115818583</c:v>
                </c:pt>
                <c:pt idx="406">
                  <c:v>20.311945840148901</c:v>
                </c:pt>
                <c:pt idx="407">
                  <c:v>21.169613144271398</c:v>
                </c:pt>
                <c:pt idx="408">
                  <c:v>21.577869489146298</c:v>
                </c:pt>
                <c:pt idx="409">
                  <c:v>22.563427801092502</c:v>
                </c:pt>
                <c:pt idx="410">
                  <c:v>22.5597410515295</c:v>
                </c:pt>
                <c:pt idx="411">
                  <c:v>22.959979488611701</c:v>
                </c:pt>
                <c:pt idx="412">
                  <c:v>23.014770356320501</c:v>
                </c:pt>
                <c:pt idx="413">
                  <c:v>23.066762119065501</c:v>
                </c:pt>
                <c:pt idx="414">
                  <c:v>23.1398830989055</c:v>
                </c:pt>
                <c:pt idx="415">
                  <c:v>23.237536702069399</c:v>
                </c:pt>
                <c:pt idx="416">
                  <c:v>23.703667497681899</c:v>
                </c:pt>
                <c:pt idx="417">
                  <c:v>25.084480971675699</c:v>
                </c:pt>
                <c:pt idx="418">
                  <c:v>25.074900810986598</c:v>
                </c:pt>
                <c:pt idx="419">
                  <c:v>25.112090660751601</c:v>
                </c:pt>
                <c:pt idx="420">
                  <c:v>25.386367129160099</c:v>
                </c:pt>
                <c:pt idx="421">
                  <c:v>25.256222311081601</c:v>
                </c:pt>
                <c:pt idx="422">
                  <c:v>25.106372596751399</c:v>
                </c:pt>
                <c:pt idx="423">
                  <c:v>25.073775478054198</c:v>
                </c:pt>
                <c:pt idx="424">
                  <c:v>24.898288963741798</c:v>
                </c:pt>
                <c:pt idx="425">
                  <c:v>24.875696525654099</c:v>
                </c:pt>
                <c:pt idx="426">
                  <c:v>24.890257856733101</c:v>
                </c:pt>
                <c:pt idx="427">
                  <c:v>24.830086936111599</c:v>
                </c:pt>
                <c:pt idx="428">
                  <c:v>24.859651747397098</c:v>
                </c:pt>
                <c:pt idx="429">
                  <c:v>24.8207899978601</c:v>
                </c:pt>
                <c:pt idx="430">
                  <c:v>25.386473901057499</c:v>
                </c:pt>
                <c:pt idx="431">
                  <c:v>24.932031732436499</c:v>
                </c:pt>
                <c:pt idx="432">
                  <c:v>25.4297765795631</c:v>
                </c:pt>
                <c:pt idx="433">
                  <c:v>25.4501056931148</c:v>
                </c:pt>
                <c:pt idx="434">
                  <c:v>25.459201329011101</c:v>
                </c:pt>
                <c:pt idx="435">
                  <c:v>25.5043180734333</c:v>
                </c:pt>
                <c:pt idx="436">
                  <c:v>25.534312513694399</c:v>
                </c:pt>
                <c:pt idx="437">
                  <c:v>25.559110833002901</c:v>
                </c:pt>
                <c:pt idx="438">
                  <c:v>25.746611496964299</c:v>
                </c:pt>
                <c:pt idx="439">
                  <c:v>25.787870538906201</c:v>
                </c:pt>
                <c:pt idx="440">
                  <c:v>25.867449623832002</c:v>
                </c:pt>
                <c:pt idx="441">
                  <c:v>25.898278076305999</c:v>
                </c:pt>
                <c:pt idx="442">
                  <c:v>25.940669309588401</c:v>
                </c:pt>
                <c:pt idx="443">
                  <c:v>25.927608258409901</c:v>
                </c:pt>
                <c:pt idx="444">
                  <c:v>25.748468894040599</c:v>
                </c:pt>
                <c:pt idx="445">
                  <c:v>25.747387577534202</c:v>
                </c:pt>
                <c:pt idx="446">
                  <c:v>25.966822653471699</c:v>
                </c:pt>
                <c:pt idx="447">
                  <c:v>25.9456258933043</c:v>
                </c:pt>
                <c:pt idx="448">
                  <c:v>25.869901265538001</c:v>
                </c:pt>
                <c:pt idx="449">
                  <c:v>26.0949377195887</c:v>
                </c:pt>
                <c:pt idx="450">
                  <c:v>26.245382202826299</c:v>
                </c:pt>
                <c:pt idx="451">
                  <c:v>26.225091837317699</c:v>
                </c:pt>
                <c:pt idx="452">
                  <c:v>26.242756139822401</c:v>
                </c:pt>
                <c:pt idx="453">
                  <c:v>26.292016292084501</c:v>
                </c:pt>
                <c:pt idx="454">
                  <c:v>26.307313864945701</c:v>
                </c:pt>
                <c:pt idx="455">
                  <c:v>25.816753361327301</c:v>
                </c:pt>
                <c:pt idx="456">
                  <c:v>25.8591025889455</c:v>
                </c:pt>
                <c:pt idx="457">
                  <c:v>26.1308903774949</c:v>
                </c:pt>
                <c:pt idx="458">
                  <c:v>26.135013196670801</c:v>
                </c:pt>
                <c:pt idx="459">
                  <c:v>25.944505759190701</c:v>
                </c:pt>
                <c:pt idx="460">
                  <c:v>25.991522466231199</c:v>
                </c:pt>
                <c:pt idx="461">
                  <c:v>26.025901224317298</c:v>
                </c:pt>
                <c:pt idx="462">
                  <c:v>26.189317880223001</c:v>
                </c:pt>
                <c:pt idx="463">
                  <c:v>25.819988628866898</c:v>
                </c:pt>
                <c:pt idx="464">
                  <c:v>26.355659965966201</c:v>
                </c:pt>
                <c:pt idx="465">
                  <c:v>26.8950232954992</c:v>
                </c:pt>
                <c:pt idx="466">
                  <c:v>26.9463524547944</c:v>
                </c:pt>
                <c:pt idx="467">
                  <c:v>26.978181846612799</c:v>
                </c:pt>
                <c:pt idx="468">
                  <c:v>27.014625240056301</c:v>
                </c:pt>
                <c:pt idx="469">
                  <c:v>27.0707001544699</c:v>
                </c:pt>
                <c:pt idx="470">
                  <c:v>27.1423524467051</c:v>
                </c:pt>
                <c:pt idx="471">
                  <c:v>27.614872429024</c:v>
                </c:pt>
                <c:pt idx="472">
                  <c:v>28.112410581344001</c:v>
                </c:pt>
                <c:pt idx="473">
                  <c:v>28.1775747935237</c:v>
                </c:pt>
                <c:pt idx="474">
                  <c:v>28.190219758625901</c:v>
                </c:pt>
                <c:pt idx="475">
                  <c:v>28.411547575462802</c:v>
                </c:pt>
                <c:pt idx="476">
                  <c:v>28.4833971438877</c:v>
                </c:pt>
                <c:pt idx="477">
                  <c:v>28.5019360847519</c:v>
                </c:pt>
                <c:pt idx="478">
                  <c:v>28.6947819078419</c:v>
                </c:pt>
                <c:pt idx="479">
                  <c:v>28.410081178734099</c:v>
                </c:pt>
                <c:pt idx="480">
                  <c:v>25.871005063717998</c:v>
                </c:pt>
                <c:pt idx="481">
                  <c:v>26.2503129152939</c:v>
                </c:pt>
                <c:pt idx="482">
                  <c:v>26.438294581538901</c:v>
                </c:pt>
                <c:pt idx="483">
                  <c:v>26.619457766982499</c:v>
                </c:pt>
                <c:pt idx="484">
                  <c:v>26.667563625318</c:v>
                </c:pt>
                <c:pt idx="485">
                  <c:v>26.828679879849101</c:v>
                </c:pt>
                <c:pt idx="486">
                  <c:v>27.027420105415398</c:v>
                </c:pt>
                <c:pt idx="487">
                  <c:v>26.933632121411598</c:v>
                </c:pt>
                <c:pt idx="488">
                  <c:v>26.868962579391201</c:v>
                </c:pt>
                <c:pt idx="489">
                  <c:v>26.8621085200839</c:v>
                </c:pt>
                <c:pt idx="490">
                  <c:v>26.526233205995101</c:v>
                </c:pt>
                <c:pt idx="491">
                  <c:v>26.1934196718409</c:v>
                </c:pt>
                <c:pt idx="492">
                  <c:v>25.146343193116799</c:v>
                </c:pt>
                <c:pt idx="493">
                  <c:v>25.2294335545179</c:v>
                </c:pt>
                <c:pt idx="494">
                  <c:v>25.174487766288301</c:v>
                </c:pt>
                <c:pt idx="495">
                  <c:v>25.1875089674318</c:v>
                </c:pt>
                <c:pt idx="496">
                  <c:v>25.270508097715499</c:v>
                </c:pt>
                <c:pt idx="497">
                  <c:v>24.646871067799101</c:v>
                </c:pt>
                <c:pt idx="498">
                  <c:v>24.114565205618799</c:v>
                </c:pt>
                <c:pt idx="499">
                  <c:v>23.9894048131505</c:v>
                </c:pt>
                <c:pt idx="500">
                  <c:v>23.990842010707699</c:v>
                </c:pt>
                <c:pt idx="501">
                  <c:v>24.125740863494499</c:v>
                </c:pt>
                <c:pt idx="502">
                  <c:v>24.255257914426402</c:v>
                </c:pt>
                <c:pt idx="503">
                  <c:v>24.401054881877201</c:v>
                </c:pt>
                <c:pt idx="504">
                  <c:v>24.5216087416478</c:v>
                </c:pt>
                <c:pt idx="505">
                  <c:v>24.655172174422098</c:v>
                </c:pt>
                <c:pt idx="506">
                  <c:v>24.741815171890899</c:v>
                </c:pt>
                <c:pt idx="507">
                  <c:v>24.852662231703</c:v>
                </c:pt>
                <c:pt idx="508">
                  <c:v>24.9746643021209</c:v>
                </c:pt>
                <c:pt idx="509">
                  <c:v>24.9116467871788</c:v>
                </c:pt>
                <c:pt idx="510">
                  <c:v>24.9562018958312</c:v>
                </c:pt>
                <c:pt idx="511">
                  <c:v>25.1868682041714</c:v>
                </c:pt>
                <c:pt idx="512">
                  <c:v>25.3654831209316</c:v>
                </c:pt>
                <c:pt idx="513">
                  <c:v>25.644495949629899</c:v>
                </c:pt>
                <c:pt idx="514">
                  <c:v>27.725109159082599</c:v>
                </c:pt>
                <c:pt idx="515">
                  <c:v>28.469364128088401</c:v>
                </c:pt>
                <c:pt idx="516">
                  <c:v>28.5097477541647</c:v>
                </c:pt>
                <c:pt idx="517">
                  <c:v>28.547904861368</c:v>
                </c:pt>
                <c:pt idx="518">
                  <c:v>28.6083921472089</c:v>
                </c:pt>
                <c:pt idx="519">
                  <c:v>28.6959125888175</c:v>
                </c:pt>
                <c:pt idx="520">
                  <c:v>28.622782341595801</c:v>
                </c:pt>
                <c:pt idx="521">
                  <c:v>28.7019744729573</c:v>
                </c:pt>
                <c:pt idx="522">
                  <c:v>28.807366095191</c:v>
                </c:pt>
                <c:pt idx="523">
                  <c:v>28.850909545394199</c:v>
                </c:pt>
                <c:pt idx="524">
                  <c:v>28.891530229554199</c:v>
                </c:pt>
                <c:pt idx="525">
                  <c:v>29.0069243148608</c:v>
                </c:pt>
                <c:pt idx="526">
                  <c:v>29.152992186381699</c:v>
                </c:pt>
                <c:pt idx="527">
                  <c:v>29.263073876559101</c:v>
                </c:pt>
                <c:pt idx="528">
                  <c:v>29.308217323022799</c:v>
                </c:pt>
                <c:pt idx="529">
                  <c:v>28.998737587582799</c:v>
                </c:pt>
                <c:pt idx="530">
                  <c:v>29.039191609477001</c:v>
                </c:pt>
                <c:pt idx="531">
                  <c:v>29.227734004828999</c:v>
                </c:pt>
                <c:pt idx="532">
                  <c:v>29.5343969097406</c:v>
                </c:pt>
                <c:pt idx="533">
                  <c:v>29.701623253964701</c:v>
                </c:pt>
                <c:pt idx="534">
                  <c:v>29.955047334192301</c:v>
                </c:pt>
                <c:pt idx="535">
                  <c:v>30.095495359513301</c:v>
                </c:pt>
                <c:pt idx="536">
                  <c:v>30.709998987058398</c:v>
                </c:pt>
                <c:pt idx="537">
                  <c:v>30.942086190703801</c:v>
                </c:pt>
                <c:pt idx="538">
                  <c:v>30.982344252315102</c:v>
                </c:pt>
                <c:pt idx="539">
                  <c:v>31.047522005487998</c:v>
                </c:pt>
                <c:pt idx="540">
                  <c:v>31.4409430884049</c:v>
                </c:pt>
                <c:pt idx="541">
                  <c:v>30.986132985362701</c:v>
                </c:pt>
                <c:pt idx="542">
                  <c:v>30.846605311363302</c:v>
                </c:pt>
                <c:pt idx="543">
                  <c:v>30.866751903381001</c:v>
                </c:pt>
                <c:pt idx="544">
                  <c:v>30.807919309063799</c:v>
                </c:pt>
                <c:pt idx="545">
                  <c:v>30.892447015971801</c:v>
                </c:pt>
                <c:pt idx="546">
                  <c:v>31.0137282853625</c:v>
                </c:pt>
                <c:pt idx="547">
                  <c:v>30.951449071094</c:v>
                </c:pt>
                <c:pt idx="548">
                  <c:v>31.596980299066001</c:v>
                </c:pt>
                <c:pt idx="549">
                  <c:v>31.766138097373901</c:v>
                </c:pt>
                <c:pt idx="550">
                  <c:v>31.833005516378201</c:v>
                </c:pt>
                <c:pt idx="551">
                  <c:v>31.804874052449598</c:v>
                </c:pt>
                <c:pt idx="552">
                  <c:v>31.864169478829599</c:v>
                </c:pt>
                <c:pt idx="553">
                  <c:v>31.660769514790001</c:v>
                </c:pt>
                <c:pt idx="554">
                  <c:v>32.184017592958803</c:v>
                </c:pt>
                <c:pt idx="555">
                  <c:v>32.258272748936797</c:v>
                </c:pt>
                <c:pt idx="556">
                  <c:v>32.5530094274284</c:v>
                </c:pt>
                <c:pt idx="557">
                  <c:v>32.455719549625897</c:v>
                </c:pt>
                <c:pt idx="558">
                  <c:v>32.482886515733</c:v>
                </c:pt>
                <c:pt idx="559">
                  <c:v>32.581599893739799</c:v>
                </c:pt>
                <c:pt idx="560">
                  <c:v>32.797921719827499</c:v>
                </c:pt>
                <c:pt idx="561">
                  <c:v>31.702507816396999</c:v>
                </c:pt>
                <c:pt idx="562">
                  <c:v>30.6307366622699</c:v>
                </c:pt>
                <c:pt idx="563">
                  <c:v>30.836063383578399</c:v>
                </c:pt>
                <c:pt idx="564">
                  <c:v>32.567436949295399</c:v>
                </c:pt>
                <c:pt idx="565">
                  <c:v>32.721779288642601</c:v>
                </c:pt>
                <c:pt idx="566">
                  <c:v>32.809326599424601</c:v>
                </c:pt>
                <c:pt idx="567">
                  <c:v>32.886534768706902</c:v>
                </c:pt>
                <c:pt idx="568">
                  <c:v>33.114693435615699</c:v>
                </c:pt>
                <c:pt idx="569">
                  <c:v>31.8611846203396</c:v>
                </c:pt>
                <c:pt idx="570">
                  <c:v>32.0560263802817</c:v>
                </c:pt>
                <c:pt idx="571">
                  <c:v>32.023220581143498</c:v>
                </c:pt>
                <c:pt idx="572">
                  <c:v>32.102707477971101</c:v>
                </c:pt>
                <c:pt idx="573">
                  <c:v>32.140039471087498</c:v>
                </c:pt>
                <c:pt idx="574">
                  <c:v>31.386979176513702</c:v>
                </c:pt>
                <c:pt idx="575">
                  <c:v>31.628970048309299</c:v>
                </c:pt>
                <c:pt idx="576">
                  <c:v>31.817833873495399</c:v>
                </c:pt>
                <c:pt idx="577">
                  <c:v>32.478543722452997</c:v>
                </c:pt>
                <c:pt idx="578">
                  <c:v>33.355621527424397</c:v>
                </c:pt>
                <c:pt idx="579">
                  <c:v>33.376441634245701</c:v>
                </c:pt>
                <c:pt idx="580">
                  <c:v>33.457968661068897</c:v>
                </c:pt>
                <c:pt idx="581">
                  <c:v>33.2382873887288</c:v>
                </c:pt>
                <c:pt idx="582">
                  <c:v>33.255077209401499</c:v>
                </c:pt>
                <c:pt idx="583">
                  <c:v>33.461163253450998</c:v>
                </c:pt>
                <c:pt idx="584">
                  <c:v>33.729552265480102</c:v>
                </c:pt>
                <c:pt idx="585">
                  <c:v>34.839147316816799</c:v>
                </c:pt>
                <c:pt idx="586">
                  <c:v>34.740525996763097</c:v>
                </c:pt>
                <c:pt idx="587">
                  <c:v>34.776006208944402</c:v>
                </c:pt>
                <c:pt idx="588">
                  <c:v>34.932930065406801</c:v>
                </c:pt>
                <c:pt idx="589">
                  <c:v>35.152237977932003</c:v>
                </c:pt>
                <c:pt idx="590">
                  <c:v>35.545716070622902</c:v>
                </c:pt>
                <c:pt idx="591">
                  <c:v>35.792015256380502</c:v>
                </c:pt>
                <c:pt idx="592">
                  <c:v>35.786519728511699</c:v>
                </c:pt>
                <c:pt idx="593">
                  <c:v>35.977323630237997</c:v>
                </c:pt>
                <c:pt idx="594">
                  <c:v>36.038588725975202</c:v>
                </c:pt>
                <c:pt idx="595">
                  <c:v>36.303839576652798</c:v>
                </c:pt>
                <c:pt idx="596">
                  <c:v>36.608547463984898</c:v>
                </c:pt>
                <c:pt idx="597">
                  <c:v>35.004814773970303</c:v>
                </c:pt>
                <c:pt idx="598">
                  <c:v>35.073639734603297</c:v>
                </c:pt>
                <c:pt idx="599">
                  <c:v>35.189261025522903</c:v>
                </c:pt>
                <c:pt idx="600">
                  <c:v>35.372490606016299</c:v>
                </c:pt>
                <c:pt idx="601">
                  <c:v>35.476362425628601</c:v>
                </c:pt>
                <c:pt idx="602">
                  <c:v>36.198542493814301</c:v>
                </c:pt>
                <c:pt idx="603">
                  <c:v>36.950801392417198</c:v>
                </c:pt>
                <c:pt idx="604">
                  <c:v>37.121158628010697</c:v>
                </c:pt>
                <c:pt idx="605">
                  <c:v>35.450061637026401</c:v>
                </c:pt>
                <c:pt idx="606">
                  <c:v>35.242281353502499</c:v>
                </c:pt>
                <c:pt idx="607">
                  <c:v>35.282007483606201</c:v>
                </c:pt>
                <c:pt idx="608">
                  <c:v>35.313385060425098</c:v>
                </c:pt>
                <c:pt idx="609">
                  <c:v>35.945864841752801</c:v>
                </c:pt>
                <c:pt idx="610">
                  <c:v>36.731735433018898</c:v>
                </c:pt>
                <c:pt idx="611">
                  <c:v>38.189138381503803</c:v>
                </c:pt>
                <c:pt idx="612">
                  <c:v>36.378921412273002</c:v>
                </c:pt>
                <c:pt idx="613">
                  <c:v>37.161512800749698</c:v>
                </c:pt>
                <c:pt idx="614">
                  <c:v>37.181630186942797</c:v>
                </c:pt>
                <c:pt idx="615">
                  <c:v>37.507650394447097</c:v>
                </c:pt>
                <c:pt idx="616">
                  <c:v>37.919490550270801</c:v>
                </c:pt>
                <c:pt idx="617">
                  <c:v>38.116522249140402</c:v>
                </c:pt>
                <c:pt idx="618">
                  <c:v>38.502599985620698</c:v>
                </c:pt>
                <c:pt idx="619">
                  <c:v>38.722720848911599</c:v>
                </c:pt>
                <c:pt idx="620">
                  <c:v>39.5445830503294</c:v>
                </c:pt>
                <c:pt idx="621">
                  <c:v>39.624375406325498</c:v>
                </c:pt>
                <c:pt idx="622">
                  <c:v>39.707622646690297</c:v>
                </c:pt>
                <c:pt idx="623">
                  <c:v>40.2670054885822</c:v>
                </c:pt>
                <c:pt idx="624">
                  <c:v>41.461953336806801</c:v>
                </c:pt>
                <c:pt idx="625">
                  <c:v>42.658681330659597</c:v>
                </c:pt>
                <c:pt idx="626">
                  <c:v>43.284958338382602</c:v>
                </c:pt>
                <c:pt idx="627">
                  <c:v>44.311913196235899</c:v>
                </c:pt>
                <c:pt idx="628">
                  <c:v>44.520621536263398</c:v>
                </c:pt>
                <c:pt idx="629">
                  <c:v>44.634608765069899</c:v>
                </c:pt>
                <c:pt idx="630">
                  <c:v>45.142051044551799</c:v>
                </c:pt>
                <c:pt idx="631">
                  <c:v>45.541009727247697</c:v>
                </c:pt>
                <c:pt idx="632">
                  <c:v>42.913917833930498</c:v>
                </c:pt>
                <c:pt idx="633">
                  <c:v>42.917846702106701</c:v>
                </c:pt>
                <c:pt idx="634">
                  <c:v>42.113661026881999</c:v>
                </c:pt>
                <c:pt idx="635">
                  <c:v>42.244011574968098</c:v>
                </c:pt>
                <c:pt idx="636">
                  <c:v>42.403307363002497</c:v>
                </c:pt>
                <c:pt idx="637">
                  <c:v>42.408140670732202</c:v>
                </c:pt>
                <c:pt idx="638">
                  <c:v>42.742637811075397</c:v>
                </c:pt>
                <c:pt idx="639">
                  <c:v>40.291573724980303</c:v>
                </c:pt>
                <c:pt idx="640">
                  <c:v>38.956994833580701</c:v>
                </c:pt>
                <c:pt idx="641">
                  <c:v>39.037763274447101</c:v>
                </c:pt>
                <c:pt idx="642">
                  <c:v>39.121869956335203</c:v>
                </c:pt>
                <c:pt idx="643">
                  <c:v>39.281117130258103</c:v>
                </c:pt>
                <c:pt idx="644">
                  <c:v>39.840642489537203</c:v>
                </c:pt>
                <c:pt idx="645">
                  <c:v>40.389415922614297</c:v>
                </c:pt>
                <c:pt idx="646">
                  <c:v>41.2034090251734</c:v>
                </c:pt>
                <c:pt idx="647">
                  <c:v>40.979960886034903</c:v>
                </c:pt>
                <c:pt idx="648">
                  <c:v>41.166398174507897</c:v>
                </c:pt>
                <c:pt idx="649">
                  <c:v>41.2171282538499</c:v>
                </c:pt>
                <c:pt idx="650">
                  <c:v>41.291817607665898</c:v>
                </c:pt>
                <c:pt idx="651">
                  <c:v>41.408036879352501</c:v>
                </c:pt>
                <c:pt idx="652">
                  <c:v>41.224758868210202</c:v>
                </c:pt>
                <c:pt idx="653">
                  <c:v>41.150016952234303</c:v>
                </c:pt>
                <c:pt idx="654">
                  <c:v>41.351691375207402</c:v>
                </c:pt>
                <c:pt idx="655">
                  <c:v>41.442707777251997</c:v>
                </c:pt>
                <c:pt idx="656">
                  <c:v>41.459868926314101</c:v>
                </c:pt>
                <c:pt idx="657">
                  <c:v>41.502574036603797</c:v>
                </c:pt>
                <c:pt idx="658">
                  <c:v>41.4697572577928</c:v>
                </c:pt>
                <c:pt idx="659">
                  <c:v>43.099462583441003</c:v>
                </c:pt>
                <c:pt idx="660">
                  <c:v>42.8720740618664</c:v>
                </c:pt>
                <c:pt idx="661">
                  <c:v>41.624209573016998</c:v>
                </c:pt>
                <c:pt idx="662">
                  <c:v>41.462003457336102</c:v>
                </c:pt>
                <c:pt idx="663">
                  <c:v>41.689258065597997</c:v>
                </c:pt>
                <c:pt idx="664">
                  <c:v>42.330712981410997</c:v>
                </c:pt>
                <c:pt idx="665">
                  <c:v>42.747977810488798</c:v>
                </c:pt>
                <c:pt idx="666">
                  <c:v>43.173622472357998</c:v>
                </c:pt>
                <c:pt idx="667">
                  <c:v>43.715166737730598</c:v>
                </c:pt>
                <c:pt idx="668">
                  <c:v>44.250661709842703</c:v>
                </c:pt>
                <c:pt idx="669">
                  <c:v>43.862949992990103</c:v>
                </c:pt>
                <c:pt idx="670">
                  <c:v>44.069009521566599</c:v>
                </c:pt>
                <c:pt idx="671">
                  <c:v>44.259388614906797</c:v>
                </c:pt>
                <c:pt idx="672">
                  <c:v>46.6473456601137</c:v>
                </c:pt>
                <c:pt idx="673">
                  <c:v>44.775736168983599</c:v>
                </c:pt>
                <c:pt idx="674">
                  <c:v>45.983036854313497</c:v>
                </c:pt>
                <c:pt idx="675">
                  <c:v>46.1857405289974</c:v>
                </c:pt>
                <c:pt idx="676">
                  <c:v>46.940939606343001</c:v>
                </c:pt>
                <c:pt idx="677">
                  <c:v>47.050630352509202</c:v>
                </c:pt>
                <c:pt idx="678">
                  <c:v>47.200667884473198</c:v>
                </c:pt>
                <c:pt idx="679">
                  <c:v>47.422603423905699</c:v>
                </c:pt>
                <c:pt idx="680">
                  <c:v>47.780821583497897</c:v>
                </c:pt>
                <c:pt idx="681">
                  <c:v>48.138593148686901</c:v>
                </c:pt>
                <c:pt idx="682">
                  <c:v>49.154990426329697</c:v>
                </c:pt>
                <c:pt idx="683">
                  <c:v>49.252208984719601</c:v>
                </c:pt>
                <c:pt idx="684">
                  <c:v>48.982338842866803</c:v>
                </c:pt>
                <c:pt idx="685">
                  <c:v>49.065987118919203</c:v>
                </c:pt>
                <c:pt idx="686">
                  <c:v>49.267783540287702</c:v>
                </c:pt>
                <c:pt idx="687">
                  <c:v>49.568020429399702</c:v>
                </c:pt>
                <c:pt idx="688">
                  <c:v>50.654473507180299</c:v>
                </c:pt>
                <c:pt idx="689">
                  <c:v>49.534481582302199</c:v>
                </c:pt>
                <c:pt idx="690">
                  <c:v>49.801238519106299</c:v>
                </c:pt>
                <c:pt idx="691">
                  <c:v>49.633686018520898</c:v>
                </c:pt>
                <c:pt idx="692">
                  <c:v>49.727912673130902</c:v>
                </c:pt>
                <c:pt idx="693">
                  <c:v>48.407836969081202</c:v>
                </c:pt>
                <c:pt idx="694">
                  <c:v>48.4659914174524</c:v>
                </c:pt>
                <c:pt idx="695">
                  <c:v>48.347764304243398</c:v>
                </c:pt>
                <c:pt idx="696">
                  <c:v>49.493596245166202</c:v>
                </c:pt>
                <c:pt idx="697">
                  <c:v>49.609822825305002</c:v>
                </c:pt>
                <c:pt idx="698">
                  <c:v>49.634748928488698</c:v>
                </c:pt>
                <c:pt idx="699">
                  <c:v>49.565842705241401</c:v>
                </c:pt>
                <c:pt idx="700">
                  <c:v>49.6819002598141</c:v>
                </c:pt>
                <c:pt idx="701">
                  <c:v>49.1505973277634</c:v>
                </c:pt>
                <c:pt idx="702">
                  <c:v>49.448234404626902</c:v>
                </c:pt>
                <c:pt idx="703">
                  <c:v>49.481634728984098</c:v>
                </c:pt>
                <c:pt idx="704">
                  <c:v>49.547479703158601</c:v>
                </c:pt>
                <c:pt idx="705">
                  <c:v>49.656581594495897</c:v>
                </c:pt>
                <c:pt idx="706">
                  <c:v>49.6627025386246</c:v>
                </c:pt>
                <c:pt idx="707">
                  <c:v>47.699808361026101</c:v>
                </c:pt>
                <c:pt idx="708">
                  <c:v>48.2514117943415</c:v>
                </c:pt>
                <c:pt idx="709">
                  <c:v>48.871598514737997</c:v>
                </c:pt>
                <c:pt idx="710">
                  <c:v>48.928598229175797</c:v>
                </c:pt>
                <c:pt idx="711">
                  <c:v>49.114217511055301</c:v>
                </c:pt>
                <c:pt idx="712">
                  <c:v>49.079899183284603</c:v>
                </c:pt>
                <c:pt idx="713">
                  <c:v>49.043179902169697</c:v>
                </c:pt>
                <c:pt idx="714">
                  <c:v>50.089108176525897</c:v>
                </c:pt>
                <c:pt idx="715">
                  <c:v>50.752006920714301</c:v>
                </c:pt>
                <c:pt idx="716">
                  <c:v>49.680491877823798</c:v>
                </c:pt>
                <c:pt idx="717">
                  <c:v>46.4527271075576</c:v>
                </c:pt>
                <c:pt idx="718">
                  <c:v>45.007512612610597</c:v>
                </c:pt>
                <c:pt idx="719">
                  <c:v>45.065443042661201</c:v>
                </c:pt>
                <c:pt idx="720">
                  <c:v>45.023491907818403</c:v>
                </c:pt>
                <c:pt idx="721">
                  <c:v>45.310097711457402</c:v>
                </c:pt>
                <c:pt idx="722">
                  <c:v>45.699635876398197</c:v>
                </c:pt>
                <c:pt idx="723">
                  <c:v>45.788116076210898</c:v>
                </c:pt>
                <c:pt idx="724">
                  <c:v>45.874493258570197</c:v>
                </c:pt>
                <c:pt idx="725">
                  <c:v>45.823196060877997</c:v>
                </c:pt>
                <c:pt idx="726">
                  <c:v>45.867111538614203</c:v>
                </c:pt>
                <c:pt idx="727">
                  <c:v>45.953242188622497</c:v>
                </c:pt>
                <c:pt idx="728">
                  <c:v>46.295291692099397</c:v>
                </c:pt>
                <c:pt idx="729">
                  <c:v>46.362757774092898</c:v>
                </c:pt>
                <c:pt idx="730">
                  <c:v>46.509153739431198</c:v>
                </c:pt>
                <c:pt idx="731">
                  <c:v>46.454780204976501</c:v>
                </c:pt>
                <c:pt idx="732">
                  <c:v>46.656447928931897</c:v>
                </c:pt>
                <c:pt idx="733">
                  <c:v>46.719062710196297</c:v>
                </c:pt>
                <c:pt idx="734">
                  <c:v>46.7377887452949</c:v>
                </c:pt>
                <c:pt idx="735">
                  <c:v>47.163392035599898</c:v>
                </c:pt>
                <c:pt idx="736">
                  <c:v>49.951526579438998</c:v>
                </c:pt>
                <c:pt idx="737">
                  <c:v>52.142873993424899</c:v>
                </c:pt>
                <c:pt idx="738">
                  <c:v>53.469444771760301</c:v>
                </c:pt>
                <c:pt idx="739">
                  <c:v>54.056674603944501</c:v>
                </c:pt>
                <c:pt idx="740">
                  <c:v>55.138971910841001</c:v>
                </c:pt>
                <c:pt idx="741">
                  <c:v>55.152355428895703</c:v>
                </c:pt>
                <c:pt idx="742">
                  <c:v>55.645368775207402</c:v>
                </c:pt>
                <c:pt idx="743">
                  <c:v>58.145411281255001</c:v>
                </c:pt>
                <c:pt idx="744">
                  <c:v>56.000715211771002</c:v>
                </c:pt>
                <c:pt idx="745">
                  <c:v>55.947408213059703</c:v>
                </c:pt>
                <c:pt idx="746">
                  <c:v>55.740307535424002</c:v>
                </c:pt>
                <c:pt idx="747">
                  <c:v>55.163703610364102</c:v>
                </c:pt>
                <c:pt idx="748">
                  <c:v>55.416826857084303</c:v>
                </c:pt>
                <c:pt idx="749">
                  <c:v>55.450841130213902</c:v>
                </c:pt>
                <c:pt idx="750">
                  <c:v>55.426646036865897</c:v>
                </c:pt>
                <c:pt idx="751">
                  <c:v>54.332358549871699</c:v>
                </c:pt>
                <c:pt idx="752">
                  <c:v>55.271842930795302</c:v>
                </c:pt>
                <c:pt idx="753">
                  <c:v>55.202926255599998</c:v>
                </c:pt>
                <c:pt idx="754">
                  <c:v>54.962096925730599</c:v>
                </c:pt>
                <c:pt idx="755">
                  <c:v>55.073751016602998</c:v>
                </c:pt>
                <c:pt idx="756">
                  <c:v>55.514957213047403</c:v>
                </c:pt>
                <c:pt idx="757">
                  <c:v>55.4191192453982</c:v>
                </c:pt>
                <c:pt idx="758">
                  <c:v>55.419197629662399</c:v>
                </c:pt>
                <c:pt idx="759">
                  <c:v>55.915696491965903</c:v>
                </c:pt>
                <c:pt idx="760">
                  <c:v>55.569313925260701</c:v>
                </c:pt>
                <c:pt idx="761">
                  <c:v>55.622277754952897</c:v>
                </c:pt>
                <c:pt idx="762">
                  <c:v>55.844871470538898</c:v>
                </c:pt>
                <c:pt idx="763">
                  <c:v>56.177045696195897</c:v>
                </c:pt>
                <c:pt idx="764">
                  <c:v>56.300728357950298</c:v>
                </c:pt>
                <c:pt idx="765">
                  <c:v>57.609997141198299</c:v>
                </c:pt>
                <c:pt idx="766">
                  <c:v>57.935277218906201</c:v>
                </c:pt>
                <c:pt idx="767">
                  <c:v>58.313478556166203</c:v>
                </c:pt>
                <c:pt idx="768">
                  <c:v>58.448458318287699</c:v>
                </c:pt>
                <c:pt idx="769">
                  <c:v>58.038068485124597</c:v>
                </c:pt>
                <c:pt idx="770">
                  <c:v>58.857876687106803</c:v>
                </c:pt>
                <c:pt idx="771">
                  <c:v>58.946011333278001</c:v>
                </c:pt>
                <c:pt idx="772">
                  <c:v>57.524612323961897</c:v>
                </c:pt>
                <c:pt idx="773">
                  <c:v>57.871041177764504</c:v>
                </c:pt>
                <c:pt idx="774">
                  <c:v>57.892580392912002</c:v>
                </c:pt>
                <c:pt idx="775">
                  <c:v>58.133724637156099</c:v>
                </c:pt>
                <c:pt idx="776">
                  <c:v>58.306053966054698</c:v>
                </c:pt>
                <c:pt idx="777">
                  <c:v>58.564693736502001</c:v>
                </c:pt>
                <c:pt idx="778">
                  <c:v>58.591300926486703</c:v>
                </c:pt>
                <c:pt idx="779">
                  <c:v>58.671654912356701</c:v>
                </c:pt>
                <c:pt idx="780">
                  <c:v>60.404239155686</c:v>
                </c:pt>
                <c:pt idx="781">
                  <c:v>60.476673777005999</c:v>
                </c:pt>
                <c:pt idx="782">
                  <c:v>60.343676652286398</c:v>
                </c:pt>
                <c:pt idx="783">
                  <c:v>60.536777595997798</c:v>
                </c:pt>
                <c:pt idx="784">
                  <c:v>60.628867817435797</c:v>
                </c:pt>
                <c:pt idx="785">
                  <c:v>60.708529966371799</c:v>
                </c:pt>
                <c:pt idx="786">
                  <c:v>60.677452408648399</c:v>
                </c:pt>
                <c:pt idx="787">
                  <c:v>59.2806523419383</c:v>
                </c:pt>
                <c:pt idx="788">
                  <c:v>59.173807310466003</c:v>
                </c:pt>
                <c:pt idx="789">
                  <c:v>59.267381038904098</c:v>
                </c:pt>
                <c:pt idx="790">
                  <c:v>59.4468504064792</c:v>
                </c:pt>
                <c:pt idx="791">
                  <c:v>58.170865634987997</c:v>
                </c:pt>
                <c:pt idx="792">
                  <c:v>57.016603638134001</c:v>
                </c:pt>
                <c:pt idx="793">
                  <c:v>57.293284956222003</c:v>
                </c:pt>
                <c:pt idx="794">
                  <c:v>58.325029542128199</c:v>
                </c:pt>
                <c:pt idx="795">
                  <c:v>58.3159891919667</c:v>
                </c:pt>
                <c:pt idx="796">
                  <c:v>58.391092080851699</c:v>
                </c:pt>
                <c:pt idx="797">
                  <c:v>58.561190685199499</c:v>
                </c:pt>
                <c:pt idx="798">
                  <c:v>59.820101346831002</c:v>
                </c:pt>
                <c:pt idx="799">
                  <c:v>60.3923695443941</c:v>
                </c:pt>
                <c:pt idx="800">
                  <c:v>59.384528370728901</c:v>
                </c:pt>
                <c:pt idx="801">
                  <c:v>56.395093940296</c:v>
                </c:pt>
                <c:pt idx="802">
                  <c:v>50.558246246757101</c:v>
                </c:pt>
                <c:pt idx="803">
                  <c:v>51.432234917565502</c:v>
                </c:pt>
                <c:pt idx="804">
                  <c:v>48.541059595960498</c:v>
                </c:pt>
                <c:pt idx="805">
                  <c:v>49.328250092351603</c:v>
                </c:pt>
                <c:pt idx="806">
                  <c:v>47.983395223641203</c:v>
                </c:pt>
                <c:pt idx="807">
                  <c:v>48.1325732728533</c:v>
                </c:pt>
                <c:pt idx="808">
                  <c:v>46.947755009522901</c:v>
                </c:pt>
                <c:pt idx="809">
                  <c:v>47.895163464980101</c:v>
                </c:pt>
                <c:pt idx="810">
                  <c:v>46.294741898276598</c:v>
                </c:pt>
                <c:pt idx="811">
                  <c:v>46.300319662259398</c:v>
                </c:pt>
                <c:pt idx="812">
                  <c:v>46.228891964828598</c:v>
                </c:pt>
                <c:pt idx="813">
                  <c:v>45.569333328952901</c:v>
                </c:pt>
                <c:pt idx="814">
                  <c:v>45.811616740159799</c:v>
                </c:pt>
                <c:pt idx="815">
                  <c:v>46.186420260815197</c:v>
                </c:pt>
                <c:pt idx="816">
                  <c:v>46.346885679580403</c:v>
                </c:pt>
                <c:pt idx="817">
                  <c:v>46.503481561091398</c:v>
                </c:pt>
                <c:pt idx="818">
                  <c:v>46.071631011258603</c:v>
                </c:pt>
                <c:pt idx="819">
                  <c:v>46.377500144396002</c:v>
                </c:pt>
                <c:pt idx="820">
                  <c:v>46.434359706094398</c:v>
                </c:pt>
                <c:pt idx="821">
                  <c:v>46.430491387061103</c:v>
                </c:pt>
                <c:pt idx="822">
                  <c:v>46.460489392774001</c:v>
                </c:pt>
                <c:pt idx="823">
                  <c:v>45.996108021238797</c:v>
                </c:pt>
                <c:pt idx="824">
                  <c:v>46.053758306051698</c:v>
                </c:pt>
                <c:pt idx="825">
                  <c:v>46.265286150613399</c:v>
                </c:pt>
                <c:pt idx="826">
                  <c:v>47.435365924178903</c:v>
                </c:pt>
                <c:pt idx="827">
                  <c:v>46.964620908345999</c:v>
                </c:pt>
                <c:pt idx="828">
                  <c:v>45.881704504028498</c:v>
                </c:pt>
                <c:pt idx="829">
                  <c:v>46.071127028546599</c:v>
                </c:pt>
                <c:pt idx="830">
                  <c:v>46.316198871922303</c:v>
                </c:pt>
                <c:pt idx="831">
                  <c:v>46.456444560403298</c:v>
                </c:pt>
                <c:pt idx="832">
                  <c:v>45.983627800052503</c:v>
                </c:pt>
                <c:pt idx="833">
                  <c:v>45.670282337512397</c:v>
                </c:pt>
                <c:pt idx="834">
                  <c:v>45.180687755258603</c:v>
                </c:pt>
                <c:pt idx="835">
                  <c:v>45.3974539110351</c:v>
                </c:pt>
                <c:pt idx="836">
                  <c:v>45.5836116042301</c:v>
                </c:pt>
                <c:pt idx="837">
                  <c:v>45.976408290252898</c:v>
                </c:pt>
                <c:pt idx="838">
                  <c:v>46.0352059917399</c:v>
                </c:pt>
                <c:pt idx="839">
                  <c:v>46.248258057925597</c:v>
                </c:pt>
                <c:pt idx="840">
                  <c:v>45.902531309549801</c:v>
                </c:pt>
                <c:pt idx="841">
                  <c:v>46.691017657126103</c:v>
                </c:pt>
                <c:pt idx="842">
                  <c:v>46.979413686438903</c:v>
                </c:pt>
                <c:pt idx="843">
                  <c:v>46.5674695560947</c:v>
                </c:pt>
                <c:pt idx="844">
                  <c:v>45.654870660504997</c:v>
                </c:pt>
                <c:pt idx="845">
                  <c:v>45.345351221961501</c:v>
                </c:pt>
                <c:pt idx="846">
                  <c:v>45.338665539387399</c:v>
                </c:pt>
                <c:pt idx="847">
                  <c:v>45.548774879311999</c:v>
                </c:pt>
                <c:pt idx="848">
                  <c:v>47.037234302175598</c:v>
                </c:pt>
                <c:pt idx="849">
                  <c:v>47.818553315679097</c:v>
                </c:pt>
                <c:pt idx="850">
                  <c:v>47.994444862622302</c:v>
                </c:pt>
                <c:pt idx="851">
                  <c:v>49.125133147811198</c:v>
                </c:pt>
                <c:pt idx="852">
                  <c:v>49.285103528282299</c:v>
                </c:pt>
                <c:pt idx="853">
                  <c:v>49.385429736130398</c:v>
                </c:pt>
                <c:pt idx="854">
                  <c:v>49.399990464997103</c:v>
                </c:pt>
                <c:pt idx="855">
                  <c:v>49.518096034467</c:v>
                </c:pt>
                <c:pt idx="856">
                  <c:v>49.607407897038598</c:v>
                </c:pt>
                <c:pt idx="857">
                  <c:v>49.581027374517298</c:v>
                </c:pt>
                <c:pt idx="858">
                  <c:v>49.5343462477732</c:v>
                </c:pt>
                <c:pt idx="859">
                  <c:v>49.572683525701301</c:v>
                </c:pt>
                <c:pt idx="860">
                  <c:v>48.530144260411703</c:v>
                </c:pt>
                <c:pt idx="861">
                  <c:v>48.7042601638124</c:v>
                </c:pt>
                <c:pt idx="862">
                  <c:v>48.639826315603301</c:v>
                </c:pt>
                <c:pt idx="863">
                  <c:v>47.547362690415603</c:v>
                </c:pt>
                <c:pt idx="864">
                  <c:v>50.508072763287601</c:v>
                </c:pt>
                <c:pt idx="865">
                  <c:v>50.538422471741001</c:v>
                </c:pt>
                <c:pt idx="866">
                  <c:v>50.499010368098801</c:v>
                </c:pt>
                <c:pt idx="867">
                  <c:v>50.494858490514801</c:v>
                </c:pt>
                <c:pt idx="868">
                  <c:v>50.677519698693096</c:v>
                </c:pt>
                <c:pt idx="869">
                  <c:v>50.628753816825302</c:v>
                </c:pt>
                <c:pt idx="870">
                  <c:v>50.266840371212801</c:v>
                </c:pt>
                <c:pt idx="871">
                  <c:v>50.491015942646698</c:v>
                </c:pt>
                <c:pt idx="872">
                  <c:v>50.709184461199499</c:v>
                </c:pt>
                <c:pt idx="873">
                  <c:v>50.7553994439672</c:v>
                </c:pt>
                <c:pt idx="874">
                  <c:v>50.813921561901701</c:v>
                </c:pt>
                <c:pt idx="875">
                  <c:v>50.315286102144498</c:v>
                </c:pt>
                <c:pt idx="876">
                  <c:v>50.445430092091101</c:v>
                </c:pt>
                <c:pt idx="877">
                  <c:v>50.445590577104802</c:v>
                </c:pt>
                <c:pt idx="878">
                  <c:v>50.148874947062801</c:v>
                </c:pt>
                <c:pt idx="879">
                  <c:v>50.003397953331202</c:v>
                </c:pt>
                <c:pt idx="880">
                  <c:v>49.999857996824304</c:v>
                </c:pt>
                <c:pt idx="881">
                  <c:v>51.155357952939603</c:v>
                </c:pt>
                <c:pt idx="882">
                  <c:v>51.339271812754802</c:v>
                </c:pt>
                <c:pt idx="883">
                  <c:v>50.969249873330398</c:v>
                </c:pt>
                <c:pt idx="884">
                  <c:v>51.3902176212925</c:v>
                </c:pt>
                <c:pt idx="885">
                  <c:v>51.237409666823098</c:v>
                </c:pt>
                <c:pt idx="886">
                  <c:v>51.360689289641002</c:v>
                </c:pt>
                <c:pt idx="887">
                  <c:v>51.4072352137892</c:v>
                </c:pt>
                <c:pt idx="888">
                  <c:v>51.464247471759499</c:v>
                </c:pt>
                <c:pt idx="889">
                  <c:v>51.451730317533801</c:v>
                </c:pt>
                <c:pt idx="890">
                  <c:v>51.180657947323397</c:v>
                </c:pt>
                <c:pt idx="891">
                  <c:v>52.022708704078497</c:v>
                </c:pt>
                <c:pt idx="892">
                  <c:v>52.334914465650897</c:v>
                </c:pt>
                <c:pt idx="893">
                  <c:v>52.516661454844197</c:v>
                </c:pt>
                <c:pt idx="894">
                  <c:v>51.855584278315298</c:v>
                </c:pt>
                <c:pt idx="895">
                  <c:v>51.940354177629999</c:v>
                </c:pt>
                <c:pt idx="896">
                  <c:v>51.758560068165799</c:v>
                </c:pt>
                <c:pt idx="897">
                  <c:v>50.7525116293792</c:v>
                </c:pt>
                <c:pt idx="898">
                  <c:v>49.192078001950101</c:v>
                </c:pt>
                <c:pt idx="899">
                  <c:v>47.909134377889501</c:v>
                </c:pt>
                <c:pt idx="900">
                  <c:v>45.665340923441299</c:v>
                </c:pt>
                <c:pt idx="901">
                  <c:v>44.513486302841898</c:v>
                </c:pt>
                <c:pt idx="902">
                  <c:v>43.962673804641298</c:v>
                </c:pt>
                <c:pt idx="903">
                  <c:v>43.423591025004498</c:v>
                </c:pt>
                <c:pt idx="904">
                  <c:v>43.984523451336699</c:v>
                </c:pt>
                <c:pt idx="905">
                  <c:v>44.442743887957199</c:v>
                </c:pt>
                <c:pt idx="906">
                  <c:v>44.5344717387458</c:v>
                </c:pt>
                <c:pt idx="907">
                  <c:v>44.248199558919701</c:v>
                </c:pt>
                <c:pt idx="908">
                  <c:v>43.158227890906403</c:v>
                </c:pt>
                <c:pt idx="909">
                  <c:v>43.290532590673998</c:v>
                </c:pt>
                <c:pt idx="910">
                  <c:v>43.560987695371701</c:v>
                </c:pt>
                <c:pt idx="911">
                  <c:v>43.714131489544997</c:v>
                </c:pt>
                <c:pt idx="912">
                  <c:v>43.199284605444497</c:v>
                </c:pt>
                <c:pt idx="913">
                  <c:v>44.080514614568102</c:v>
                </c:pt>
                <c:pt idx="914">
                  <c:v>42.785214357679301</c:v>
                </c:pt>
                <c:pt idx="915">
                  <c:v>42.862100454533199</c:v>
                </c:pt>
                <c:pt idx="916">
                  <c:v>42.929844922359003</c:v>
                </c:pt>
                <c:pt idx="917">
                  <c:v>42.852799764141302</c:v>
                </c:pt>
                <c:pt idx="918">
                  <c:v>43.238793987985197</c:v>
                </c:pt>
                <c:pt idx="919">
                  <c:v>42.628081572811503</c:v>
                </c:pt>
                <c:pt idx="920">
                  <c:v>41.771035270100903</c:v>
                </c:pt>
                <c:pt idx="921">
                  <c:v>41.504080208098102</c:v>
                </c:pt>
                <c:pt idx="922">
                  <c:v>41.600342618883701</c:v>
                </c:pt>
                <c:pt idx="923">
                  <c:v>41.6868840087199</c:v>
                </c:pt>
                <c:pt idx="924">
                  <c:v>41.931400016205302</c:v>
                </c:pt>
                <c:pt idx="925">
                  <c:v>42.244700203622699</c:v>
                </c:pt>
                <c:pt idx="926">
                  <c:v>42.109771967346902</c:v>
                </c:pt>
                <c:pt idx="927">
                  <c:v>42.297155486881898</c:v>
                </c:pt>
                <c:pt idx="928">
                  <c:v>42.517974594839401</c:v>
                </c:pt>
                <c:pt idx="929">
                  <c:v>41.999668106012102</c:v>
                </c:pt>
                <c:pt idx="930">
                  <c:v>42.733025214366798</c:v>
                </c:pt>
                <c:pt idx="931">
                  <c:v>43.960863510086199</c:v>
                </c:pt>
                <c:pt idx="932">
                  <c:v>44.191274131781</c:v>
                </c:pt>
                <c:pt idx="933">
                  <c:v>44.667773851112699</c:v>
                </c:pt>
                <c:pt idx="934">
                  <c:v>45.579939982184499</c:v>
                </c:pt>
                <c:pt idx="935">
                  <c:v>46.509375997647403</c:v>
                </c:pt>
                <c:pt idx="936">
                  <c:v>47.556494583526401</c:v>
                </c:pt>
                <c:pt idx="937">
                  <c:v>46.301662829681497</c:v>
                </c:pt>
                <c:pt idx="938">
                  <c:v>47.186999063978398</c:v>
                </c:pt>
                <c:pt idx="939">
                  <c:v>47.885561043404302</c:v>
                </c:pt>
                <c:pt idx="940">
                  <c:v>48.814625135318899</c:v>
                </c:pt>
                <c:pt idx="941">
                  <c:v>50.335103468603201</c:v>
                </c:pt>
                <c:pt idx="942">
                  <c:v>54.318555404873599</c:v>
                </c:pt>
                <c:pt idx="943">
                  <c:v>54.418954459155202</c:v>
                </c:pt>
                <c:pt idx="944">
                  <c:v>54.237751442946902</c:v>
                </c:pt>
                <c:pt idx="945">
                  <c:v>55.616661083650101</c:v>
                </c:pt>
                <c:pt idx="946">
                  <c:v>56.070529630434997</c:v>
                </c:pt>
                <c:pt idx="947">
                  <c:v>56.677820538253599</c:v>
                </c:pt>
                <c:pt idx="948">
                  <c:v>56.162760558788499</c:v>
                </c:pt>
                <c:pt idx="949">
                  <c:v>55.714380134548598</c:v>
                </c:pt>
                <c:pt idx="950">
                  <c:v>54.370772130431703</c:v>
                </c:pt>
                <c:pt idx="951">
                  <c:v>54.698023725312403</c:v>
                </c:pt>
                <c:pt idx="952">
                  <c:v>56.601559235262101</c:v>
                </c:pt>
                <c:pt idx="953">
                  <c:v>56.786012422030701</c:v>
                </c:pt>
                <c:pt idx="954">
                  <c:v>56.323661392937503</c:v>
                </c:pt>
                <c:pt idx="955">
                  <c:v>56.249603311952001</c:v>
                </c:pt>
                <c:pt idx="956">
                  <c:v>56.944791719190498</c:v>
                </c:pt>
                <c:pt idx="957">
                  <c:v>57.540181185484798</c:v>
                </c:pt>
                <c:pt idx="958">
                  <c:v>57.905529083585499</c:v>
                </c:pt>
                <c:pt idx="959">
                  <c:v>57.627129806654203</c:v>
                </c:pt>
                <c:pt idx="960">
                  <c:v>57.033685046310197</c:v>
                </c:pt>
                <c:pt idx="961">
                  <c:v>56.378585234818999</c:v>
                </c:pt>
                <c:pt idx="962">
                  <c:v>55.491809490526897</c:v>
                </c:pt>
                <c:pt idx="963">
                  <c:v>54.674290347379099</c:v>
                </c:pt>
                <c:pt idx="964">
                  <c:v>55.068218787371897</c:v>
                </c:pt>
                <c:pt idx="965">
                  <c:v>54.572777542050503</c:v>
                </c:pt>
                <c:pt idx="966">
                  <c:v>54.8475831088859</c:v>
                </c:pt>
                <c:pt idx="967">
                  <c:v>54.483657209589502</c:v>
                </c:pt>
                <c:pt idx="968">
                  <c:v>54.042517310330297</c:v>
                </c:pt>
                <c:pt idx="969">
                  <c:v>53.7200284966422</c:v>
                </c:pt>
                <c:pt idx="970">
                  <c:v>54.921404078684702</c:v>
                </c:pt>
                <c:pt idx="971">
                  <c:v>54.038521629921</c:v>
                </c:pt>
                <c:pt idx="972">
                  <c:v>54.187566328983699</c:v>
                </c:pt>
                <c:pt idx="973">
                  <c:v>54.8593393171126</c:v>
                </c:pt>
                <c:pt idx="974">
                  <c:v>54.104841136407302</c:v>
                </c:pt>
                <c:pt idx="975">
                  <c:v>55.040457168091301</c:v>
                </c:pt>
                <c:pt idx="976">
                  <c:v>53.704642676639203</c:v>
                </c:pt>
                <c:pt idx="977">
                  <c:v>52.5071440152918</c:v>
                </c:pt>
                <c:pt idx="978">
                  <c:v>52.8213226393338</c:v>
                </c:pt>
                <c:pt idx="979">
                  <c:v>52.529452312641197</c:v>
                </c:pt>
                <c:pt idx="980">
                  <c:v>51.6053564589036</c:v>
                </c:pt>
                <c:pt idx="981">
                  <c:v>52.690852229819797</c:v>
                </c:pt>
                <c:pt idx="982">
                  <c:v>52.602807177450003</c:v>
                </c:pt>
                <c:pt idx="983">
                  <c:v>53.159453414704899</c:v>
                </c:pt>
                <c:pt idx="984">
                  <c:v>52.471010750854902</c:v>
                </c:pt>
                <c:pt idx="985">
                  <c:v>52.093170275825202</c:v>
                </c:pt>
                <c:pt idx="986">
                  <c:v>52.058216452167898</c:v>
                </c:pt>
                <c:pt idx="987">
                  <c:v>52.889952543588102</c:v>
                </c:pt>
                <c:pt idx="988">
                  <c:v>52.523989882962802</c:v>
                </c:pt>
                <c:pt idx="989">
                  <c:v>53.175856524631399</c:v>
                </c:pt>
                <c:pt idx="990">
                  <c:v>53.511354451235199</c:v>
                </c:pt>
                <c:pt idx="991">
                  <c:v>52.540884262947799</c:v>
                </c:pt>
                <c:pt idx="992">
                  <c:v>51.826215875787497</c:v>
                </c:pt>
                <c:pt idx="993">
                  <c:v>51.099634422869002</c:v>
                </c:pt>
                <c:pt idx="994">
                  <c:v>50.802483765150299</c:v>
                </c:pt>
                <c:pt idx="995">
                  <c:v>51.094774588131301</c:v>
                </c:pt>
                <c:pt idx="996">
                  <c:v>50.765545831517699</c:v>
                </c:pt>
                <c:pt idx="997">
                  <c:v>49.840234525745302</c:v>
                </c:pt>
                <c:pt idx="998">
                  <c:v>50.151863730982598</c:v>
                </c:pt>
                <c:pt idx="999">
                  <c:v>49.709976587970601</c:v>
                </c:pt>
                <c:pt idx="1000">
                  <c:v>49.134417701825498</c:v>
                </c:pt>
                <c:pt idx="1001">
                  <c:v>50.623225256542703</c:v>
                </c:pt>
                <c:pt idx="1002">
                  <c:v>51.0701482966386</c:v>
                </c:pt>
                <c:pt idx="1003">
                  <c:v>51.528237631695603</c:v>
                </c:pt>
                <c:pt idx="1004">
                  <c:v>51.888681065776503</c:v>
                </c:pt>
                <c:pt idx="1005">
                  <c:v>51.163499214188398</c:v>
                </c:pt>
                <c:pt idx="1006">
                  <c:v>50.669169678428197</c:v>
                </c:pt>
                <c:pt idx="1007">
                  <c:v>50.709460715907603</c:v>
                </c:pt>
                <c:pt idx="1008">
                  <c:v>50.694798740722199</c:v>
                </c:pt>
                <c:pt idx="1009">
                  <c:v>50.885856639424901</c:v>
                </c:pt>
                <c:pt idx="1010">
                  <c:v>50.5161052754476</c:v>
                </c:pt>
                <c:pt idx="1011">
                  <c:v>48.997206653933702</c:v>
                </c:pt>
                <c:pt idx="1012">
                  <c:v>49.3146861309068</c:v>
                </c:pt>
                <c:pt idx="1013">
                  <c:v>48.957761329057597</c:v>
                </c:pt>
                <c:pt idx="1014">
                  <c:v>49.3869018887153</c:v>
                </c:pt>
                <c:pt idx="1015">
                  <c:v>49.854505168024502</c:v>
                </c:pt>
                <c:pt idx="1016">
                  <c:v>51.550050292065698</c:v>
                </c:pt>
                <c:pt idx="1017">
                  <c:v>52.4039737286326</c:v>
                </c:pt>
                <c:pt idx="1018">
                  <c:v>52.853340694652502</c:v>
                </c:pt>
                <c:pt idx="1019">
                  <c:v>53.804007718376198</c:v>
                </c:pt>
                <c:pt idx="1020">
                  <c:v>53.944482507460201</c:v>
                </c:pt>
                <c:pt idx="1021">
                  <c:v>53.750037195300699</c:v>
                </c:pt>
                <c:pt idx="1022">
                  <c:v>53.936921779505198</c:v>
                </c:pt>
                <c:pt idx="1023">
                  <c:v>54.434968140005303</c:v>
                </c:pt>
                <c:pt idx="1024">
                  <c:v>53.858209746462002</c:v>
                </c:pt>
                <c:pt idx="1025">
                  <c:v>54.7941919344428</c:v>
                </c:pt>
                <c:pt idx="1026">
                  <c:v>55.895668658022899</c:v>
                </c:pt>
                <c:pt idx="1027">
                  <c:v>55.452335162963301</c:v>
                </c:pt>
                <c:pt idx="1028">
                  <c:v>55.127194554456601</c:v>
                </c:pt>
                <c:pt idx="1029">
                  <c:v>61.206078511234701</c:v>
                </c:pt>
                <c:pt idx="1030">
                  <c:v>60.924515267996803</c:v>
                </c:pt>
                <c:pt idx="1031">
                  <c:v>60.778720758941802</c:v>
                </c:pt>
                <c:pt idx="1032">
                  <c:v>60.260621377819803</c:v>
                </c:pt>
                <c:pt idx="1033">
                  <c:v>60.472764752197598</c:v>
                </c:pt>
                <c:pt idx="1034">
                  <c:v>59.696326415548597</c:v>
                </c:pt>
                <c:pt idx="1035">
                  <c:v>59.799385211156398</c:v>
                </c:pt>
                <c:pt idx="1036">
                  <c:v>60.213262204104602</c:v>
                </c:pt>
                <c:pt idx="1037">
                  <c:v>60.853314552333003</c:v>
                </c:pt>
                <c:pt idx="1038">
                  <c:v>61.821488340041</c:v>
                </c:pt>
                <c:pt idx="1039">
                  <c:v>62.530461137883002</c:v>
                </c:pt>
                <c:pt idx="1040">
                  <c:v>63.384902097911002</c:v>
                </c:pt>
                <c:pt idx="1041">
                  <c:v>63.069127116532997</c:v>
                </c:pt>
                <c:pt idx="1042">
                  <c:v>63.469210178030998</c:v>
                </c:pt>
                <c:pt idx="1043">
                  <c:v>64.7238883192</c:v>
                </c:pt>
                <c:pt idx="1044">
                  <c:v>65.259947435848005</c:v>
                </c:pt>
                <c:pt idx="1045">
                  <c:v>65.380684166766002</c:v>
                </c:pt>
                <c:pt idx="1046">
                  <c:v>66.360625626572002</c:v>
                </c:pt>
                <c:pt idx="1047">
                  <c:v>66.694684990642997</c:v>
                </c:pt>
                <c:pt idx="1048">
                  <c:v>66.582347247243007</c:v>
                </c:pt>
                <c:pt idx="1049">
                  <c:v>66.984608050668996</c:v>
                </c:pt>
                <c:pt idx="1050">
                  <c:v>66.975502949244998</c:v>
                </c:pt>
                <c:pt idx="1051">
                  <c:v>68.888278570376997</c:v>
                </c:pt>
                <c:pt idx="1052">
                  <c:v>69.336868449411</c:v>
                </c:pt>
                <c:pt idx="1053">
                  <c:v>69.840395000285</c:v>
                </c:pt>
                <c:pt idx="1054">
                  <c:v>69.871346871526001</c:v>
                </c:pt>
                <c:pt idx="1055">
                  <c:v>69.394911873275007</c:v>
                </c:pt>
                <c:pt idx="1056">
                  <c:v>69.065790989925006</c:v>
                </c:pt>
                <c:pt idx="1057">
                  <c:v>69.827311351773005</c:v>
                </c:pt>
                <c:pt idx="1058">
                  <c:v>70.516831488169004</c:v>
                </c:pt>
                <c:pt idx="1059">
                  <c:v>70.465723966317</c:v>
                </c:pt>
                <c:pt idx="1060">
                  <c:v>70.519688356360007</c:v>
                </c:pt>
                <c:pt idx="1061">
                  <c:v>70.744662871931993</c:v>
                </c:pt>
                <c:pt idx="1062">
                  <c:v>69.488244123098994</c:v>
                </c:pt>
                <c:pt idx="1063">
                  <c:v>69.707583701729007</c:v>
                </c:pt>
                <c:pt idx="1064">
                  <c:v>70.234607673680998</c:v>
                </c:pt>
                <c:pt idx="1065">
                  <c:v>70.347973846648003</c:v>
                </c:pt>
                <c:pt idx="1066">
                  <c:v>70.937243104057004</c:v>
                </c:pt>
                <c:pt idx="1067">
                  <c:v>70.993798636833006</c:v>
                </c:pt>
                <c:pt idx="1068">
                  <c:v>70.204505446013997</c:v>
                </c:pt>
                <c:pt idx="1069">
                  <c:v>69.892210105410001</c:v>
                </c:pt>
                <c:pt idx="1070">
                  <c:v>69.277262525460003</c:v>
                </c:pt>
                <c:pt idx="1071">
                  <c:v>70.016131663615994</c:v>
                </c:pt>
                <c:pt idx="1072">
                  <c:v>69.994453201347</c:v>
                </c:pt>
                <c:pt idx="1073">
                  <c:v>70.214128504331001</c:v>
                </c:pt>
                <c:pt idx="1074">
                  <c:v>70.457995502534999</c:v>
                </c:pt>
                <c:pt idx="1075">
                  <c:v>69.733431549184004</c:v>
                </c:pt>
                <c:pt idx="1076">
                  <c:v>68.525938794411999</c:v>
                </c:pt>
                <c:pt idx="1077">
                  <c:v>67.838944502640999</c:v>
                </c:pt>
                <c:pt idx="1078">
                  <c:v>67.771482849834996</c:v>
                </c:pt>
                <c:pt idx="1079">
                  <c:v>67.931042847426994</c:v>
                </c:pt>
                <c:pt idx="1080">
                  <c:v>67.822801468730006</c:v>
                </c:pt>
                <c:pt idx="1081">
                  <c:v>68.905769039654999</c:v>
                </c:pt>
                <c:pt idx="1082">
                  <c:v>69.192009938137005</c:v>
                </c:pt>
                <c:pt idx="1083">
                  <c:v>67.858974374208998</c:v>
                </c:pt>
                <c:pt idx="1084">
                  <c:v>68.560388935128998</c:v>
                </c:pt>
                <c:pt idx="1085">
                  <c:v>69.062081171594997</c:v>
                </c:pt>
                <c:pt idx="1086">
                  <c:v>69.257826914242997</c:v>
                </c:pt>
                <c:pt idx="1087">
                  <c:v>68.336708521389994</c:v>
                </c:pt>
                <c:pt idx="1088">
                  <c:v>66.725858236261999</c:v>
                </c:pt>
                <c:pt idx="1089">
                  <c:v>66.996441820895001</c:v>
                </c:pt>
                <c:pt idx="1090">
                  <c:v>67.015626438249996</c:v>
                </c:pt>
                <c:pt idx="1091">
                  <c:v>66.284965160908996</c:v>
                </c:pt>
                <c:pt idx="1092">
                  <c:v>65.809607428337003</c:v>
                </c:pt>
                <c:pt idx="1093">
                  <c:v>65.605656139838999</c:v>
                </c:pt>
                <c:pt idx="1094">
                  <c:v>66.740265719432998</c:v>
                </c:pt>
                <c:pt idx="1095">
                  <c:v>63.936178228666002</c:v>
                </c:pt>
                <c:pt idx="1096">
                  <c:v>61.096541595532997</c:v>
                </c:pt>
                <c:pt idx="1097">
                  <c:v>62.595717430756999</c:v>
                </c:pt>
                <c:pt idx="1098">
                  <c:v>62.127984120522001</c:v>
                </c:pt>
                <c:pt idx="1099">
                  <c:v>61.467872104728997</c:v>
                </c:pt>
                <c:pt idx="1100">
                  <c:v>61.536132269668002</c:v>
                </c:pt>
                <c:pt idx="1101">
                  <c:v>61.573457504265001</c:v>
                </c:pt>
                <c:pt idx="1102">
                  <c:v>61.537638648985997</c:v>
                </c:pt>
                <c:pt idx="1103">
                  <c:v>60.811083636454001</c:v>
                </c:pt>
                <c:pt idx="1104">
                  <c:v>58.916622537186001</c:v>
                </c:pt>
                <c:pt idx="1105">
                  <c:v>58.714936991800997</c:v>
                </c:pt>
                <c:pt idx="1106">
                  <c:v>59.718874994638</c:v>
                </c:pt>
                <c:pt idx="1107">
                  <c:v>60.741273833945002</c:v>
                </c:pt>
                <c:pt idx="1108">
                  <c:v>61.195582387418</c:v>
                </c:pt>
                <c:pt idx="1109">
                  <c:v>61.012223102259</c:v>
                </c:pt>
                <c:pt idx="1110">
                  <c:v>61.023343619355003</c:v>
                </c:pt>
                <c:pt idx="1111">
                  <c:v>59.494169663504998</c:v>
                </c:pt>
                <c:pt idx="1112">
                  <c:v>59.355927956907003</c:v>
                </c:pt>
                <c:pt idx="1113">
                  <c:v>59.091689435547003</c:v>
                </c:pt>
                <c:pt idx="1114">
                  <c:v>59.669409985310999</c:v>
                </c:pt>
                <c:pt idx="1115">
                  <c:v>58.445453078869001</c:v>
                </c:pt>
                <c:pt idx="1116">
                  <c:v>58.156626790437997</c:v>
                </c:pt>
                <c:pt idx="1117">
                  <c:v>57.496742900469002</c:v>
                </c:pt>
                <c:pt idx="1118">
                  <c:v>56.938915530880998</c:v>
                </c:pt>
                <c:pt idx="1119">
                  <c:v>57.183894456624003</c:v>
                </c:pt>
                <c:pt idx="1120">
                  <c:v>58.382399597815997</c:v>
                </c:pt>
                <c:pt idx="1121">
                  <c:v>60.052926131347</c:v>
                </c:pt>
                <c:pt idx="1122">
                  <c:v>59.685889417981997</c:v>
                </c:pt>
                <c:pt idx="1123">
                  <c:v>58.372858197475999</c:v>
                </c:pt>
                <c:pt idx="1124">
                  <c:v>57.365321625893003</c:v>
                </c:pt>
                <c:pt idx="1125">
                  <c:v>57.564392345160996</c:v>
                </c:pt>
                <c:pt idx="1126">
                  <c:v>57.318190015741003</c:v>
                </c:pt>
                <c:pt idx="1127">
                  <c:v>57.849497334896</c:v>
                </c:pt>
                <c:pt idx="1128">
                  <c:v>57.820305889784997</c:v>
                </c:pt>
                <c:pt idx="1129">
                  <c:v>56.983905076638997</c:v>
                </c:pt>
                <c:pt idx="1130">
                  <c:v>57.314613119400001</c:v>
                </c:pt>
                <c:pt idx="1131">
                  <c:v>56.811824485971997</c:v>
                </c:pt>
                <c:pt idx="1132">
                  <c:v>56.191221175677001</c:v>
                </c:pt>
                <c:pt idx="1133">
                  <c:v>56.019468369504999</c:v>
                </c:pt>
                <c:pt idx="1134">
                  <c:v>56.566496280796002</c:v>
                </c:pt>
                <c:pt idx="1135">
                  <c:v>56.258875258803002</c:v>
                </c:pt>
                <c:pt idx="1136">
                  <c:v>55.306933084659001</c:v>
                </c:pt>
                <c:pt idx="1137">
                  <c:v>54.468387260613</c:v>
                </c:pt>
                <c:pt idx="1138">
                  <c:v>54.087687390729002</c:v>
                </c:pt>
                <c:pt idx="1139">
                  <c:v>53.221184720231001</c:v>
                </c:pt>
                <c:pt idx="1140">
                  <c:v>51.802139192485001</c:v>
                </c:pt>
                <c:pt idx="1141">
                  <c:v>52.302780919951999</c:v>
                </c:pt>
                <c:pt idx="1142">
                  <c:v>52.737101360347999</c:v>
                </c:pt>
                <c:pt idx="1143">
                  <c:v>54.541517053501003</c:v>
                </c:pt>
                <c:pt idx="1144">
                  <c:v>54.472663247607997</c:v>
                </c:pt>
                <c:pt idx="1145">
                  <c:v>53.686991979128003</c:v>
                </c:pt>
                <c:pt idx="1146">
                  <c:v>52.810670440686998</c:v>
                </c:pt>
                <c:pt idx="1147">
                  <c:v>52.293779166306003</c:v>
                </c:pt>
                <c:pt idx="1148">
                  <c:v>51.908993558219997</c:v>
                </c:pt>
                <c:pt idx="1149">
                  <c:v>52.018362952689998</c:v>
                </c:pt>
                <c:pt idx="1150">
                  <c:v>50.853934514917</c:v>
                </c:pt>
                <c:pt idx="1151">
                  <c:v>50.901614552472999</c:v>
                </c:pt>
                <c:pt idx="1152">
                  <c:v>49.312235629531003</c:v>
                </c:pt>
                <c:pt idx="1153">
                  <c:v>49.274899652542999</c:v>
                </c:pt>
                <c:pt idx="1154">
                  <c:v>48.700408505768998</c:v>
                </c:pt>
                <c:pt idx="1155">
                  <c:v>49.406953779565001</c:v>
                </c:pt>
                <c:pt idx="1156">
                  <c:v>50.309754774516001</c:v>
                </c:pt>
                <c:pt idx="1157">
                  <c:v>51.066654578765998</c:v>
                </c:pt>
                <c:pt idx="1158">
                  <c:v>51.438450002743998</c:v>
                </c:pt>
                <c:pt idx="1159">
                  <c:v>51.580797797720997</c:v>
                </c:pt>
                <c:pt idx="1160">
                  <c:v>51.074473432548999</c:v>
                </c:pt>
                <c:pt idx="1161">
                  <c:v>50.717404921393999</c:v>
                </c:pt>
                <c:pt idx="1162">
                  <c:v>51.437502354320003</c:v>
                </c:pt>
                <c:pt idx="1163">
                  <c:v>51.622962594154998</c:v>
                </c:pt>
                <c:pt idx="1164">
                  <c:v>51.724297129782997</c:v>
                </c:pt>
                <c:pt idx="1165">
                  <c:v>51.295693836718002</c:v>
                </c:pt>
                <c:pt idx="1166">
                  <c:v>51.936363396647998</c:v>
                </c:pt>
                <c:pt idx="1167">
                  <c:v>51.585940487545997</c:v>
                </c:pt>
                <c:pt idx="1168">
                  <c:v>51.658959559063</c:v>
                </c:pt>
                <c:pt idx="1169">
                  <c:v>51.656893218208999</c:v>
                </c:pt>
                <c:pt idx="1170">
                  <c:v>52.344598682006001</c:v>
                </c:pt>
                <c:pt idx="1171">
                  <c:v>52.004467159378002</c:v>
                </c:pt>
                <c:pt idx="1172">
                  <c:v>51.713356288405002</c:v>
                </c:pt>
                <c:pt idx="1173">
                  <c:v>50.702441268365</c:v>
                </c:pt>
                <c:pt idx="1174">
                  <c:v>50.515479393991001</c:v>
                </c:pt>
                <c:pt idx="1175">
                  <c:v>50.048170645702001</c:v>
                </c:pt>
                <c:pt idx="1176">
                  <c:v>50.297557608822999</c:v>
                </c:pt>
                <c:pt idx="1177">
                  <c:v>50.241620398747997</c:v>
                </c:pt>
                <c:pt idx="1178">
                  <c:v>50.237585437130001</c:v>
                </c:pt>
                <c:pt idx="1179">
                  <c:v>49.701377193345998</c:v>
                </c:pt>
                <c:pt idx="1180">
                  <c:v>48.916234844484002</c:v>
                </c:pt>
                <c:pt idx="1181">
                  <c:v>48.774116095882</c:v>
                </c:pt>
                <c:pt idx="1182">
                  <c:v>48.665265402397999</c:v>
                </c:pt>
                <c:pt idx="1183">
                  <c:v>50.067859654378999</c:v>
                </c:pt>
                <c:pt idx="1184">
                  <c:v>49.818816901308999</c:v>
                </c:pt>
                <c:pt idx="1185">
                  <c:v>50.591649806463003</c:v>
                </c:pt>
                <c:pt idx="1186">
                  <c:v>50.640744247644001</c:v>
                </c:pt>
                <c:pt idx="1187">
                  <c:v>50.796685050068</c:v>
                </c:pt>
                <c:pt idx="1188">
                  <c:v>51.573436272735997</c:v>
                </c:pt>
                <c:pt idx="1189">
                  <c:v>50.788780935597998</c:v>
                </c:pt>
                <c:pt idx="1190">
                  <c:v>51.241233242969997</c:v>
                </c:pt>
                <c:pt idx="1191">
                  <c:v>52.110016174915003</c:v>
                </c:pt>
                <c:pt idx="1192">
                  <c:v>52.033732156469</c:v>
                </c:pt>
                <c:pt idx="1193">
                  <c:v>51.759972546345999</c:v>
                </c:pt>
                <c:pt idx="1194">
                  <c:v>51.933379377938998</c:v>
                </c:pt>
                <c:pt idx="1195">
                  <c:v>52.268903964406</c:v>
                </c:pt>
                <c:pt idx="1196">
                  <c:v>52.042671269918003</c:v>
                </c:pt>
                <c:pt idx="1197">
                  <c:v>53.627256443914</c:v>
                </c:pt>
                <c:pt idx="1198">
                  <c:v>53.460157301427003</c:v>
                </c:pt>
                <c:pt idx="1199">
                  <c:v>52.435000851630001</c:v>
                </c:pt>
                <c:pt idx="1200">
                  <c:v>52.049251625213998</c:v>
                </c:pt>
                <c:pt idx="1201">
                  <c:v>50.969403738312998</c:v>
                </c:pt>
                <c:pt idx="1202">
                  <c:v>49.867992627158003</c:v>
                </c:pt>
                <c:pt idx="1203">
                  <c:v>49.221490825433001</c:v>
                </c:pt>
                <c:pt idx="1204">
                  <c:v>49.285164883181999</c:v>
                </c:pt>
                <c:pt idx="1205">
                  <c:v>48.922687314967</c:v>
                </c:pt>
                <c:pt idx="1206">
                  <c:v>49.134737743587998</c:v>
                </c:pt>
                <c:pt idx="1207">
                  <c:v>49.299674854599999</c:v>
                </c:pt>
                <c:pt idx="1208">
                  <c:v>49.276065226115001</c:v>
                </c:pt>
                <c:pt idx="1209">
                  <c:v>48.289262487883001</c:v>
                </c:pt>
                <c:pt idx="1210">
                  <c:v>48.183515238519</c:v>
                </c:pt>
                <c:pt idx="1211">
                  <c:v>48.328528595122002</c:v>
                </c:pt>
                <c:pt idx="1212">
                  <c:v>48.25683560057</c:v>
                </c:pt>
                <c:pt idx="1213">
                  <c:v>48.520099872899998</c:v>
                </c:pt>
                <c:pt idx="1214">
                  <c:v>48.741632550573001</c:v>
                </c:pt>
                <c:pt idx="1215">
                  <c:v>48.920286052808002</c:v>
                </c:pt>
                <c:pt idx="1216">
                  <c:v>48.998177049829003</c:v>
                </c:pt>
                <c:pt idx="1217">
                  <c:v>49.275691692302999</c:v>
                </c:pt>
                <c:pt idx="1218">
                  <c:v>49.961857400074003</c:v>
                </c:pt>
                <c:pt idx="1219">
                  <c:v>49.247242156333002</c:v>
                </c:pt>
                <c:pt idx="1220">
                  <c:v>49.307768268758998</c:v>
                </c:pt>
                <c:pt idx="1221">
                  <c:v>49.647676115037001</c:v>
                </c:pt>
                <c:pt idx="1222">
                  <c:v>49.795906994079999</c:v>
                </c:pt>
                <c:pt idx="1223">
                  <c:v>49.18325600424</c:v>
                </c:pt>
                <c:pt idx="1224">
                  <c:v>48.698109794574002</c:v>
                </c:pt>
                <c:pt idx="1225">
                  <c:v>48.919496570692999</c:v>
                </c:pt>
                <c:pt idx="1226">
                  <c:v>49.152105229770001</c:v>
                </c:pt>
                <c:pt idx="1227">
                  <c:v>49.521450739156002</c:v>
                </c:pt>
                <c:pt idx="1228">
                  <c:v>49.666103416909998</c:v>
                </c:pt>
                <c:pt idx="1229">
                  <c:v>49.434636265096998</c:v>
                </c:pt>
                <c:pt idx="1230">
                  <c:v>49.153659913334998</c:v>
                </c:pt>
                <c:pt idx="1231">
                  <c:v>49.536021220658</c:v>
                </c:pt>
                <c:pt idx="1232">
                  <c:v>49.069079661060997</c:v>
                </c:pt>
                <c:pt idx="1233">
                  <c:v>49.133386973511001</c:v>
                </c:pt>
                <c:pt idx="1234">
                  <c:v>48.333225894963</c:v>
                </c:pt>
                <c:pt idx="1235">
                  <c:v>47.005322045953001</c:v>
                </c:pt>
                <c:pt idx="1236">
                  <c:v>45.078825196140997</c:v>
                </c:pt>
                <c:pt idx="1237">
                  <c:v>44.808317653433001</c:v>
                </c:pt>
                <c:pt idx="1238">
                  <c:v>44.373308635929</c:v>
                </c:pt>
                <c:pt idx="1239">
                  <c:v>44.298273794948003</c:v>
                </c:pt>
                <c:pt idx="1240">
                  <c:v>44.374454931472997</c:v>
                </c:pt>
                <c:pt idx="1241">
                  <c:v>43.486927479776</c:v>
                </c:pt>
                <c:pt idx="1242">
                  <c:v>43.144822602170997</c:v>
                </c:pt>
                <c:pt idx="1243">
                  <c:v>43.152145508282999</c:v>
                </c:pt>
                <c:pt idx="1244">
                  <c:v>43.458902657216001</c:v>
                </c:pt>
                <c:pt idx="1245">
                  <c:v>43.483616800478998</c:v>
                </c:pt>
                <c:pt idx="1246">
                  <c:v>43.325965138256002</c:v>
                </c:pt>
                <c:pt idx="1247">
                  <c:v>43.509773370814997</c:v>
                </c:pt>
                <c:pt idx="1248">
                  <c:v>43.542153901766</c:v>
                </c:pt>
                <c:pt idx="1249">
                  <c:v>43.749795935552001</c:v>
                </c:pt>
                <c:pt idx="1250">
                  <c:v>44.064869372003997</c:v>
                </c:pt>
                <c:pt idx="1251">
                  <c:v>44.153220269187003</c:v>
                </c:pt>
                <c:pt idx="1252">
                  <c:v>44.087370251789999</c:v>
                </c:pt>
                <c:pt idx="1253">
                  <c:v>44.171104204480997</c:v>
                </c:pt>
                <c:pt idx="1254">
                  <c:v>44.390943046068003</c:v>
                </c:pt>
                <c:pt idx="1255">
                  <c:v>44.454745742436003</c:v>
                </c:pt>
                <c:pt idx="1256">
                  <c:v>44.758052469652</c:v>
                </c:pt>
                <c:pt idx="1257">
                  <c:v>44.562664663282</c:v>
                </c:pt>
                <c:pt idx="1258">
                  <c:v>44.474283860118</c:v>
                </c:pt>
                <c:pt idx="1259">
                  <c:v>44.468660692919002</c:v>
                </c:pt>
                <c:pt idx="1260">
                  <c:v>44.551541813058002</c:v>
                </c:pt>
                <c:pt idx="1261">
                  <c:v>44.551811706160997</c:v>
                </c:pt>
                <c:pt idx="1262">
                  <c:v>44.567168675570997</c:v>
                </c:pt>
                <c:pt idx="1263">
                  <c:v>44.824643319068997</c:v>
                </c:pt>
                <c:pt idx="1264">
                  <c:v>44.661709771894998</c:v>
                </c:pt>
                <c:pt idx="1265">
                  <c:v>44.522340566910003</c:v>
                </c:pt>
                <c:pt idx="1266">
                  <c:v>44.519918145749003</c:v>
                </c:pt>
                <c:pt idx="1267">
                  <c:v>43.970875895874997</c:v>
                </c:pt>
                <c:pt idx="1268">
                  <c:v>44.134297286189998</c:v>
                </c:pt>
                <c:pt idx="1269">
                  <c:v>43.864453519291999</c:v>
                </c:pt>
                <c:pt idx="1270">
                  <c:v>44.172529781496998</c:v>
                </c:pt>
                <c:pt idx="1271">
                  <c:v>44.217342724254003</c:v>
                </c:pt>
                <c:pt idx="1272">
                  <c:v>44.278354448778998</c:v>
                </c:pt>
                <c:pt idx="1273">
                  <c:v>44.222924800805004</c:v>
                </c:pt>
                <c:pt idx="1274">
                  <c:v>45.673274379741997</c:v>
                </c:pt>
                <c:pt idx="1275">
                  <c:v>46.146263882286</c:v>
                </c:pt>
                <c:pt idx="1276">
                  <c:v>46.832285203323003</c:v>
                </c:pt>
                <c:pt idx="1277">
                  <c:v>46.866220566080997</c:v>
                </c:pt>
                <c:pt idx="1278">
                  <c:v>46.661168291399001</c:v>
                </c:pt>
                <c:pt idx="1279">
                  <c:v>46.699824961886002</c:v>
                </c:pt>
                <c:pt idx="1280">
                  <c:v>46.843967099221999</c:v>
                </c:pt>
                <c:pt idx="1281">
                  <c:v>47.022039344987</c:v>
                </c:pt>
                <c:pt idx="1282">
                  <c:v>46.944694370279002</c:v>
                </c:pt>
                <c:pt idx="1283">
                  <c:v>46.905034778695999</c:v>
                </c:pt>
                <c:pt idx="1284">
                  <c:v>46.870711441044001</c:v>
                </c:pt>
                <c:pt idx="1285">
                  <c:v>46.834281251733998</c:v>
                </c:pt>
                <c:pt idx="1286">
                  <c:v>46.984267244519003</c:v>
                </c:pt>
                <c:pt idx="1287">
                  <c:v>47.045946876636997</c:v>
                </c:pt>
                <c:pt idx="1288">
                  <c:v>46.775848424864002</c:v>
                </c:pt>
                <c:pt idx="1289">
                  <c:v>46.817827294951002</c:v>
                </c:pt>
                <c:pt idx="1290">
                  <c:v>46.681953779809</c:v>
                </c:pt>
                <c:pt idx="1291">
                  <c:v>47.606938568987999</c:v>
                </c:pt>
                <c:pt idx="1292">
                  <c:v>47.711850852756001</c:v>
                </c:pt>
                <c:pt idx="1293">
                  <c:v>47.586423761033998</c:v>
                </c:pt>
                <c:pt idx="1294">
                  <c:v>47.593016908312997</c:v>
                </c:pt>
                <c:pt idx="1295">
                  <c:v>47.771141013851</c:v>
                </c:pt>
                <c:pt idx="1296">
                  <c:v>47.822510614967001</c:v>
                </c:pt>
                <c:pt idx="1297">
                  <c:v>47.891159854427002</c:v>
                </c:pt>
                <c:pt idx="1298">
                  <c:v>47.932612604585998</c:v>
                </c:pt>
                <c:pt idx="1299">
                  <c:v>47.97560206176</c:v>
                </c:pt>
                <c:pt idx="1300">
                  <c:v>48.080650480053997</c:v>
                </c:pt>
                <c:pt idx="1301">
                  <c:v>48.092352592274999</c:v>
                </c:pt>
                <c:pt idx="1302">
                  <c:v>48.266097471541997</c:v>
                </c:pt>
                <c:pt idx="1303">
                  <c:v>48.419983891675997</c:v>
                </c:pt>
                <c:pt idx="1304">
                  <c:v>48.452066752344997</c:v>
                </c:pt>
                <c:pt idx="1305">
                  <c:v>48.690838641218001</c:v>
                </c:pt>
                <c:pt idx="1306">
                  <c:v>48.722222715009998</c:v>
                </c:pt>
                <c:pt idx="1307">
                  <c:v>48.791051663666003</c:v>
                </c:pt>
                <c:pt idx="1308">
                  <c:v>48.868901700212</c:v>
                </c:pt>
                <c:pt idx="1309">
                  <c:v>49.038624063938997</c:v>
                </c:pt>
                <c:pt idx="1310">
                  <c:v>49.180250725131998</c:v>
                </c:pt>
                <c:pt idx="1311">
                  <c:v>49.235196469640996</c:v>
                </c:pt>
                <c:pt idx="1312">
                  <c:v>49.316637333175997</c:v>
                </c:pt>
                <c:pt idx="1313">
                  <c:v>49.667090232932999</c:v>
                </c:pt>
                <c:pt idx="1314">
                  <c:v>49.738941317840997</c:v>
                </c:pt>
                <c:pt idx="1315">
                  <c:v>49.728596610194003</c:v>
                </c:pt>
                <c:pt idx="1316">
                  <c:v>50.235828163186</c:v>
                </c:pt>
                <c:pt idx="1317">
                  <c:v>50.585922854476003</c:v>
                </c:pt>
                <c:pt idx="1318">
                  <c:v>50.860294883016003</c:v>
                </c:pt>
                <c:pt idx="1319">
                  <c:v>51.196312256490003</c:v>
                </c:pt>
                <c:pt idx="1320">
                  <c:v>51.385185075552997</c:v>
                </c:pt>
                <c:pt idx="1321">
                  <c:v>51.425070458072</c:v>
                </c:pt>
                <c:pt idx="1322">
                  <c:v>51.509930622417997</c:v>
                </c:pt>
                <c:pt idx="1323">
                  <c:v>51.881172029646002</c:v>
                </c:pt>
                <c:pt idx="1324">
                  <c:v>52.024387778993002</c:v>
                </c:pt>
                <c:pt idx="1325">
                  <c:v>52.281066027256003</c:v>
                </c:pt>
                <c:pt idx="1326">
                  <c:v>52.938547041488</c:v>
                </c:pt>
                <c:pt idx="1327">
                  <c:v>53.849093632333997</c:v>
                </c:pt>
                <c:pt idx="1328">
                  <c:v>54.083358586144001</c:v>
                </c:pt>
                <c:pt idx="1329">
                  <c:v>54.269619030801003</c:v>
                </c:pt>
                <c:pt idx="1330">
                  <c:v>54.562428669646998</c:v>
                </c:pt>
                <c:pt idx="1331">
                  <c:v>54.641799162406002</c:v>
                </c:pt>
                <c:pt idx="1332">
                  <c:v>54.698449654857001</c:v>
                </c:pt>
                <c:pt idx="1333">
                  <c:v>54.999988904683001</c:v>
                </c:pt>
                <c:pt idx="1334">
                  <c:v>54.869419840101997</c:v>
                </c:pt>
                <c:pt idx="1335">
                  <c:v>54.939179522483997</c:v>
                </c:pt>
                <c:pt idx="1336">
                  <c:v>54.904920099282997</c:v>
                </c:pt>
                <c:pt idx="1337">
                  <c:v>54.904495633121002</c:v>
                </c:pt>
                <c:pt idx="1338">
                  <c:v>55.133150284335002</c:v>
                </c:pt>
                <c:pt idx="1339">
                  <c:v>55.227817749944002</c:v>
                </c:pt>
                <c:pt idx="1340">
                  <c:v>55.207074674551997</c:v>
                </c:pt>
                <c:pt idx="1341">
                  <c:v>55.585374945559998</c:v>
                </c:pt>
                <c:pt idx="1342">
                  <c:v>55.539024813761998</c:v>
                </c:pt>
                <c:pt idx="1343">
                  <c:v>55.433433274243001</c:v>
                </c:pt>
                <c:pt idx="1344">
                  <c:v>55.966249714638998</c:v>
                </c:pt>
                <c:pt idx="1345">
                  <c:v>55.777803524078003</c:v>
                </c:pt>
                <c:pt idx="1346">
                  <c:v>55.370503128156003</c:v>
                </c:pt>
                <c:pt idx="1347">
                  <c:v>55.519870243642998</c:v>
                </c:pt>
                <c:pt idx="1348">
                  <c:v>55.656124723174997</c:v>
                </c:pt>
                <c:pt idx="1349">
                  <c:v>55.731560587893</c:v>
                </c:pt>
                <c:pt idx="1350">
                  <c:v>55.952395975757</c:v>
                </c:pt>
                <c:pt idx="1351">
                  <c:v>56.177645413916999</c:v>
                </c:pt>
                <c:pt idx="1352">
                  <c:v>56.470071506731998</c:v>
                </c:pt>
                <c:pt idx="1353">
                  <c:v>56.542860395007999</c:v>
                </c:pt>
                <c:pt idx="1354">
                  <c:v>56.683793711957001</c:v>
                </c:pt>
                <c:pt idx="1355">
                  <c:v>56.523870264639001</c:v>
                </c:pt>
                <c:pt idx="1356">
                  <c:v>56.354456751352998</c:v>
                </c:pt>
                <c:pt idx="1357">
                  <c:v>56.201569629780003</c:v>
                </c:pt>
                <c:pt idx="1358">
                  <c:v>56.289734478984002</c:v>
                </c:pt>
                <c:pt idx="1359">
                  <c:v>56.351897469407</c:v>
                </c:pt>
                <c:pt idx="1360">
                  <c:v>55.829546505739998</c:v>
                </c:pt>
                <c:pt idx="1361">
                  <c:v>55.530653089021001</c:v>
                </c:pt>
                <c:pt idx="1362">
                  <c:v>55.065295502548999</c:v>
                </c:pt>
                <c:pt idx="1363">
                  <c:v>54.927968372612</c:v>
                </c:pt>
                <c:pt idx="1364">
                  <c:v>54.608607562095003</c:v>
                </c:pt>
                <c:pt idx="1365">
                  <c:v>54.916415347611</c:v>
                </c:pt>
                <c:pt idx="1366">
                  <c:v>55.196649757814001</c:v>
                </c:pt>
                <c:pt idx="1367">
                  <c:v>54.943266773947002</c:v>
                </c:pt>
                <c:pt idx="1368">
                  <c:v>54.952358616927</c:v>
                </c:pt>
                <c:pt idx="1369">
                  <c:v>54.602072488158001</c:v>
                </c:pt>
                <c:pt idx="1370">
                  <c:v>54.375282468972003</c:v>
                </c:pt>
                <c:pt idx="1371">
                  <c:v>54.298158537238997</c:v>
                </c:pt>
                <c:pt idx="1372">
                  <c:v>54.499188587973002</c:v>
                </c:pt>
                <c:pt idx="1373">
                  <c:v>54.485016562858</c:v>
                </c:pt>
                <c:pt idx="1374">
                  <c:v>54.739008014242998</c:v>
                </c:pt>
                <c:pt idx="1375">
                  <c:v>54.313811356203999</c:v>
                </c:pt>
                <c:pt idx="1376">
                  <c:v>54.038340982822</c:v>
                </c:pt>
                <c:pt idx="1377">
                  <c:v>54.021030862065999</c:v>
                </c:pt>
                <c:pt idx="1378">
                  <c:v>53.992980528940002</c:v>
                </c:pt>
                <c:pt idx="1379">
                  <c:v>53.946877244714003</c:v>
                </c:pt>
                <c:pt idx="1380">
                  <c:v>54.471112644591997</c:v>
                </c:pt>
                <c:pt idx="1381">
                  <c:v>54.763150530224998</c:v>
                </c:pt>
                <c:pt idx="1382">
                  <c:v>54.839699061646002</c:v>
                </c:pt>
                <c:pt idx="1383">
                  <c:v>55.215901161696003</c:v>
                </c:pt>
                <c:pt idx="1384">
                  <c:v>55.377398878679998</c:v>
                </c:pt>
                <c:pt idx="1385">
                  <c:v>55.380655851801002</c:v>
                </c:pt>
                <c:pt idx="1386">
                  <c:v>55.914985392664001</c:v>
                </c:pt>
                <c:pt idx="1387">
                  <c:v>56.868408373900998</c:v>
                </c:pt>
                <c:pt idx="1388">
                  <c:v>56.744175264642003</c:v>
                </c:pt>
                <c:pt idx="1389">
                  <c:v>57.117531792957998</c:v>
                </c:pt>
                <c:pt idx="1390">
                  <c:v>57.222485133478003</c:v>
                </c:pt>
                <c:pt idx="1391">
                  <c:v>57.114602962648</c:v>
                </c:pt>
                <c:pt idx="1392">
                  <c:v>57.216525470817999</c:v>
                </c:pt>
                <c:pt idx="1393">
                  <c:v>57.198069280449999</c:v>
                </c:pt>
                <c:pt idx="1394">
                  <c:v>56.910243970753001</c:v>
                </c:pt>
                <c:pt idx="1395">
                  <c:v>57.037895686185998</c:v>
                </c:pt>
                <c:pt idx="1396">
                  <c:v>57.032783322834</c:v>
                </c:pt>
                <c:pt idx="1397">
                  <c:v>57.007555492983997</c:v>
                </c:pt>
                <c:pt idx="1398">
                  <c:v>56.886941268960001</c:v>
                </c:pt>
                <c:pt idx="1399">
                  <c:v>57.117350885733003</c:v>
                </c:pt>
                <c:pt idx="1400">
                  <c:v>57.381613448285997</c:v>
                </c:pt>
                <c:pt idx="1401">
                  <c:v>57.249521408211997</c:v>
                </c:pt>
                <c:pt idx="1402">
                  <c:v>56.965337090912001</c:v>
                </c:pt>
                <c:pt idx="1403">
                  <c:v>57.272013900163003</c:v>
                </c:pt>
                <c:pt idx="1404">
                  <c:v>57.073200702484002</c:v>
                </c:pt>
                <c:pt idx="1405">
                  <c:v>56.667803169613997</c:v>
                </c:pt>
                <c:pt idx="1406">
                  <c:v>56.637800112256997</c:v>
                </c:pt>
                <c:pt idx="1407">
                  <c:v>56.873587699608002</c:v>
                </c:pt>
                <c:pt idx="1408">
                  <c:v>56.450472445598997</c:v>
                </c:pt>
                <c:pt idx="1409">
                  <c:v>57.095771872786003</c:v>
                </c:pt>
                <c:pt idx="1410">
                  <c:v>57.229771496719003</c:v>
                </c:pt>
                <c:pt idx="1411">
                  <c:v>57.848683404726998</c:v>
                </c:pt>
                <c:pt idx="1412">
                  <c:v>57.860420317969997</c:v>
                </c:pt>
                <c:pt idx="1413">
                  <c:v>57.958175338274998</c:v>
                </c:pt>
                <c:pt idx="1414">
                  <c:v>58.369722922743001</c:v>
                </c:pt>
                <c:pt idx="1415">
                  <c:v>57.684618898714</c:v>
                </c:pt>
                <c:pt idx="1416">
                  <c:v>57.839816046057997</c:v>
                </c:pt>
                <c:pt idx="1417">
                  <c:v>57.628830940085003</c:v>
                </c:pt>
                <c:pt idx="1418">
                  <c:v>57.182635957823003</c:v>
                </c:pt>
                <c:pt idx="1419">
                  <c:v>56.866471187637003</c:v>
                </c:pt>
                <c:pt idx="1420">
                  <c:v>56.771684818601003</c:v>
                </c:pt>
                <c:pt idx="1421">
                  <c:v>56.533461247877</c:v>
                </c:pt>
                <c:pt idx="1422">
                  <c:v>56.304116700918001</c:v>
                </c:pt>
                <c:pt idx="1423">
                  <c:v>55.717771935369001</c:v>
                </c:pt>
                <c:pt idx="1424">
                  <c:v>55.533928017538003</c:v>
                </c:pt>
                <c:pt idx="1425">
                  <c:v>55.27595638287</c:v>
                </c:pt>
                <c:pt idx="1426">
                  <c:v>55.078500655406998</c:v>
                </c:pt>
                <c:pt idx="1427">
                  <c:v>54.940301619274003</c:v>
                </c:pt>
                <c:pt idx="1428">
                  <c:v>55.070665982035997</c:v>
                </c:pt>
                <c:pt idx="1429">
                  <c:v>55.170662956885998</c:v>
                </c:pt>
                <c:pt idx="1430">
                  <c:v>54.962252630880002</c:v>
                </c:pt>
                <c:pt idx="1431">
                  <c:v>55.084098889398</c:v>
                </c:pt>
                <c:pt idx="1432">
                  <c:v>55.266102316438001</c:v>
                </c:pt>
                <c:pt idx="1433">
                  <c:v>54.735137985077998</c:v>
                </c:pt>
                <c:pt idx="1434">
                  <c:v>53.914521323037</c:v>
                </c:pt>
                <c:pt idx="1435">
                  <c:v>54.252148089937002</c:v>
                </c:pt>
                <c:pt idx="1436">
                  <c:v>54.323394179064998</c:v>
                </c:pt>
                <c:pt idx="1437">
                  <c:v>54.330196248904997</c:v>
                </c:pt>
                <c:pt idx="1438">
                  <c:v>54.579637793537998</c:v>
                </c:pt>
                <c:pt idx="1439">
                  <c:v>54.291197520704998</c:v>
                </c:pt>
                <c:pt idx="1440">
                  <c:v>54.122499630450001</c:v>
                </c:pt>
                <c:pt idx="1441">
                  <c:v>54.050627069195002</c:v>
                </c:pt>
                <c:pt idx="1442">
                  <c:v>54.395320162948998</c:v>
                </c:pt>
                <c:pt idx="1443">
                  <c:v>54.221819981907998</c:v>
                </c:pt>
                <c:pt idx="1444">
                  <c:v>54.483139876815002</c:v>
                </c:pt>
                <c:pt idx="1445">
                  <c:v>54.473848957550999</c:v>
                </c:pt>
                <c:pt idx="1446">
                  <c:v>54.500478917625998</c:v>
                </c:pt>
                <c:pt idx="1447">
                  <c:v>54.446786346403002</c:v>
                </c:pt>
                <c:pt idx="1448">
                  <c:v>54.542722142297997</c:v>
                </c:pt>
                <c:pt idx="1449">
                  <c:v>54.497507950215002</c:v>
                </c:pt>
                <c:pt idx="1450">
                  <c:v>54.293224613764998</c:v>
                </c:pt>
                <c:pt idx="1451">
                  <c:v>54.444464795126002</c:v>
                </c:pt>
                <c:pt idx="1452">
                  <c:v>54.447405304021999</c:v>
                </c:pt>
                <c:pt idx="1453">
                  <c:v>54.637786322007003</c:v>
                </c:pt>
                <c:pt idx="1454">
                  <c:v>54.695814652403001</c:v>
                </c:pt>
                <c:pt idx="1455">
                  <c:v>54.816808110007003</c:v>
                </c:pt>
                <c:pt idx="1456">
                  <c:v>55.077133968790001</c:v>
                </c:pt>
                <c:pt idx="1457">
                  <c:v>55.078742915139998</c:v>
                </c:pt>
                <c:pt idx="1458">
                  <c:v>55.432258436839</c:v>
                </c:pt>
                <c:pt idx="1459">
                  <c:v>55.080630513338001</c:v>
                </c:pt>
                <c:pt idx="1460">
                  <c:v>55.353211559202997</c:v>
                </c:pt>
                <c:pt idx="1461">
                  <c:v>55.073791027167999</c:v>
                </c:pt>
                <c:pt idx="1462">
                  <c:v>54.819401629809001</c:v>
                </c:pt>
                <c:pt idx="1463">
                  <c:v>54.804120132603998</c:v>
                </c:pt>
                <c:pt idx="1464">
                  <c:v>54.866629730215998</c:v>
                </c:pt>
                <c:pt idx="1465">
                  <c:v>54.739710213450003</c:v>
                </c:pt>
                <c:pt idx="1466">
                  <c:v>54.521528439885003</c:v>
                </c:pt>
                <c:pt idx="1467">
                  <c:v>54.460895655286997</c:v>
                </c:pt>
                <c:pt idx="1468">
                  <c:v>54.197240040051</c:v>
                </c:pt>
                <c:pt idx="1469">
                  <c:v>54.577631324077998</c:v>
                </c:pt>
                <c:pt idx="1470">
                  <c:v>54.260281693959001</c:v>
                </c:pt>
                <c:pt idx="1471">
                  <c:v>54.092959634201002</c:v>
                </c:pt>
                <c:pt idx="1472">
                  <c:v>53.674273972936</c:v>
                </c:pt>
                <c:pt idx="1473">
                  <c:v>53.399141718943</c:v>
                </c:pt>
                <c:pt idx="1474">
                  <c:v>53.145564477762001</c:v>
                </c:pt>
                <c:pt idx="1475">
                  <c:v>53.095792753300998</c:v>
                </c:pt>
                <c:pt idx="1476">
                  <c:v>52.930421647457003</c:v>
                </c:pt>
                <c:pt idx="1477">
                  <c:v>52.820530159792</c:v>
                </c:pt>
                <c:pt idx="1478">
                  <c:v>52.702444636289997</c:v>
                </c:pt>
                <c:pt idx="1479">
                  <c:v>52.404818935295999</c:v>
                </c:pt>
                <c:pt idx="1480">
                  <c:v>52.204016585528002</c:v>
                </c:pt>
                <c:pt idx="1481">
                  <c:v>51.636022716261998</c:v>
                </c:pt>
                <c:pt idx="1482">
                  <c:v>51.502976305125998</c:v>
                </c:pt>
                <c:pt idx="1483">
                  <c:v>51.222596473556003</c:v>
                </c:pt>
                <c:pt idx="1484">
                  <c:v>50.842720587182001</c:v>
                </c:pt>
                <c:pt idx="1485">
                  <c:v>50.546679562972997</c:v>
                </c:pt>
                <c:pt idx="1486">
                  <c:v>50.141654766339997</c:v>
                </c:pt>
                <c:pt idx="1487">
                  <c:v>49.862507268568002</c:v>
                </c:pt>
                <c:pt idx="1488">
                  <c:v>49.920567379940003</c:v>
                </c:pt>
                <c:pt idx="1489">
                  <c:v>49.919441757995997</c:v>
                </c:pt>
                <c:pt idx="1490">
                  <c:v>49.851424074329003</c:v>
                </c:pt>
                <c:pt idx="1491">
                  <c:v>49.797382573575</c:v>
                </c:pt>
                <c:pt idx="1492">
                  <c:v>49.659405043894999</c:v>
                </c:pt>
                <c:pt idx="1493">
                  <c:v>49.407774599861</c:v>
                </c:pt>
                <c:pt idx="1494">
                  <c:v>49.160081716569003</c:v>
                </c:pt>
                <c:pt idx="1495">
                  <c:v>49.152103868639003</c:v>
                </c:pt>
                <c:pt idx="1496">
                  <c:v>49.023415671407001</c:v>
                </c:pt>
                <c:pt idx="1497">
                  <c:v>49.025555309512001</c:v>
                </c:pt>
                <c:pt idx="1498">
                  <c:v>48.872498719436003</c:v>
                </c:pt>
                <c:pt idx="1499">
                  <c:v>48.636760257463003</c:v>
                </c:pt>
                <c:pt idx="1500">
                  <c:v>48.5170699074</c:v>
                </c:pt>
                <c:pt idx="1501">
                  <c:v>48.436876385787997</c:v>
                </c:pt>
                <c:pt idx="1502">
                  <c:v>48.396962079447</c:v>
                </c:pt>
                <c:pt idx="1503">
                  <c:v>48.333512676289999</c:v>
                </c:pt>
                <c:pt idx="1504">
                  <c:v>48.276989980497</c:v>
                </c:pt>
                <c:pt idx="1505">
                  <c:v>48.213142384628</c:v>
                </c:pt>
                <c:pt idx="1506">
                  <c:v>48.251240483254001</c:v>
                </c:pt>
                <c:pt idx="1507">
                  <c:v>48.197330341246001</c:v>
                </c:pt>
                <c:pt idx="1508">
                  <c:v>48.346446164310002</c:v>
                </c:pt>
                <c:pt idx="1509">
                  <c:v>48.448964440570997</c:v>
                </c:pt>
                <c:pt idx="1510">
                  <c:v>48.364880257063</c:v>
                </c:pt>
                <c:pt idx="1511">
                  <c:v>48.383176491146997</c:v>
                </c:pt>
                <c:pt idx="1512">
                  <c:v>48.491488208973003</c:v>
                </c:pt>
                <c:pt idx="1513">
                  <c:v>48.433855433737001</c:v>
                </c:pt>
                <c:pt idx="1514">
                  <c:v>48.347983917249998</c:v>
                </c:pt>
                <c:pt idx="1515">
                  <c:v>48.189512936386997</c:v>
                </c:pt>
                <c:pt idx="1516">
                  <c:v>48.192782206791001</c:v>
                </c:pt>
                <c:pt idx="1517">
                  <c:v>48.195790621577999</c:v>
                </c:pt>
                <c:pt idx="1518">
                  <c:v>48.138900335290003</c:v>
                </c:pt>
                <c:pt idx="1519">
                  <c:v>48.101532834902997</c:v>
                </c:pt>
                <c:pt idx="1520">
                  <c:v>48.244615944223</c:v>
                </c:pt>
                <c:pt idx="1521">
                  <c:v>48.467337805135998</c:v>
                </c:pt>
                <c:pt idx="1522">
                  <c:v>48.699031475021002</c:v>
                </c:pt>
                <c:pt idx="1523">
                  <c:v>49.367203775363997</c:v>
                </c:pt>
                <c:pt idx="1524">
                  <c:v>49.344764756671999</c:v>
                </c:pt>
                <c:pt idx="1525">
                  <c:v>49.507535440231997</c:v>
                </c:pt>
                <c:pt idx="1526">
                  <c:v>49.808823742084002</c:v>
                </c:pt>
                <c:pt idx="1527">
                  <c:v>49.833817779299999</c:v>
                </c:pt>
                <c:pt idx="1528">
                  <c:v>49.966309111180998</c:v>
                </c:pt>
                <c:pt idx="1529">
                  <c:v>49.881266664837</c:v>
                </c:pt>
                <c:pt idx="1530">
                  <c:v>50.083407711855997</c:v>
                </c:pt>
                <c:pt idx="1531">
                  <c:v>50.079524454785997</c:v>
                </c:pt>
                <c:pt idx="1532">
                  <c:v>50.066633139543001</c:v>
                </c:pt>
                <c:pt idx="1533">
                  <c:v>50.190221116229999</c:v>
                </c:pt>
                <c:pt idx="1534">
                  <c:v>50.334940179693</c:v>
                </c:pt>
                <c:pt idx="1535">
                  <c:v>50.393257003351003</c:v>
                </c:pt>
                <c:pt idx="1536">
                  <c:v>50.131287873681003</c:v>
                </c:pt>
                <c:pt idx="1537">
                  <c:v>50.130818906857002</c:v>
                </c:pt>
                <c:pt idx="1538">
                  <c:v>50.114540036116999</c:v>
                </c:pt>
                <c:pt idx="1539">
                  <c:v>50.115395633097997</c:v>
                </c:pt>
                <c:pt idx="1540">
                  <c:v>50.308080786184</c:v>
                </c:pt>
                <c:pt idx="1541">
                  <c:v>50.742786611606</c:v>
                </c:pt>
                <c:pt idx="1542">
                  <c:v>51.041010138620003</c:v>
                </c:pt>
                <c:pt idx="1543">
                  <c:v>51.162481228494997</c:v>
                </c:pt>
                <c:pt idx="1544">
                  <c:v>51.862571888741002</c:v>
                </c:pt>
                <c:pt idx="1545">
                  <c:v>51.834393599126003</c:v>
                </c:pt>
                <c:pt idx="1546">
                  <c:v>51.737762757486003</c:v>
                </c:pt>
                <c:pt idx="1547">
                  <c:v>52.017196025773998</c:v>
                </c:pt>
                <c:pt idx="1548">
                  <c:v>52.387889000801003</c:v>
                </c:pt>
              </c:numCache>
            </c:numRef>
          </c:yVal>
          <c:smooth val="0"/>
          <c:extLst>
            <c:ext xmlns:c16="http://schemas.microsoft.com/office/drawing/2014/chart" uri="{C3380CC4-5D6E-409C-BE32-E72D297353CC}">
              <c16:uniqueId val="{00000002-5453-B041-9C3C-0ED94A7B06D5}"/>
            </c:ext>
          </c:extLst>
        </c:ser>
        <c:ser>
          <c:idx val="3"/>
          <c:order val="3"/>
          <c:tx>
            <c:strRef>
              <c:f>Sheet1!$E$1</c:f>
              <c:strCache>
                <c:ptCount val="1"/>
                <c:pt idx="0">
                  <c:v>BUSD</c:v>
                </c:pt>
              </c:strCache>
            </c:strRef>
          </c:tx>
          <c:spPr>
            <a:ln w="38100" cap="rnd">
              <a:solidFill>
                <a:schemeClr val="tx2">
                  <a:lumMod val="60000"/>
                  <a:lumOff val="40000"/>
                </a:schemeClr>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Sheet1!$E$2:$E$1550</c:f>
              <c:numCache>
                <c:formatCode>General</c:formatCode>
                <c:ptCount val="1549"/>
                <c:pt idx="617">
                  <c:v>1.5185185185185099</c:v>
                </c:pt>
                <c:pt idx="618">
                  <c:v>1.0000024999611199</c:v>
                </c:pt>
                <c:pt idx="619">
                  <c:v>1.0000169329245401</c:v>
                </c:pt>
                <c:pt idx="620">
                  <c:v>1.00001839121117</c:v>
                </c:pt>
                <c:pt idx="621">
                  <c:v>1.00001839121117</c:v>
                </c:pt>
                <c:pt idx="622">
                  <c:v>1.00001839121117</c:v>
                </c:pt>
                <c:pt idx="623">
                  <c:v>1.00002172437144</c:v>
                </c:pt>
                <c:pt idx="624">
                  <c:v>1.0000243909040401</c:v>
                </c:pt>
                <c:pt idx="625">
                  <c:v>1.25105162305494</c:v>
                </c:pt>
                <c:pt idx="626">
                  <c:v>1.6413383019791401</c:v>
                </c:pt>
                <c:pt idx="627">
                  <c:v>1.6624573556717901</c:v>
                </c:pt>
                <c:pt idx="628">
                  <c:v>1.6701875005767</c:v>
                </c:pt>
                <c:pt idx="629">
                  <c:v>1.6702075856696199</c:v>
                </c:pt>
                <c:pt idx="630">
                  <c:v>2.0632851666755401</c:v>
                </c:pt>
                <c:pt idx="631">
                  <c:v>3.9557403047376698</c:v>
                </c:pt>
                <c:pt idx="632">
                  <c:v>4.3501109110025098</c:v>
                </c:pt>
                <c:pt idx="633">
                  <c:v>4.1407625259493104</c:v>
                </c:pt>
                <c:pt idx="634">
                  <c:v>4.2729664574162598</c:v>
                </c:pt>
                <c:pt idx="635">
                  <c:v>4.2741264774567203</c:v>
                </c:pt>
                <c:pt idx="636">
                  <c:v>4.2910158790872996</c:v>
                </c:pt>
                <c:pt idx="637">
                  <c:v>4.2617636546336097</c:v>
                </c:pt>
                <c:pt idx="638">
                  <c:v>4.2323306588081699</c:v>
                </c:pt>
                <c:pt idx="639">
                  <c:v>4.1526654144271999</c:v>
                </c:pt>
                <c:pt idx="640">
                  <c:v>4.1872751259046197</c:v>
                </c:pt>
                <c:pt idx="641">
                  <c:v>4.1756592868365798</c:v>
                </c:pt>
                <c:pt idx="642">
                  <c:v>4.1765445383034203</c:v>
                </c:pt>
                <c:pt idx="643">
                  <c:v>4.1837881433528201</c:v>
                </c:pt>
                <c:pt idx="644">
                  <c:v>4.2488214275856704</c:v>
                </c:pt>
                <c:pt idx="645">
                  <c:v>4.16322622925769</c:v>
                </c:pt>
                <c:pt idx="646">
                  <c:v>4.5322339687888196</c:v>
                </c:pt>
                <c:pt idx="647">
                  <c:v>4.4227103927978799</c:v>
                </c:pt>
                <c:pt idx="648">
                  <c:v>4.6089276850417003</c:v>
                </c:pt>
                <c:pt idx="649">
                  <c:v>4.7543397203603304</c:v>
                </c:pt>
                <c:pt idx="650">
                  <c:v>4.8803051518375602</c:v>
                </c:pt>
                <c:pt idx="651">
                  <c:v>4.9667256985739003</c:v>
                </c:pt>
                <c:pt idx="652">
                  <c:v>4.9021898823546799</c:v>
                </c:pt>
                <c:pt idx="653">
                  <c:v>5.0960745617228298</c:v>
                </c:pt>
                <c:pt idx="654">
                  <c:v>5.2408326183118197</c:v>
                </c:pt>
                <c:pt idx="655">
                  <c:v>5.2475142310934304</c:v>
                </c:pt>
                <c:pt idx="656">
                  <c:v>5.2907594943117502</c:v>
                </c:pt>
                <c:pt idx="657">
                  <c:v>5.3568547023414901</c:v>
                </c:pt>
                <c:pt idx="658">
                  <c:v>5.4583392833047899</c:v>
                </c:pt>
                <c:pt idx="659">
                  <c:v>5.9122243959647296</c:v>
                </c:pt>
                <c:pt idx="660">
                  <c:v>6.3450100676802501</c:v>
                </c:pt>
                <c:pt idx="661">
                  <c:v>6.4363486806044197</c:v>
                </c:pt>
                <c:pt idx="662">
                  <c:v>6.4754601179217302</c:v>
                </c:pt>
                <c:pt idx="663">
                  <c:v>6.6546860119991402</c:v>
                </c:pt>
                <c:pt idx="664">
                  <c:v>6.6561027993543203</c:v>
                </c:pt>
                <c:pt idx="665">
                  <c:v>7.0056688565798799</c:v>
                </c:pt>
                <c:pt idx="666">
                  <c:v>7.2386454831607701</c:v>
                </c:pt>
                <c:pt idx="667">
                  <c:v>8.2271344181446402</c:v>
                </c:pt>
                <c:pt idx="668">
                  <c:v>8.6442791557470997</c:v>
                </c:pt>
                <c:pt idx="669">
                  <c:v>8.92699360379385</c:v>
                </c:pt>
                <c:pt idx="670">
                  <c:v>9.0113578873579101</c:v>
                </c:pt>
                <c:pt idx="671">
                  <c:v>9.0807559874491908</c:v>
                </c:pt>
                <c:pt idx="672">
                  <c:v>9.2585283326354197</c:v>
                </c:pt>
                <c:pt idx="673">
                  <c:v>10.6655311385377</c:v>
                </c:pt>
                <c:pt idx="674">
                  <c:v>12.703144696229799</c:v>
                </c:pt>
                <c:pt idx="675">
                  <c:v>13.418732188066899</c:v>
                </c:pt>
                <c:pt idx="676">
                  <c:v>13.2846297115239</c:v>
                </c:pt>
                <c:pt idx="677">
                  <c:v>13.359508584667299</c:v>
                </c:pt>
                <c:pt idx="678">
                  <c:v>13.4283930827037</c:v>
                </c:pt>
                <c:pt idx="679">
                  <c:v>14.4753718786957</c:v>
                </c:pt>
                <c:pt idx="680">
                  <c:v>15.9579938728931</c:v>
                </c:pt>
                <c:pt idx="681">
                  <c:v>17.215418063970102</c:v>
                </c:pt>
                <c:pt idx="682">
                  <c:v>18.541604282310701</c:v>
                </c:pt>
                <c:pt idx="683">
                  <c:v>18.1001046520859</c:v>
                </c:pt>
                <c:pt idx="684">
                  <c:v>18.186081427938198</c:v>
                </c:pt>
                <c:pt idx="685">
                  <c:v>18.372073095666099</c:v>
                </c:pt>
                <c:pt idx="686">
                  <c:v>18.673918132027801</c:v>
                </c:pt>
                <c:pt idx="687">
                  <c:v>19.028315471666801</c:v>
                </c:pt>
                <c:pt idx="688">
                  <c:v>17.739979832296999</c:v>
                </c:pt>
                <c:pt idx="689">
                  <c:v>18.057214336088599</c:v>
                </c:pt>
                <c:pt idx="690">
                  <c:v>18.537893411084799</c:v>
                </c:pt>
                <c:pt idx="691">
                  <c:v>18.632069214457999</c:v>
                </c:pt>
                <c:pt idx="692">
                  <c:v>18.7239637792342</c:v>
                </c:pt>
                <c:pt idx="693">
                  <c:v>18.367445517744699</c:v>
                </c:pt>
                <c:pt idx="694">
                  <c:v>18.488025835987401</c:v>
                </c:pt>
                <c:pt idx="695">
                  <c:v>18.944988503230999</c:v>
                </c:pt>
                <c:pt idx="696">
                  <c:v>17.592213349657602</c:v>
                </c:pt>
                <c:pt idx="697">
                  <c:v>19.0391661474528</c:v>
                </c:pt>
                <c:pt idx="698">
                  <c:v>19.166902002149001</c:v>
                </c:pt>
                <c:pt idx="699">
                  <c:v>19.236487218069001</c:v>
                </c:pt>
                <c:pt idx="700">
                  <c:v>18.662983239943099</c:v>
                </c:pt>
                <c:pt idx="701">
                  <c:v>19.082853837297399</c:v>
                </c:pt>
                <c:pt idx="702">
                  <c:v>19.691261118708301</c:v>
                </c:pt>
                <c:pt idx="703">
                  <c:v>19.707301581368998</c:v>
                </c:pt>
                <c:pt idx="704">
                  <c:v>19.781532018178201</c:v>
                </c:pt>
                <c:pt idx="705">
                  <c:v>19.9020769008659</c:v>
                </c:pt>
                <c:pt idx="706">
                  <c:v>19.954329685333899</c:v>
                </c:pt>
                <c:pt idx="707">
                  <c:v>20.359041680318899</c:v>
                </c:pt>
                <c:pt idx="708">
                  <c:v>19.692541396743898</c:v>
                </c:pt>
                <c:pt idx="709">
                  <c:v>19.374962646765901</c:v>
                </c:pt>
                <c:pt idx="710">
                  <c:v>19.713001489572001</c:v>
                </c:pt>
                <c:pt idx="711">
                  <c:v>20.041254176722401</c:v>
                </c:pt>
                <c:pt idx="712">
                  <c:v>20.125480467860701</c:v>
                </c:pt>
                <c:pt idx="713">
                  <c:v>20.1947104293987</c:v>
                </c:pt>
                <c:pt idx="714">
                  <c:v>20.891999846028899</c:v>
                </c:pt>
                <c:pt idx="715">
                  <c:v>20.349131426814701</c:v>
                </c:pt>
                <c:pt idx="716">
                  <c:v>20.873837122016099</c:v>
                </c:pt>
                <c:pt idx="717">
                  <c:v>20.652169251704201</c:v>
                </c:pt>
                <c:pt idx="718">
                  <c:v>21.1414726711856</c:v>
                </c:pt>
                <c:pt idx="719">
                  <c:v>21.249695677757099</c:v>
                </c:pt>
                <c:pt idx="720">
                  <c:v>21.330242736319398</c:v>
                </c:pt>
                <c:pt idx="721">
                  <c:v>21.941340593998099</c:v>
                </c:pt>
                <c:pt idx="722">
                  <c:v>24.099232896948902</c:v>
                </c:pt>
                <c:pt idx="723">
                  <c:v>24.1210022829476</c:v>
                </c:pt>
                <c:pt idx="724">
                  <c:v>25.414650150871498</c:v>
                </c:pt>
                <c:pt idx="725">
                  <c:v>25.169243901732798</c:v>
                </c:pt>
                <c:pt idx="726">
                  <c:v>25.189532101406598</c:v>
                </c:pt>
                <c:pt idx="727">
                  <c:v>25.3069014773898</c:v>
                </c:pt>
                <c:pt idx="728">
                  <c:v>26.1849322899211</c:v>
                </c:pt>
                <c:pt idx="729">
                  <c:v>22.6717056674464</c:v>
                </c:pt>
                <c:pt idx="730">
                  <c:v>22.704283100821598</c:v>
                </c:pt>
                <c:pt idx="731">
                  <c:v>22.9591889171821</c:v>
                </c:pt>
                <c:pt idx="732">
                  <c:v>23.0090945415573</c:v>
                </c:pt>
                <c:pt idx="733">
                  <c:v>23.148952598244701</c:v>
                </c:pt>
                <c:pt idx="734">
                  <c:v>23.170661603380299</c:v>
                </c:pt>
                <c:pt idx="735">
                  <c:v>23.811621509586399</c:v>
                </c:pt>
                <c:pt idx="736">
                  <c:v>23.9472628351574</c:v>
                </c:pt>
                <c:pt idx="737">
                  <c:v>26.0883640539484</c:v>
                </c:pt>
                <c:pt idx="738">
                  <c:v>26.5278632083586</c:v>
                </c:pt>
                <c:pt idx="739">
                  <c:v>27.518015723369501</c:v>
                </c:pt>
                <c:pt idx="740">
                  <c:v>27.6169110224224</c:v>
                </c:pt>
                <c:pt idx="741">
                  <c:v>27.732473149561301</c:v>
                </c:pt>
                <c:pt idx="742">
                  <c:v>29.1363090135163</c:v>
                </c:pt>
                <c:pt idx="743">
                  <c:v>26.456221750499999</c:v>
                </c:pt>
                <c:pt idx="744">
                  <c:v>30.044216787437399</c:v>
                </c:pt>
                <c:pt idx="745">
                  <c:v>31.8195565954024</c:v>
                </c:pt>
                <c:pt idx="746">
                  <c:v>29.895697204609998</c:v>
                </c:pt>
                <c:pt idx="747">
                  <c:v>30.245599444360799</c:v>
                </c:pt>
                <c:pt idx="748">
                  <c:v>30.482491048315399</c:v>
                </c:pt>
                <c:pt idx="749">
                  <c:v>24.2149195833859</c:v>
                </c:pt>
                <c:pt idx="750">
                  <c:v>25.365990684854701</c:v>
                </c:pt>
                <c:pt idx="751">
                  <c:v>20.878178124026899</c:v>
                </c:pt>
                <c:pt idx="752">
                  <c:v>21.1927699429149</c:v>
                </c:pt>
                <c:pt idx="753">
                  <c:v>22.0160952643974</c:v>
                </c:pt>
                <c:pt idx="754">
                  <c:v>22.028807480949201</c:v>
                </c:pt>
                <c:pt idx="755">
                  <c:v>22.042365171545502</c:v>
                </c:pt>
                <c:pt idx="756">
                  <c:v>23.0970677611353</c:v>
                </c:pt>
                <c:pt idx="757">
                  <c:v>23.736797842578198</c:v>
                </c:pt>
                <c:pt idx="758">
                  <c:v>25.1086344469932</c:v>
                </c:pt>
                <c:pt idx="759">
                  <c:v>25.865154981633001</c:v>
                </c:pt>
                <c:pt idx="760">
                  <c:v>26.8710604074797</c:v>
                </c:pt>
                <c:pt idx="761">
                  <c:v>27.396333366183001</c:v>
                </c:pt>
                <c:pt idx="762">
                  <c:v>28.058020023146501</c:v>
                </c:pt>
                <c:pt idx="763">
                  <c:v>39.168851153999398</c:v>
                </c:pt>
                <c:pt idx="764">
                  <c:v>33.6612298880761</c:v>
                </c:pt>
                <c:pt idx="765">
                  <c:v>35.866566087880202</c:v>
                </c:pt>
                <c:pt idx="766">
                  <c:v>43.591326125429099</c:v>
                </c:pt>
                <c:pt idx="767">
                  <c:v>30.265931201084602</c:v>
                </c:pt>
                <c:pt idx="768">
                  <c:v>33.4063793954207</c:v>
                </c:pt>
                <c:pt idx="769">
                  <c:v>33.749781154768797</c:v>
                </c:pt>
                <c:pt idx="770">
                  <c:v>34.807124298803501</c:v>
                </c:pt>
                <c:pt idx="771">
                  <c:v>37.365296948955198</c:v>
                </c:pt>
                <c:pt idx="772">
                  <c:v>35.290204935044599</c:v>
                </c:pt>
                <c:pt idx="773">
                  <c:v>38.015707773748701</c:v>
                </c:pt>
                <c:pt idx="774">
                  <c:v>41.577057092723102</c:v>
                </c:pt>
                <c:pt idx="775">
                  <c:v>41.8544346688671</c:v>
                </c:pt>
                <c:pt idx="776">
                  <c:v>41.968475077799802</c:v>
                </c:pt>
                <c:pt idx="777">
                  <c:v>41.085135532722802</c:v>
                </c:pt>
                <c:pt idx="778">
                  <c:v>33.604307569860097</c:v>
                </c:pt>
                <c:pt idx="779">
                  <c:v>34.712477843903002</c:v>
                </c:pt>
                <c:pt idx="780">
                  <c:v>31.9668923858972</c:v>
                </c:pt>
                <c:pt idx="781">
                  <c:v>32.856158903478899</c:v>
                </c:pt>
                <c:pt idx="782">
                  <c:v>32.894932032638799</c:v>
                </c:pt>
                <c:pt idx="783">
                  <c:v>33.0744769978973</c:v>
                </c:pt>
                <c:pt idx="784">
                  <c:v>30.8979023093829</c:v>
                </c:pt>
                <c:pt idx="785">
                  <c:v>31.7454773026769</c:v>
                </c:pt>
                <c:pt idx="786">
                  <c:v>32.177249978342402</c:v>
                </c:pt>
                <c:pt idx="787">
                  <c:v>30.348889360927899</c:v>
                </c:pt>
                <c:pt idx="788">
                  <c:v>30.793248333749101</c:v>
                </c:pt>
                <c:pt idx="789">
                  <c:v>32.035511879025002</c:v>
                </c:pt>
                <c:pt idx="790">
                  <c:v>32.1661596988504</c:v>
                </c:pt>
                <c:pt idx="791">
                  <c:v>30.614634994859401</c:v>
                </c:pt>
                <c:pt idx="792">
                  <c:v>29.248848359338599</c:v>
                </c:pt>
                <c:pt idx="793">
                  <c:v>26.895731518754701</c:v>
                </c:pt>
                <c:pt idx="794">
                  <c:v>27.8316708263356</c:v>
                </c:pt>
                <c:pt idx="795">
                  <c:v>26.991869985901602</c:v>
                </c:pt>
                <c:pt idx="796">
                  <c:v>27.1192245961672</c:v>
                </c:pt>
                <c:pt idx="797">
                  <c:v>27.254714408601998</c:v>
                </c:pt>
                <c:pt idx="798">
                  <c:v>26.0800476903004</c:v>
                </c:pt>
                <c:pt idx="799">
                  <c:v>22.850144970813599</c:v>
                </c:pt>
                <c:pt idx="800">
                  <c:v>23.271931700629899</c:v>
                </c:pt>
                <c:pt idx="801">
                  <c:v>25.302651831108999</c:v>
                </c:pt>
                <c:pt idx="802">
                  <c:v>22.306259936731099</c:v>
                </c:pt>
                <c:pt idx="803">
                  <c:v>21.431252959814401</c:v>
                </c:pt>
                <c:pt idx="804">
                  <c:v>22.887884433594301</c:v>
                </c:pt>
                <c:pt idx="805">
                  <c:v>21.8482410268211</c:v>
                </c:pt>
                <c:pt idx="806">
                  <c:v>19.579322289515801</c:v>
                </c:pt>
                <c:pt idx="807">
                  <c:v>20.403114315045599</c:v>
                </c:pt>
                <c:pt idx="808">
                  <c:v>20.230339817347701</c:v>
                </c:pt>
                <c:pt idx="809">
                  <c:v>19.5864360299014</c:v>
                </c:pt>
                <c:pt idx="810">
                  <c:v>19.672955843070898</c:v>
                </c:pt>
                <c:pt idx="811">
                  <c:v>19.5066291710813</c:v>
                </c:pt>
                <c:pt idx="812">
                  <c:v>19.3361279431799</c:v>
                </c:pt>
                <c:pt idx="813">
                  <c:v>19.011418828057</c:v>
                </c:pt>
                <c:pt idx="814">
                  <c:v>19.252708874245201</c:v>
                </c:pt>
                <c:pt idx="815">
                  <c:v>18.7075624677957</c:v>
                </c:pt>
                <c:pt idx="816">
                  <c:v>19.681746390671901</c:v>
                </c:pt>
                <c:pt idx="817">
                  <c:v>19.721108896590099</c:v>
                </c:pt>
                <c:pt idx="818">
                  <c:v>20.2806269824198</c:v>
                </c:pt>
                <c:pt idx="819">
                  <c:v>20.8500468422734</c:v>
                </c:pt>
                <c:pt idx="820">
                  <c:v>20.341989999368</c:v>
                </c:pt>
                <c:pt idx="821">
                  <c:v>19.239771337291501</c:v>
                </c:pt>
                <c:pt idx="822">
                  <c:v>19.709371463243102</c:v>
                </c:pt>
                <c:pt idx="823">
                  <c:v>20.480048693528399</c:v>
                </c:pt>
                <c:pt idx="824">
                  <c:v>20.5477480522459</c:v>
                </c:pt>
                <c:pt idx="825">
                  <c:v>20.563522342854299</c:v>
                </c:pt>
                <c:pt idx="826">
                  <c:v>21.942392110046001</c:v>
                </c:pt>
                <c:pt idx="827">
                  <c:v>23.922510725663798</c:v>
                </c:pt>
                <c:pt idx="828">
                  <c:v>24.4222897343429</c:v>
                </c:pt>
                <c:pt idx="829">
                  <c:v>24.045678388392499</c:v>
                </c:pt>
                <c:pt idx="830">
                  <c:v>23.620258001065299</c:v>
                </c:pt>
                <c:pt idx="831">
                  <c:v>23.727047500267702</c:v>
                </c:pt>
                <c:pt idx="832">
                  <c:v>23.604980997120101</c:v>
                </c:pt>
                <c:pt idx="833">
                  <c:v>23.8387459077268</c:v>
                </c:pt>
                <c:pt idx="834">
                  <c:v>23.143691800469199</c:v>
                </c:pt>
                <c:pt idx="835">
                  <c:v>23.341973778270301</c:v>
                </c:pt>
                <c:pt idx="836">
                  <c:v>23.388185316337399</c:v>
                </c:pt>
                <c:pt idx="837">
                  <c:v>22.933104861010701</c:v>
                </c:pt>
                <c:pt idx="838">
                  <c:v>22.8940339228852</c:v>
                </c:pt>
                <c:pt idx="839">
                  <c:v>23.131091647121501</c:v>
                </c:pt>
                <c:pt idx="840">
                  <c:v>24.1874432455804</c:v>
                </c:pt>
                <c:pt idx="841">
                  <c:v>24.3456661238117</c:v>
                </c:pt>
                <c:pt idx="842">
                  <c:v>25.184040308287202</c:v>
                </c:pt>
                <c:pt idx="843">
                  <c:v>26.2690194372382</c:v>
                </c:pt>
                <c:pt idx="844">
                  <c:v>27.399655651029502</c:v>
                </c:pt>
                <c:pt idx="845">
                  <c:v>26.006599015290099</c:v>
                </c:pt>
                <c:pt idx="846">
                  <c:v>25.4878785575618</c:v>
                </c:pt>
                <c:pt idx="847">
                  <c:v>26.093494811476301</c:v>
                </c:pt>
                <c:pt idx="848">
                  <c:v>26.1923602262538</c:v>
                </c:pt>
                <c:pt idx="849">
                  <c:v>27.677632969794601</c:v>
                </c:pt>
                <c:pt idx="850">
                  <c:v>30.573576784629601</c:v>
                </c:pt>
                <c:pt idx="851">
                  <c:v>32.210151594422499</c:v>
                </c:pt>
                <c:pt idx="852">
                  <c:v>30.751839335579</c:v>
                </c:pt>
                <c:pt idx="853">
                  <c:v>30.485972492430101</c:v>
                </c:pt>
                <c:pt idx="854">
                  <c:v>31.1469896123523</c:v>
                </c:pt>
                <c:pt idx="855">
                  <c:v>30.968552917639499</c:v>
                </c:pt>
                <c:pt idx="856">
                  <c:v>30.348957264696299</c:v>
                </c:pt>
                <c:pt idx="857">
                  <c:v>30.158115011063501</c:v>
                </c:pt>
                <c:pt idx="858">
                  <c:v>30.2705925226267</c:v>
                </c:pt>
                <c:pt idx="859">
                  <c:v>30.3796184299304</c:v>
                </c:pt>
                <c:pt idx="860">
                  <c:v>32.733527661105597</c:v>
                </c:pt>
                <c:pt idx="861">
                  <c:v>32.452648851131897</c:v>
                </c:pt>
                <c:pt idx="862">
                  <c:v>32.759663716369303</c:v>
                </c:pt>
                <c:pt idx="863">
                  <c:v>32.846267281152997</c:v>
                </c:pt>
                <c:pt idx="864">
                  <c:v>33.013322239844598</c:v>
                </c:pt>
                <c:pt idx="865">
                  <c:v>34.843065296730302</c:v>
                </c:pt>
                <c:pt idx="866">
                  <c:v>34.889997906869603</c:v>
                </c:pt>
                <c:pt idx="867">
                  <c:v>34.933396706892303</c:v>
                </c:pt>
                <c:pt idx="868">
                  <c:v>36.022510680973703</c:v>
                </c:pt>
                <c:pt idx="869">
                  <c:v>37.366477599042</c:v>
                </c:pt>
                <c:pt idx="870">
                  <c:v>38.677929627301303</c:v>
                </c:pt>
                <c:pt idx="871">
                  <c:v>39.077170184127702</c:v>
                </c:pt>
                <c:pt idx="872">
                  <c:v>38.5554238317103</c:v>
                </c:pt>
                <c:pt idx="873">
                  <c:v>38.6105063446768</c:v>
                </c:pt>
                <c:pt idx="874">
                  <c:v>36.525300899391098</c:v>
                </c:pt>
                <c:pt idx="875">
                  <c:v>36.438386103019901</c:v>
                </c:pt>
                <c:pt idx="876">
                  <c:v>36.683269392863501</c:v>
                </c:pt>
                <c:pt idx="877">
                  <c:v>34.962583411502898</c:v>
                </c:pt>
                <c:pt idx="878">
                  <c:v>36.3027812808619</c:v>
                </c:pt>
                <c:pt idx="879">
                  <c:v>39.305412529523799</c:v>
                </c:pt>
                <c:pt idx="880">
                  <c:v>39.348217661927599</c:v>
                </c:pt>
                <c:pt idx="881">
                  <c:v>39.432562484193802</c:v>
                </c:pt>
                <c:pt idx="882">
                  <c:v>40.469927357777301</c:v>
                </c:pt>
                <c:pt idx="883">
                  <c:v>42.699310739699897</c:v>
                </c:pt>
                <c:pt idx="884">
                  <c:v>41.270064194727297</c:v>
                </c:pt>
                <c:pt idx="885">
                  <c:v>42.790186288642097</c:v>
                </c:pt>
                <c:pt idx="886">
                  <c:v>43.747895317976997</c:v>
                </c:pt>
                <c:pt idx="887">
                  <c:v>43.7989205224344</c:v>
                </c:pt>
                <c:pt idx="888">
                  <c:v>43.909964013601801</c:v>
                </c:pt>
                <c:pt idx="889">
                  <c:v>43.7752523363649</c:v>
                </c:pt>
                <c:pt idx="890">
                  <c:v>44.6137373551895</c:v>
                </c:pt>
                <c:pt idx="891">
                  <c:v>42.380537342239201</c:v>
                </c:pt>
                <c:pt idx="892">
                  <c:v>46.867956707291697</c:v>
                </c:pt>
                <c:pt idx="893">
                  <c:v>43.6365097275987</c:v>
                </c:pt>
                <c:pt idx="894">
                  <c:v>43.791295697951497</c:v>
                </c:pt>
                <c:pt idx="895">
                  <c:v>43.872633977517303</c:v>
                </c:pt>
                <c:pt idx="896">
                  <c:v>50.910712392768303</c:v>
                </c:pt>
                <c:pt idx="897">
                  <c:v>51.101014691267103</c:v>
                </c:pt>
                <c:pt idx="898">
                  <c:v>54.816605164684503</c:v>
                </c:pt>
                <c:pt idx="899">
                  <c:v>55.7058283800216</c:v>
                </c:pt>
                <c:pt idx="900">
                  <c:v>53.639034953631601</c:v>
                </c:pt>
                <c:pt idx="901">
                  <c:v>53.795239617937199</c:v>
                </c:pt>
                <c:pt idx="902">
                  <c:v>53.604166131308602</c:v>
                </c:pt>
                <c:pt idx="903">
                  <c:v>50.060084907666401</c:v>
                </c:pt>
                <c:pt idx="904">
                  <c:v>52.214354528139701</c:v>
                </c:pt>
                <c:pt idx="905">
                  <c:v>50.581001465297803</c:v>
                </c:pt>
                <c:pt idx="906">
                  <c:v>50.043390501479301</c:v>
                </c:pt>
                <c:pt idx="907">
                  <c:v>54.163652104141804</c:v>
                </c:pt>
                <c:pt idx="908">
                  <c:v>54.359520342849201</c:v>
                </c:pt>
                <c:pt idx="909">
                  <c:v>51.986769377736799</c:v>
                </c:pt>
                <c:pt idx="910">
                  <c:v>53.718208652787098</c:v>
                </c:pt>
                <c:pt idx="911">
                  <c:v>52.008020412456702</c:v>
                </c:pt>
                <c:pt idx="912">
                  <c:v>52.626239146467803</c:v>
                </c:pt>
                <c:pt idx="913">
                  <c:v>52.17620563365</c:v>
                </c:pt>
                <c:pt idx="914">
                  <c:v>55.306933928603897</c:v>
                </c:pt>
                <c:pt idx="915">
                  <c:v>55.330636960580897</c:v>
                </c:pt>
                <c:pt idx="916">
                  <c:v>53.730702472824298</c:v>
                </c:pt>
                <c:pt idx="917">
                  <c:v>54.039737571438302</c:v>
                </c:pt>
                <c:pt idx="918">
                  <c:v>54.819717590480799</c:v>
                </c:pt>
                <c:pt idx="919">
                  <c:v>53.4557379940359</c:v>
                </c:pt>
                <c:pt idx="920">
                  <c:v>57.627364640468102</c:v>
                </c:pt>
                <c:pt idx="921">
                  <c:v>58.485499918095499</c:v>
                </c:pt>
                <c:pt idx="922">
                  <c:v>56.034128421497698</c:v>
                </c:pt>
                <c:pt idx="923">
                  <c:v>56.062422255283003</c:v>
                </c:pt>
                <c:pt idx="924">
                  <c:v>59.339327439253502</c:v>
                </c:pt>
                <c:pt idx="925">
                  <c:v>61.041402527074901</c:v>
                </c:pt>
                <c:pt idx="926">
                  <c:v>61.273140834512198</c:v>
                </c:pt>
                <c:pt idx="927">
                  <c:v>60.456467576043799</c:v>
                </c:pt>
                <c:pt idx="928">
                  <c:v>58.998432366498598</c:v>
                </c:pt>
                <c:pt idx="929">
                  <c:v>58.312945245828899</c:v>
                </c:pt>
                <c:pt idx="930">
                  <c:v>55.281999493623999</c:v>
                </c:pt>
                <c:pt idx="931">
                  <c:v>59.761279274971699</c:v>
                </c:pt>
                <c:pt idx="932">
                  <c:v>56.8758676397903</c:v>
                </c:pt>
                <c:pt idx="933">
                  <c:v>56.691538688079198</c:v>
                </c:pt>
                <c:pt idx="934">
                  <c:v>60.4423848966522</c:v>
                </c:pt>
                <c:pt idx="935">
                  <c:v>60.422758133367402</c:v>
                </c:pt>
                <c:pt idx="936">
                  <c:v>60.559930484054298</c:v>
                </c:pt>
                <c:pt idx="937">
                  <c:v>63.575636715606002</c:v>
                </c:pt>
                <c:pt idx="938">
                  <c:v>66.054661847501606</c:v>
                </c:pt>
                <c:pt idx="939">
                  <c:v>77.033064379759594</c:v>
                </c:pt>
                <c:pt idx="940">
                  <c:v>76.838531359308405</c:v>
                </c:pt>
                <c:pt idx="941">
                  <c:v>80.6303677878835</c:v>
                </c:pt>
                <c:pt idx="942">
                  <c:v>75.484980403907002</c:v>
                </c:pt>
                <c:pt idx="943">
                  <c:v>79.758604306906307</c:v>
                </c:pt>
                <c:pt idx="944">
                  <c:v>75.729675784721096</c:v>
                </c:pt>
                <c:pt idx="945">
                  <c:v>78.580637009025395</c:v>
                </c:pt>
                <c:pt idx="946">
                  <c:v>78.643718436070301</c:v>
                </c:pt>
                <c:pt idx="947">
                  <c:v>77.567066206454598</c:v>
                </c:pt>
                <c:pt idx="948">
                  <c:v>78.149035238887393</c:v>
                </c:pt>
                <c:pt idx="949">
                  <c:v>77.816764458550395</c:v>
                </c:pt>
                <c:pt idx="950">
                  <c:v>72.402780447457303</c:v>
                </c:pt>
                <c:pt idx="951">
                  <c:v>72.266156081334003</c:v>
                </c:pt>
                <c:pt idx="952">
                  <c:v>77.378195718780603</c:v>
                </c:pt>
                <c:pt idx="953">
                  <c:v>82.503553057154903</c:v>
                </c:pt>
                <c:pt idx="954">
                  <c:v>77.118457670705794</c:v>
                </c:pt>
                <c:pt idx="955">
                  <c:v>75.406143649593005</c:v>
                </c:pt>
                <c:pt idx="956">
                  <c:v>70.838489442168594</c:v>
                </c:pt>
                <c:pt idx="957">
                  <c:v>72.776464327760806</c:v>
                </c:pt>
                <c:pt idx="958">
                  <c:v>72.979245798693995</c:v>
                </c:pt>
                <c:pt idx="959">
                  <c:v>69.578687322247802</c:v>
                </c:pt>
                <c:pt idx="960">
                  <c:v>67.7473124053666</c:v>
                </c:pt>
                <c:pt idx="961">
                  <c:v>73.6070094960657</c:v>
                </c:pt>
                <c:pt idx="962">
                  <c:v>72.198601339783593</c:v>
                </c:pt>
                <c:pt idx="963">
                  <c:v>74.388717875402193</c:v>
                </c:pt>
                <c:pt idx="964">
                  <c:v>72.687594558817494</c:v>
                </c:pt>
                <c:pt idx="965">
                  <c:v>69.647714961079799</c:v>
                </c:pt>
                <c:pt idx="966">
                  <c:v>73.265551498659406</c:v>
                </c:pt>
                <c:pt idx="967">
                  <c:v>76.886999271773703</c:v>
                </c:pt>
                <c:pt idx="968">
                  <c:v>77.889295531604205</c:v>
                </c:pt>
                <c:pt idx="969">
                  <c:v>77.219674988924396</c:v>
                </c:pt>
                <c:pt idx="970">
                  <c:v>79.550203103926805</c:v>
                </c:pt>
                <c:pt idx="971">
                  <c:v>83.972181284211302</c:v>
                </c:pt>
                <c:pt idx="972">
                  <c:v>84.285731947725296</c:v>
                </c:pt>
                <c:pt idx="973">
                  <c:v>83.816555491296498</c:v>
                </c:pt>
                <c:pt idx="974">
                  <c:v>86.551889917394703</c:v>
                </c:pt>
                <c:pt idx="975">
                  <c:v>88.108090677646302</c:v>
                </c:pt>
                <c:pt idx="976">
                  <c:v>87.924048922428497</c:v>
                </c:pt>
                <c:pt idx="977">
                  <c:v>85.996193191089901</c:v>
                </c:pt>
                <c:pt idx="978">
                  <c:v>87.170494256759895</c:v>
                </c:pt>
                <c:pt idx="979">
                  <c:v>85.116409507736407</c:v>
                </c:pt>
                <c:pt idx="980">
                  <c:v>84.611884174651095</c:v>
                </c:pt>
                <c:pt idx="981">
                  <c:v>79.7087415280496</c:v>
                </c:pt>
                <c:pt idx="982">
                  <c:v>68.483321339340705</c:v>
                </c:pt>
                <c:pt idx="983">
                  <c:v>61.550672723054902</c:v>
                </c:pt>
                <c:pt idx="984">
                  <c:v>60.435616694937103</c:v>
                </c:pt>
                <c:pt idx="985">
                  <c:v>60.213522045219001</c:v>
                </c:pt>
                <c:pt idx="986">
                  <c:v>58.768510698147303</c:v>
                </c:pt>
                <c:pt idx="987">
                  <c:v>52.168427427643898</c:v>
                </c:pt>
                <c:pt idx="988">
                  <c:v>49.925073139694298</c:v>
                </c:pt>
                <c:pt idx="989">
                  <c:v>47.308691980466598</c:v>
                </c:pt>
                <c:pt idx="990">
                  <c:v>48.263343174926902</c:v>
                </c:pt>
                <c:pt idx="991">
                  <c:v>49.103958110020102</c:v>
                </c:pt>
                <c:pt idx="992">
                  <c:v>47.785757398053804</c:v>
                </c:pt>
                <c:pt idx="993">
                  <c:v>47.554373286529398</c:v>
                </c:pt>
                <c:pt idx="994">
                  <c:v>48.000787764571598</c:v>
                </c:pt>
                <c:pt idx="995">
                  <c:v>47.328156689521599</c:v>
                </c:pt>
                <c:pt idx="996">
                  <c:v>45.887187595653103</c:v>
                </c:pt>
                <c:pt idx="997">
                  <c:v>46.241615363555702</c:v>
                </c:pt>
                <c:pt idx="998">
                  <c:v>44.308210933292102</c:v>
                </c:pt>
                <c:pt idx="999">
                  <c:v>43.503088035315301</c:v>
                </c:pt>
                <c:pt idx="1000">
                  <c:v>42.481688083854301</c:v>
                </c:pt>
                <c:pt idx="1001">
                  <c:v>44.0549373815671</c:v>
                </c:pt>
                <c:pt idx="1002">
                  <c:v>43.488118935037903</c:v>
                </c:pt>
                <c:pt idx="1003">
                  <c:v>41.724029173533999</c:v>
                </c:pt>
                <c:pt idx="1004">
                  <c:v>40.794793021352397</c:v>
                </c:pt>
                <c:pt idx="1005">
                  <c:v>39.022109648233197</c:v>
                </c:pt>
                <c:pt idx="1006">
                  <c:v>38.470858128601897</c:v>
                </c:pt>
                <c:pt idx="1007">
                  <c:v>37.757789969174098</c:v>
                </c:pt>
                <c:pt idx="1008">
                  <c:v>37.8235455865562</c:v>
                </c:pt>
                <c:pt idx="1009">
                  <c:v>36.783696625517202</c:v>
                </c:pt>
                <c:pt idx="1010">
                  <c:v>35.813621869292099</c:v>
                </c:pt>
                <c:pt idx="1011">
                  <c:v>35.091740438105397</c:v>
                </c:pt>
                <c:pt idx="1012">
                  <c:v>33.447416028678603</c:v>
                </c:pt>
                <c:pt idx="1013">
                  <c:v>33.533189982641602</c:v>
                </c:pt>
                <c:pt idx="1014">
                  <c:v>32.835923503332602</c:v>
                </c:pt>
                <c:pt idx="1015">
                  <c:v>31.367881908584401</c:v>
                </c:pt>
                <c:pt idx="1016">
                  <c:v>31.1995553984572</c:v>
                </c:pt>
                <c:pt idx="1017">
                  <c:v>29.321099274282101</c:v>
                </c:pt>
                <c:pt idx="1018">
                  <c:v>28.891943641913699</c:v>
                </c:pt>
                <c:pt idx="1019">
                  <c:v>29.102595056494401</c:v>
                </c:pt>
                <c:pt idx="1020">
                  <c:v>29.135394853929</c:v>
                </c:pt>
                <c:pt idx="1021">
                  <c:v>29.1798005849794</c:v>
                </c:pt>
                <c:pt idx="1022">
                  <c:v>29.8070789917547</c:v>
                </c:pt>
                <c:pt idx="1023">
                  <c:v>29.7236993315462</c:v>
                </c:pt>
                <c:pt idx="1024">
                  <c:v>30.2965255592242</c:v>
                </c:pt>
                <c:pt idx="1025">
                  <c:v>33.356534005409898</c:v>
                </c:pt>
                <c:pt idx="1026">
                  <c:v>33.974257169089803</c:v>
                </c:pt>
                <c:pt idx="1027">
                  <c:v>33.689907605998698</c:v>
                </c:pt>
                <c:pt idx="1028">
                  <c:v>33.341116004495397</c:v>
                </c:pt>
                <c:pt idx="1029">
                  <c:v>34.552228745289902</c:v>
                </c:pt>
                <c:pt idx="1030">
                  <c:v>35.071753589041201</c:v>
                </c:pt>
                <c:pt idx="1031">
                  <c:v>35.766644631789902</c:v>
                </c:pt>
                <c:pt idx="1032">
                  <c:v>36.286528961499698</c:v>
                </c:pt>
                <c:pt idx="1033">
                  <c:v>36.863982557158202</c:v>
                </c:pt>
                <c:pt idx="1034">
                  <c:v>36.909099738620498</c:v>
                </c:pt>
                <c:pt idx="1035">
                  <c:v>37.049039439730997</c:v>
                </c:pt>
                <c:pt idx="1036">
                  <c:v>38.1587669482672</c:v>
                </c:pt>
                <c:pt idx="1037">
                  <c:v>39.030081444574002</c:v>
                </c:pt>
                <c:pt idx="1038">
                  <c:v>40.199319374825002</c:v>
                </c:pt>
                <c:pt idx="1039">
                  <c:v>41.505918313480997</c:v>
                </c:pt>
                <c:pt idx="1040">
                  <c:v>43.726625544881998</c:v>
                </c:pt>
                <c:pt idx="1041">
                  <c:v>44.280217341270003</c:v>
                </c:pt>
                <c:pt idx="1042">
                  <c:v>44.402644574839996</c:v>
                </c:pt>
                <c:pt idx="1043">
                  <c:v>47.580318779133997</c:v>
                </c:pt>
                <c:pt idx="1044">
                  <c:v>46.563869782546</c:v>
                </c:pt>
                <c:pt idx="1045">
                  <c:v>46.17578453382</c:v>
                </c:pt>
                <c:pt idx="1046">
                  <c:v>45.979626653711001</c:v>
                </c:pt>
                <c:pt idx="1047">
                  <c:v>46.365523347253003</c:v>
                </c:pt>
                <c:pt idx="1048">
                  <c:v>45.108713021231999</c:v>
                </c:pt>
                <c:pt idx="1049">
                  <c:v>44.876277851261001</c:v>
                </c:pt>
                <c:pt idx="1050">
                  <c:v>45.333208275928001</c:v>
                </c:pt>
                <c:pt idx="1051">
                  <c:v>45.229675168650999</c:v>
                </c:pt>
                <c:pt idx="1052">
                  <c:v>44.596281949564997</c:v>
                </c:pt>
                <c:pt idx="1053">
                  <c:v>44.625443350768997</c:v>
                </c:pt>
                <c:pt idx="1054">
                  <c:v>45.423874269647001</c:v>
                </c:pt>
                <c:pt idx="1055">
                  <c:v>45.565513519066997</c:v>
                </c:pt>
                <c:pt idx="1056">
                  <c:v>47.842680089904</c:v>
                </c:pt>
                <c:pt idx="1057">
                  <c:v>49.400562963067003</c:v>
                </c:pt>
                <c:pt idx="1058">
                  <c:v>50.200820874698003</c:v>
                </c:pt>
                <c:pt idx="1059">
                  <c:v>52.634016459784</c:v>
                </c:pt>
                <c:pt idx="1060">
                  <c:v>51.813478790457999</c:v>
                </c:pt>
                <c:pt idx="1061">
                  <c:v>52.870784927701997</c:v>
                </c:pt>
                <c:pt idx="1062">
                  <c:v>49.477314306837997</c:v>
                </c:pt>
                <c:pt idx="1063">
                  <c:v>49.108522724728999</c:v>
                </c:pt>
                <c:pt idx="1064">
                  <c:v>48.797107381018002</c:v>
                </c:pt>
                <c:pt idx="1065">
                  <c:v>51.473392796573002</c:v>
                </c:pt>
                <c:pt idx="1066">
                  <c:v>51.280927954413997</c:v>
                </c:pt>
                <c:pt idx="1067">
                  <c:v>51.141734098931003</c:v>
                </c:pt>
                <c:pt idx="1068">
                  <c:v>50.345093956298001</c:v>
                </c:pt>
                <c:pt idx="1069">
                  <c:v>50.065227870126002</c:v>
                </c:pt>
                <c:pt idx="1070">
                  <c:v>49.839183899059002</c:v>
                </c:pt>
                <c:pt idx="1071">
                  <c:v>51.911022259406003</c:v>
                </c:pt>
                <c:pt idx="1072">
                  <c:v>53.173567298632001</c:v>
                </c:pt>
                <c:pt idx="1073">
                  <c:v>54.850308912704001</c:v>
                </c:pt>
                <c:pt idx="1074">
                  <c:v>55.070855769655999</c:v>
                </c:pt>
                <c:pt idx="1075">
                  <c:v>54.352401387203003</c:v>
                </c:pt>
                <c:pt idx="1076">
                  <c:v>53.136774563061998</c:v>
                </c:pt>
                <c:pt idx="1077">
                  <c:v>52.831954536619001</c:v>
                </c:pt>
                <c:pt idx="1078">
                  <c:v>56.590100285805001</c:v>
                </c:pt>
                <c:pt idx="1079">
                  <c:v>55.816814817028003</c:v>
                </c:pt>
                <c:pt idx="1080">
                  <c:v>51.560162543489</c:v>
                </c:pt>
                <c:pt idx="1081">
                  <c:v>49.419058784664998</c:v>
                </c:pt>
                <c:pt idx="1082">
                  <c:v>48.233123333319</c:v>
                </c:pt>
                <c:pt idx="1083">
                  <c:v>46.471839184030998</c:v>
                </c:pt>
                <c:pt idx="1084">
                  <c:v>46.655647767295001</c:v>
                </c:pt>
                <c:pt idx="1085">
                  <c:v>48.705251884528998</c:v>
                </c:pt>
                <c:pt idx="1086">
                  <c:v>51.626077595688002</c:v>
                </c:pt>
                <c:pt idx="1087">
                  <c:v>53.143883375573999</c:v>
                </c:pt>
                <c:pt idx="1088">
                  <c:v>52.416863758219002</c:v>
                </c:pt>
                <c:pt idx="1089">
                  <c:v>49.941459549493999</c:v>
                </c:pt>
                <c:pt idx="1090">
                  <c:v>49.558342886874001</c:v>
                </c:pt>
                <c:pt idx="1091">
                  <c:v>50.088657305030999</c:v>
                </c:pt>
                <c:pt idx="1092">
                  <c:v>50.788022536462996</c:v>
                </c:pt>
                <c:pt idx="1093">
                  <c:v>52.522275243044</c:v>
                </c:pt>
                <c:pt idx="1094">
                  <c:v>48.634635558398003</c:v>
                </c:pt>
                <c:pt idx="1095">
                  <c:v>44.959099758226003</c:v>
                </c:pt>
                <c:pt idx="1096">
                  <c:v>41.844793667979999</c:v>
                </c:pt>
                <c:pt idx="1097">
                  <c:v>40.220535269233999</c:v>
                </c:pt>
                <c:pt idx="1098">
                  <c:v>39.536181289161</c:v>
                </c:pt>
                <c:pt idx="1099">
                  <c:v>44.168751517392003</c:v>
                </c:pt>
                <c:pt idx="1100">
                  <c:v>44.740023012456</c:v>
                </c:pt>
                <c:pt idx="1101">
                  <c:v>44.414938471223003</c:v>
                </c:pt>
                <c:pt idx="1102">
                  <c:v>45.385485043528</c:v>
                </c:pt>
                <c:pt idx="1103">
                  <c:v>45.195141880607999</c:v>
                </c:pt>
                <c:pt idx="1104">
                  <c:v>42.956864624376003</c:v>
                </c:pt>
                <c:pt idx="1105">
                  <c:v>43.640084956582001</c:v>
                </c:pt>
                <c:pt idx="1106">
                  <c:v>48.752939342265002</c:v>
                </c:pt>
                <c:pt idx="1107">
                  <c:v>49.441255070893</c:v>
                </c:pt>
                <c:pt idx="1108">
                  <c:v>49.477246766081002</c:v>
                </c:pt>
                <c:pt idx="1109">
                  <c:v>49.341049882787999</c:v>
                </c:pt>
                <c:pt idx="1110">
                  <c:v>47.056833686799003</c:v>
                </c:pt>
                <c:pt idx="1111">
                  <c:v>47.856142185461998</c:v>
                </c:pt>
                <c:pt idx="1112">
                  <c:v>47.137028490775002</c:v>
                </c:pt>
                <c:pt idx="1113">
                  <c:v>47.768998510637999</c:v>
                </c:pt>
                <c:pt idx="1114">
                  <c:v>48.645247416571998</c:v>
                </c:pt>
                <c:pt idx="1115">
                  <c:v>50.055602791543002</c:v>
                </c:pt>
                <c:pt idx="1116">
                  <c:v>51.829834375281003</c:v>
                </c:pt>
                <c:pt idx="1117">
                  <c:v>48.618215750828</c:v>
                </c:pt>
                <c:pt idx="1118">
                  <c:v>49.199582908049003</c:v>
                </c:pt>
                <c:pt idx="1119">
                  <c:v>47.769031350554002</c:v>
                </c:pt>
                <c:pt idx="1120">
                  <c:v>49.401112405686</c:v>
                </c:pt>
                <c:pt idx="1121">
                  <c:v>48.781941220142002</c:v>
                </c:pt>
                <c:pt idx="1122">
                  <c:v>44.390368529156</c:v>
                </c:pt>
                <c:pt idx="1123">
                  <c:v>43.659401110795002</c:v>
                </c:pt>
                <c:pt idx="1124">
                  <c:v>42.366971134118003</c:v>
                </c:pt>
                <c:pt idx="1125">
                  <c:v>42.478906429986999</c:v>
                </c:pt>
                <c:pt idx="1126">
                  <c:v>42.991644476288997</c:v>
                </c:pt>
                <c:pt idx="1127">
                  <c:v>45.633022135388998</c:v>
                </c:pt>
                <c:pt idx="1128">
                  <c:v>46.353431077155001</c:v>
                </c:pt>
                <c:pt idx="1129">
                  <c:v>46.185417431719003</c:v>
                </c:pt>
                <c:pt idx="1130">
                  <c:v>45.465350475992999</c:v>
                </c:pt>
                <c:pt idx="1131">
                  <c:v>44.309193764593999</c:v>
                </c:pt>
                <c:pt idx="1132">
                  <c:v>43.547679550963998</c:v>
                </c:pt>
                <c:pt idx="1133">
                  <c:v>43.941596676692001</c:v>
                </c:pt>
                <c:pt idx="1134">
                  <c:v>44.136438361739003</c:v>
                </c:pt>
                <c:pt idx="1135">
                  <c:v>44.105910763714</c:v>
                </c:pt>
                <c:pt idx="1136">
                  <c:v>43.124156639163999</c:v>
                </c:pt>
                <c:pt idx="1137">
                  <c:v>43.269318824862999</c:v>
                </c:pt>
                <c:pt idx="1138">
                  <c:v>44.414166253936003</c:v>
                </c:pt>
                <c:pt idx="1139">
                  <c:v>43.161487938027001</c:v>
                </c:pt>
                <c:pt idx="1140">
                  <c:v>43.158044628934</c:v>
                </c:pt>
                <c:pt idx="1141">
                  <c:v>47.115717871743001</c:v>
                </c:pt>
                <c:pt idx="1142">
                  <c:v>49.423858822844998</c:v>
                </c:pt>
                <c:pt idx="1143">
                  <c:v>48.107105665196002</c:v>
                </c:pt>
                <c:pt idx="1144">
                  <c:v>46.596861281620001</c:v>
                </c:pt>
                <c:pt idx="1145">
                  <c:v>42.422974631222999</c:v>
                </c:pt>
                <c:pt idx="1146">
                  <c:v>38.826799799587</c:v>
                </c:pt>
                <c:pt idx="1147">
                  <c:v>38.650664948013997</c:v>
                </c:pt>
                <c:pt idx="1148">
                  <c:v>38.421118858481002</c:v>
                </c:pt>
                <c:pt idx="1149">
                  <c:v>41.352891170141</c:v>
                </c:pt>
                <c:pt idx="1150">
                  <c:v>39.739788368379003</c:v>
                </c:pt>
                <c:pt idx="1151">
                  <c:v>39.559211724317997</c:v>
                </c:pt>
                <c:pt idx="1152">
                  <c:v>40.021706935558001</c:v>
                </c:pt>
                <c:pt idx="1153">
                  <c:v>39.930658476555003</c:v>
                </c:pt>
                <c:pt idx="1154">
                  <c:v>39.483932492480001</c:v>
                </c:pt>
                <c:pt idx="1155">
                  <c:v>37.539675663513997</c:v>
                </c:pt>
                <c:pt idx="1156">
                  <c:v>34.241152513591999</c:v>
                </c:pt>
                <c:pt idx="1157">
                  <c:v>34.776247891910998</c:v>
                </c:pt>
                <c:pt idx="1158">
                  <c:v>33.643652364338998</c:v>
                </c:pt>
                <c:pt idx="1159">
                  <c:v>31.271309947515</c:v>
                </c:pt>
                <c:pt idx="1160">
                  <c:v>31.093909770278</c:v>
                </c:pt>
                <c:pt idx="1161">
                  <c:v>32.419256266596001</c:v>
                </c:pt>
                <c:pt idx="1162">
                  <c:v>34.344762560680998</c:v>
                </c:pt>
                <c:pt idx="1163">
                  <c:v>32.611401436233997</c:v>
                </c:pt>
                <c:pt idx="1164">
                  <c:v>32.565594402681</c:v>
                </c:pt>
                <c:pt idx="1165">
                  <c:v>33.864568328372997</c:v>
                </c:pt>
                <c:pt idx="1166">
                  <c:v>33.448502501496002</c:v>
                </c:pt>
                <c:pt idx="1167">
                  <c:v>33.890319941529</c:v>
                </c:pt>
                <c:pt idx="1168">
                  <c:v>33.972502613437001</c:v>
                </c:pt>
                <c:pt idx="1169">
                  <c:v>35.380071118324999</c:v>
                </c:pt>
                <c:pt idx="1170">
                  <c:v>36.566149402377</c:v>
                </c:pt>
                <c:pt idx="1171">
                  <c:v>36.409887817711002</c:v>
                </c:pt>
                <c:pt idx="1172">
                  <c:v>35.323611750479003</c:v>
                </c:pt>
                <c:pt idx="1173">
                  <c:v>35.264547365650003</c:v>
                </c:pt>
                <c:pt idx="1174">
                  <c:v>34.996572962729999</c:v>
                </c:pt>
                <c:pt idx="1175">
                  <c:v>35.254386352772002</c:v>
                </c:pt>
                <c:pt idx="1176">
                  <c:v>34.179050978825998</c:v>
                </c:pt>
                <c:pt idx="1177">
                  <c:v>34.118107100204</c:v>
                </c:pt>
                <c:pt idx="1178">
                  <c:v>35.426521620210004</c:v>
                </c:pt>
                <c:pt idx="1179">
                  <c:v>35.902328580898001</c:v>
                </c:pt>
                <c:pt idx="1180">
                  <c:v>35.133429453574998</c:v>
                </c:pt>
                <c:pt idx="1181">
                  <c:v>34.516968178139003</c:v>
                </c:pt>
                <c:pt idx="1182">
                  <c:v>34.385780570622003</c:v>
                </c:pt>
                <c:pt idx="1183">
                  <c:v>34.634591837789998</c:v>
                </c:pt>
                <c:pt idx="1184">
                  <c:v>33.802881989558998</c:v>
                </c:pt>
                <c:pt idx="1185">
                  <c:v>35.055804846708</c:v>
                </c:pt>
                <c:pt idx="1186">
                  <c:v>34.702063806856998</c:v>
                </c:pt>
                <c:pt idx="1187">
                  <c:v>32.511569970186997</c:v>
                </c:pt>
                <c:pt idx="1188">
                  <c:v>31.607947122906001</c:v>
                </c:pt>
                <c:pt idx="1189">
                  <c:v>31.246788560713998</c:v>
                </c:pt>
                <c:pt idx="1190">
                  <c:v>31.180267952352999</c:v>
                </c:pt>
                <c:pt idx="1191">
                  <c:v>32.082252160623</c:v>
                </c:pt>
                <c:pt idx="1192">
                  <c:v>30.828839595813001</c:v>
                </c:pt>
                <c:pt idx="1193">
                  <c:v>28.579336876443001</c:v>
                </c:pt>
                <c:pt idx="1194">
                  <c:v>27.186438798821001</c:v>
                </c:pt>
                <c:pt idx="1195">
                  <c:v>27.228191905664001</c:v>
                </c:pt>
                <c:pt idx="1196">
                  <c:v>26.853645564301001</c:v>
                </c:pt>
                <c:pt idx="1197">
                  <c:v>26.851651398586</c:v>
                </c:pt>
                <c:pt idx="1198">
                  <c:v>26.468958078511001</c:v>
                </c:pt>
                <c:pt idx="1199">
                  <c:v>26.362895591556001</c:v>
                </c:pt>
                <c:pt idx="1200">
                  <c:v>25.610116342823002</c:v>
                </c:pt>
                <c:pt idx="1201">
                  <c:v>23.590202989055001</c:v>
                </c:pt>
                <c:pt idx="1202">
                  <c:v>23.424111955507001</c:v>
                </c:pt>
                <c:pt idx="1203">
                  <c:v>23.107261876412</c:v>
                </c:pt>
                <c:pt idx="1204">
                  <c:v>22.571493802993999</c:v>
                </c:pt>
                <c:pt idx="1205">
                  <c:v>22.08429562609</c:v>
                </c:pt>
                <c:pt idx="1206">
                  <c:v>21.191518201387002</c:v>
                </c:pt>
                <c:pt idx="1207">
                  <c:v>22.096414796727998</c:v>
                </c:pt>
                <c:pt idx="1208">
                  <c:v>23.396273072060001</c:v>
                </c:pt>
                <c:pt idx="1209">
                  <c:v>23.119013039565999</c:v>
                </c:pt>
                <c:pt idx="1210">
                  <c:v>22.835055302549002</c:v>
                </c:pt>
                <c:pt idx="1211">
                  <c:v>22.796458803997002</c:v>
                </c:pt>
                <c:pt idx="1212">
                  <c:v>22.192896125059999</c:v>
                </c:pt>
                <c:pt idx="1213">
                  <c:v>23.394288069110001</c:v>
                </c:pt>
                <c:pt idx="1214">
                  <c:v>23.458957043432999</c:v>
                </c:pt>
                <c:pt idx="1215">
                  <c:v>22.939329121128999</c:v>
                </c:pt>
                <c:pt idx="1216">
                  <c:v>22.650796146146</c:v>
                </c:pt>
                <c:pt idx="1217">
                  <c:v>22.142063526647998</c:v>
                </c:pt>
                <c:pt idx="1218">
                  <c:v>23.400741450921</c:v>
                </c:pt>
                <c:pt idx="1219">
                  <c:v>23.417745756456998</c:v>
                </c:pt>
                <c:pt idx="1220">
                  <c:v>23.079274438089001</c:v>
                </c:pt>
                <c:pt idx="1221">
                  <c:v>22.699036134461</c:v>
                </c:pt>
                <c:pt idx="1222">
                  <c:v>23.328709644642998</c:v>
                </c:pt>
                <c:pt idx="1223">
                  <c:v>23.171030275376999</c:v>
                </c:pt>
                <c:pt idx="1224">
                  <c:v>23.634752128258999</c:v>
                </c:pt>
                <c:pt idx="1225">
                  <c:v>23.673466373573</c:v>
                </c:pt>
                <c:pt idx="1226">
                  <c:v>23.887245992432</c:v>
                </c:pt>
                <c:pt idx="1227">
                  <c:v>23.758301024752999</c:v>
                </c:pt>
                <c:pt idx="1228">
                  <c:v>24.927157550785001</c:v>
                </c:pt>
                <c:pt idx="1229">
                  <c:v>24.962127786431001</c:v>
                </c:pt>
                <c:pt idx="1230">
                  <c:v>24.857965567564001</c:v>
                </c:pt>
                <c:pt idx="1231">
                  <c:v>24.937931066106</c:v>
                </c:pt>
                <c:pt idx="1232">
                  <c:v>25.425060213064</c:v>
                </c:pt>
                <c:pt idx="1233">
                  <c:v>25.471502176977001</c:v>
                </c:pt>
                <c:pt idx="1234">
                  <c:v>26.18874409667</c:v>
                </c:pt>
                <c:pt idx="1235">
                  <c:v>25.314051209982999</c:v>
                </c:pt>
                <c:pt idx="1236">
                  <c:v>25.108641530745</c:v>
                </c:pt>
                <c:pt idx="1237">
                  <c:v>24.907106841358999</c:v>
                </c:pt>
                <c:pt idx="1238">
                  <c:v>25.086238333686001</c:v>
                </c:pt>
                <c:pt idx="1239">
                  <c:v>25.432346521353999</c:v>
                </c:pt>
                <c:pt idx="1240">
                  <c:v>24.984375721646</c:v>
                </c:pt>
                <c:pt idx="1241">
                  <c:v>25.080630432742002</c:v>
                </c:pt>
                <c:pt idx="1242">
                  <c:v>25.922800452025999</c:v>
                </c:pt>
                <c:pt idx="1243">
                  <c:v>25.586005971652</c:v>
                </c:pt>
                <c:pt idx="1244">
                  <c:v>26.335380444506001</c:v>
                </c:pt>
                <c:pt idx="1245">
                  <c:v>26.645420862059002</c:v>
                </c:pt>
                <c:pt idx="1246">
                  <c:v>26.716785704506002</c:v>
                </c:pt>
                <c:pt idx="1247">
                  <c:v>26.589643596422999</c:v>
                </c:pt>
                <c:pt idx="1248">
                  <c:v>25.688180501489999</c:v>
                </c:pt>
                <c:pt idx="1249">
                  <c:v>25.179417288555999</c:v>
                </c:pt>
                <c:pt idx="1250">
                  <c:v>24.643221696123</c:v>
                </c:pt>
                <c:pt idx="1251">
                  <c:v>24.663898687056999</c:v>
                </c:pt>
                <c:pt idx="1252">
                  <c:v>24.405444519145</c:v>
                </c:pt>
                <c:pt idx="1253">
                  <c:v>24.628337818855002</c:v>
                </c:pt>
                <c:pt idx="1254">
                  <c:v>24.742491835401001</c:v>
                </c:pt>
                <c:pt idx="1255">
                  <c:v>25.362756430926002</c:v>
                </c:pt>
                <c:pt idx="1256">
                  <c:v>25.914672325725</c:v>
                </c:pt>
                <c:pt idx="1257">
                  <c:v>25.094328727809</c:v>
                </c:pt>
                <c:pt idx="1258">
                  <c:v>25.114062527388</c:v>
                </c:pt>
                <c:pt idx="1259">
                  <c:v>25.130264153277</c:v>
                </c:pt>
                <c:pt idx="1260">
                  <c:v>25.544055974582001</c:v>
                </c:pt>
                <c:pt idx="1261">
                  <c:v>25.806751438277001</c:v>
                </c:pt>
                <c:pt idx="1262">
                  <c:v>26.207448605399001</c:v>
                </c:pt>
                <c:pt idx="1263">
                  <c:v>26.371713094571</c:v>
                </c:pt>
                <c:pt idx="1264">
                  <c:v>26.169310733517001</c:v>
                </c:pt>
                <c:pt idx="1265">
                  <c:v>26.062458550233998</c:v>
                </c:pt>
                <c:pt idx="1266">
                  <c:v>25.604556931129999</c:v>
                </c:pt>
                <c:pt idx="1267">
                  <c:v>25.535577607634</c:v>
                </c:pt>
                <c:pt idx="1268">
                  <c:v>25.743085879168</c:v>
                </c:pt>
                <c:pt idx="1269">
                  <c:v>26.217858713036001</c:v>
                </c:pt>
                <c:pt idx="1270">
                  <c:v>25.742874729499999</c:v>
                </c:pt>
                <c:pt idx="1271">
                  <c:v>26.072155053136001</c:v>
                </c:pt>
                <c:pt idx="1272">
                  <c:v>25.997781000343998</c:v>
                </c:pt>
                <c:pt idx="1273">
                  <c:v>26.077232807251001</c:v>
                </c:pt>
                <c:pt idx="1274">
                  <c:v>25.949097380615001</c:v>
                </c:pt>
                <c:pt idx="1275">
                  <c:v>25.848260241753</c:v>
                </c:pt>
                <c:pt idx="1276">
                  <c:v>26.007862150916001</c:v>
                </c:pt>
                <c:pt idx="1277">
                  <c:v>25.552239832721</c:v>
                </c:pt>
                <c:pt idx="1278">
                  <c:v>24.909848843820001</c:v>
                </c:pt>
                <c:pt idx="1279">
                  <c:v>24.947875866168001</c:v>
                </c:pt>
                <c:pt idx="1280">
                  <c:v>24.834473660989001</c:v>
                </c:pt>
                <c:pt idx="1281">
                  <c:v>24.857607037166002</c:v>
                </c:pt>
                <c:pt idx="1282">
                  <c:v>24.764376509369001</c:v>
                </c:pt>
                <c:pt idx="1283">
                  <c:v>24.818839743049999</c:v>
                </c:pt>
                <c:pt idx="1284">
                  <c:v>24.744947434728001</c:v>
                </c:pt>
                <c:pt idx="1285">
                  <c:v>25.056214127223999</c:v>
                </c:pt>
                <c:pt idx="1286">
                  <c:v>25.070843321062</c:v>
                </c:pt>
                <c:pt idx="1287">
                  <c:v>25.081546997852001</c:v>
                </c:pt>
                <c:pt idx="1288">
                  <c:v>25.664532413865999</c:v>
                </c:pt>
                <c:pt idx="1289">
                  <c:v>26.260644714508</c:v>
                </c:pt>
                <c:pt idx="1290">
                  <c:v>25.425173979977998</c:v>
                </c:pt>
                <c:pt idx="1291">
                  <c:v>24.662778260121001</c:v>
                </c:pt>
                <c:pt idx="1292">
                  <c:v>24.843260336054001</c:v>
                </c:pt>
                <c:pt idx="1293">
                  <c:v>24.866497246011999</c:v>
                </c:pt>
                <c:pt idx="1294">
                  <c:v>24.889468128718001</c:v>
                </c:pt>
                <c:pt idx="1295">
                  <c:v>25.172765568949998</c:v>
                </c:pt>
                <c:pt idx="1296">
                  <c:v>25.016126927719</c:v>
                </c:pt>
                <c:pt idx="1297">
                  <c:v>24.788913009388999</c:v>
                </c:pt>
                <c:pt idx="1298">
                  <c:v>24.587234413478001</c:v>
                </c:pt>
                <c:pt idx="1299">
                  <c:v>24.360393586943001</c:v>
                </c:pt>
                <c:pt idx="1300">
                  <c:v>24.200552034596999</c:v>
                </c:pt>
                <c:pt idx="1301">
                  <c:v>24.098392357628001</c:v>
                </c:pt>
                <c:pt idx="1302">
                  <c:v>23.883458059275998</c:v>
                </c:pt>
                <c:pt idx="1303">
                  <c:v>23.631975624151</c:v>
                </c:pt>
                <c:pt idx="1304">
                  <c:v>23.559405094729001</c:v>
                </c:pt>
                <c:pt idx="1305">
                  <c:v>23.621559653096998</c:v>
                </c:pt>
                <c:pt idx="1306">
                  <c:v>23.503932573736002</c:v>
                </c:pt>
                <c:pt idx="1307">
                  <c:v>23.527475720576</c:v>
                </c:pt>
                <c:pt idx="1308">
                  <c:v>23.658796393648998</c:v>
                </c:pt>
                <c:pt idx="1309">
                  <c:v>23.852519107286</c:v>
                </c:pt>
                <c:pt idx="1310">
                  <c:v>24.119603480592001</c:v>
                </c:pt>
                <c:pt idx="1311">
                  <c:v>24.291752408503001</c:v>
                </c:pt>
                <c:pt idx="1312">
                  <c:v>24.282213571513001</c:v>
                </c:pt>
                <c:pt idx="1313">
                  <c:v>24.055113731959999</c:v>
                </c:pt>
                <c:pt idx="1314">
                  <c:v>24.095748123833999</c:v>
                </c:pt>
                <c:pt idx="1315">
                  <c:v>24.044683588643998</c:v>
                </c:pt>
                <c:pt idx="1316">
                  <c:v>24.338898488051999</c:v>
                </c:pt>
                <c:pt idx="1317">
                  <c:v>24.523890478594002</c:v>
                </c:pt>
                <c:pt idx="1318">
                  <c:v>24.770851378299</c:v>
                </c:pt>
                <c:pt idx="1319">
                  <c:v>24.819992117188999</c:v>
                </c:pt>
                <c:pt idx="1320">
                  <c:v>24.840498370433998</c:v>
                </c:pt>
                <c:pt idx="1321">
                  <c:v>24.886285672675001</c:v>
                </c:pt>
                <c:pt idx="1322">
                  <c:v>24.827259031781999</c:v>
                </c:pt>
                <c:pt idx="1323">
                  <c:v>25.200158801040999</c:v>
                </c:pt>
                <c:pt idx="1324">
                  <c:v>25.315086460743</c:v>
                </c:pt>
                <c:pt idx="1325">
                  <c:v>25.249744059665002</c:v>
                </c:pt>
                <c:pt idx="1326">
                  <c:v>25.190712407953999</c:v>
                </c:pt>
                <c:pt idx="1327">
                  <c:v>24.919008392342999</c:v>
                </c:pt>
                <c:pt idx="1328">
                  <c:v>24.757766781287</c:v>
                </c:pt>
                <c:pt idx="1329">
                  <c:v>24.868218582749002</c:v>
                </c:pt>
                <c:pt idx="1330">
                  <c:v>24.850074108223001</c:v>
                </c:pt>
                <c:pt idx="1331">
                  <c:v>25.218543068327001</c:v>
                </c:pt>
                <c:pt idx="1332">
                  <c:v>25.359412869279002</c:v>
                </c:pt>
                <c:pt idx="1333">
                  <c:v>25.303351260004</c:v>
                </c:pt>
                <c:pt idx="1334">
                  <c:v>25.237853042649999</c:v>
                </c:pt>
                <c:pt idx="1335">
                  <c:v>25.323019309317001</c:v>
                </c:pt>
                <c:pt idx="1336">
                  <c:v>25.215567423397001</c:v>
                </c:pt>
                <c:pt idx="1337">
                  <c:v>25.294268398334001</c:v>
                </c:pt>
                <c:pt idx="1338">
                  <c:v>25.339889389768</c:v>
                </c:pt>
                <c:pt idx="1339">
                  <c:v>24.957698750938</c:v>
                </c:pt>
                <c:pt idx="1340">
                  <c:v>24.878712491232001</c:v>
                </c:pt>
                <c:pt idx="1341">
                  <c:v>24.903408601740999</c:v>
                </c:pt>
                <c:pt idx="1342">
                  <c:v>24.798997840630999</c:v>
                </c:pt>
                <c:pt idx="1343">
                  <c:v>24.957007632484</c:v>
                </c:pt>
                <c:pt idx="1344">
                  <c:v>24.961770926252999</c:v>
                </c:pt>
                <c:pt idx="1345">
                  <c:v>25.204293923076001</c:v>
                </c:pt>
                <c:pt idx="1346">
                  <c:v>24.838215766689</c:v>
                </c:pt>
                <c:pt idx="1347">
                  <c:v>25.194448748713999</c:v>
                </c:pt>
                <c:pt idx="1348">
                  <c:v>25.536455910021001</c:v>
                </c:pt>
                <c:pt idx="1349">
                  <c:v>25.536131585574001</c:v>
                </c:pt>
                <c:pt idx="1350">
                  <c:v>25.559765343900001</c:v>
                </c:pt>
                <c:pt idx="1351">
                  <c:v>25.845766441127001</c:v>
                </c:pt>
                <c:pt idx="1352">
                  <c:v>25.252764549433</c:v>
                </c:pt>
                <c:pt idx="1353">
                  <c:v>25.240836150452001</c:v>
                </c:pt>
                <c:pt idx="1354">
                  <c:v>25.284602459237998</c:v>
                </c:pt>
                <c:pt idx="1355">
                  <c:v>25.271376180985001</c:v>
                </c:pt>
                <c:pt idx="1356">
                  <c:v>25.274473751904999</c:v>
                </c:pt>
                <c:pt idx="1357">
                  <c:v>25.243477612391999</c:v>
                </c:pt>
                <c:pt idx="1358">
                  <c:v>25.321796799139999</c:v>
                </c:pt>
                <c:pt idx="1359">
                  <c:v>25.246930277486999</c:v>
                </c:pt>
                <c:pt idx="1360">
                  <c:v>25.185490124838001</c:v>
                </c:pt>
                <c:pt idx="1361">
                  <c:v>24.953464641554</c:v>
                </c:pt>
                <c:pt idx="1362">
                  <c:v>24.265136976573999</c:v>
                </c:pt>
                <c:pt idx="1363">
                  <c:v>24.183612269859001</c:v>
                </c:pt>
                <c:pt idx="1364">
                  <c:v>24.099852018987999</c:v>
                </c:pt>
                <c:pt idx="1365">
                  <c:v>24.489817785223</c:v>
                </c:pt>
                <c:pt idx="1366">
                  <c:v>24.542012114266001</c:v>
                </c:pt>
                <c:pt idx="1367">
                  <c:v>24.872392876869</c:v>
                </c:pt>
                <c:pt idx="1368">
                  <c:v>25.874035614002</c:v>
                </c:pt>
                <c:pt idx="1369">
                  <c:v>25.68769898979</c:v>
                </c:pt>
                <c:pt idx="1370">
                  <c:v>25.714726785989999</c:v>
                </c:pt>
                <c:pt idx="1371">
                  <c:v>25.854301338555</c:v>
                </c:pt>
                <c:pt idx="1372">
                  <c:v>25.892782226868999</c:v>
                </c:pt>
                <c:pt idx="1373">
                  <c:v>26.018685284783</c:v>
                </c:pt>
                <c:pt idx="1374">
                  <c:v>25.890187952257001</c:v>
                </c:pt>
                <c:pt idx="1375">
                  <c:v>26.146556712563001</c:v>
                </c:pt>
                <c:pt idx="1376">
                  <c:v>26.070014468848001</c:v>
                </c:pt>
                <c:pt idx="1377">
                  <c:v>26.062652185933</c:v>
                </c:pt>
                <c:pt idx="1378">
                  <c:v>25.945338771749</c:v>
                </c:pt>
                <c:pt idx="1379">
                  <c:v>25.983650011803999</c:v>
                </c:pt>
                <c:pt idx="1380">
                  <c:v>26.15236218663</c:v>
                </c:pt>
                <c:pt idx="1381">
                  <c:v>26.517011359682002</c:v>
                </c:pt>
                <c:pt idx="1382">
                  <c:v>26.085550485272002</c:v>
                </c:pt>
                <c:pt idx="1383">
                  <c:v>26.480367632564999</c:v>
                </c:pt>
                <c:pt idx="1384">
                  <c:v>26.498181651471</c:v>
                </c:pt>
                <c:pt idx="1385">
                  <c:v>26.649450340504</c:v>
                </c:pt>
                <c:pt idx="1386">
                  <c:v>26.647516696210999</c:v>
                </c:pt>
                <c:pt idx="1387">
                  <c:v>26.666493552451001</c:v>
                </c:pt>
                <c:pt idx="1388">
                  <c:v>26.513189959457002</c:v>
                </c:pt>
                <c:pt idx="1389">
                  <c:v>27.266197252491999</c:v>
                </c:pt>
                <c:pt idx="1390">
                  <c:v>27.430365483454999</c:v>
                </c:pt>
                <c:pt idx="1391">
                  <c:v>27.42923189343</c:v>
                </c:pt>
                <c:pt idx="1392">
                  <c:v>27.458610883860999</c:v>
                </c:pt>
                <c:pt idx="1393">
                  <c:v>27.512728244261002</c:v>
                </c:pt>
                <c:pt idx="1394">
                  <c:v>27.793786350028</c:v>
                </c:pt>
                <c:pt idx="1395">
                  <c:v>27.757323956421001</c:v>
                </c:pt>
                <c:pt idx="1396">
                  <c:v>27.378138590660999</c:v>
                </c:pt>
                <c:pt idx="1397">
                  <c:v>27.157585893937998</c:v>
                </c:pt>
                <c:pt idx="1398">
                  <c:v>26.841739735194</c:v>
                </c:pt>
                <c:pt idx="1399">
                  <c:v>26.486448354972001</c:v>
                </c:pt>
                <c:pt idx="1400">
                  <c:v>26.386381340244</c:v>
                </c:pt>
                <c:pt idx="1401">
                  <c:v>25.724864162460001</c:v>
                </c:pt>
                <c:pt idx="1402">
                  <c:v>25.738687632617001</c:v>
                </c:pt>
                <c:pt idx="1403">
                  <c:v>26.410643623015002</c:v>
                </c:pt>
                <c:pt idx="1404">
                  <c:v>26.497171331922001</c:v>
                </c:pt>
                <c:pt idx="1405">
                  <c:v>27.161512812428999</c:v>
                </c:pt>
                <c:pt idx="1406">
                  <c:v>27.068202896496</c:v>
                </c:pt>
                <c:pt idx="1407">
                  <c:v>27.353117859143001</c:v>
                </c:pt>
                <c:pt idx="1408">
                  <c:v>28.011583975002999</c:v>
                </c:pt>
                <c:pt idx="1409">
                  <c:v>28.646024473459001</c:v>
                </c:pt>
                <c:pt idx="1410">
                  <c:v>29.063827754401</c:v>
                </c:pt>
                <c:pt idx="1411">
                  <c:v>29.658623740248999</c:v>
                </c:pt>
                <c:pt idx="1412">
                  <c:v>29.611169440047</c:v>
                </c:pt>
                <c:pt idx="1413">
                  <c:v>29.519399414527001</c:v>
                </c:pt>
                <c:pt idx="1414">
                  <c:v>29.452463435748999</c:v>
                </c:pt>
                <c:pt idx="1415">
                  <c:v>29.271158458830001</c:v>
                </c:pt>
                <c:pt idx="1416">
                  <c:v>28.878028744986999</c:v>
                </c:pt>
                <c:pt idx="1417">
                  <c:v>29.132763690697999</c:v>
                </c:pt>
                <c:pt idx="1418">
                  <c:v>29.079319083302</c:v>
                </c:pt>
                <c:pt idx="1419">
                  <c:v>28.907590998650001</c:v>
                </c:pt>
                <c:pt idx="1420">
                  <c:v>28.961365854524001</c:v>
                </c:pt>
                <c:pt idx="1421">
                  <c:v>29.039682797015001</c:v>
                </c:pt>
                <c:pt idx="1422">
                  <c:v>29.951303880015001</c:v>
                </c:pt>
                <c:pt idx="1423">
                  <c:v>30.041438869958</c:v>
                </c:pt>
                <c:pt idx="1424">
                  <c:v>29.904765748942999</c:v>
                </c:pt>
                <c:pt idx="1425">
                  <c:v>30.095789719178999</c:v>
                </c:pt>
                <c:pt idx="1426">
                  <c:v>29.945732807553998</c:v>
                </c:pt>
                <c:pt idx="1427">
                  <c:v>29.983391647832001</c:v>
                </c:pt>
                <c:pt idx="1428">
                  <c:v>29.642920827828998</c:v>
                </c:pt>
                <c:pt idx="1429">
                  <c:v>29.205052853742</c:v>
                </c:pt>
                <c:pt idx="1430">
                  <c:v>29.020725274517002</c:v>
                </c:pt>
                <c:pt idx="1431">
                  <c:v>28.885888901422</c:v>
                </c:pt>
                <c:pt idx="1432">
                  <c:v>28.750913033798</c:v>
                </c:pt>
                <c:pt idx="1433">
                  <c:v>29.124130106285001</c:v>
                </c:pt>
                <c:pt idx="1434">
                  <c:v>29.195821166076001</c:v>
                </c:pt>
                <c:pt idx="1435">
                  <c:v>29.979120088708001</c:v>
                </c:pt>
                <c:pt idx="1436">
                  <c:v>29.706316299179001</c:v>
                </c:pt>
                <c:pt idx="1437">
                  <c:v>29.462774680561999</c:v>
                </c:pt>
                <c:pt idx="1438">
                  <c:v>29.256686285899001</c:v>
                </c:pt>
                <c:pt idx="1439">
                  <c:v>29.139761723103</c:v>
                </c:pt>
                <c:pt idx="1440">
                  <c:v>29.109473920703</c:v>
                </c:pt>
                <c:pt idx="1441">
                  <c:v>29.134329755913001</c:v>
                </c:pt>
                <c:pt idx="1442">
                  <c:v>29.027525899867001</c:v>
                </c:pt>
                <c:pt idx="1443">
                  <c:v>28.759810424327</c:v>
                </c:pt>
                <c:pt idx="1444">
                  <c:v>28.629881525927001</c:v>
                </c:pt>
                <c:pt idx="1445">
                  <c:v>28.742181299241999</c:v>
                </c:pt>
                <c:pt idx="1446">
                  <c:v>28.362501625597002</c:v>
                </c:pt>
                <c:pt idx="1447">
                  <c:v>28.350756746315</c:v>
                </c:pt>
                <c:pt idx="1448">
                  <c:v>28.431348202083999</c:v>
                </c:pt>
                <c:pt idx="1449">
                  <c:v>28.361562719365999</c:v>
                </c:pt>
                <c:pt idx="1450">
                  <c:v>28.248903150269001</c:v>
                </c:pt>
                <c:pt idx="1451">
                  <c:v>28.048041569875998</c:v>
                </c:pt>
                <c:pt idx="1452">
                  <c:v>28.10163744414</c:v>
                </c:pt>
                <c:pt idx="1453">
                  <c:v>27.731950295411</c:v>
                </c:pt>
                <c:pt idx="1454">
                  <c:v>27.778202441118001</c:v>
                </c:pt>
                <c:pt idx="1455">
                  <c:v>27.706700098372998</c:v>
                </c:pt>
                <c:pt idx="1456">
                  <c:v>27.407677236165</c:v>
                </c:pt>
                <c:pt idx="1457">
                  <c:v>27.374942142569001</c:v>
                </c:pt>
                <c:pt idx="1458">
                  <c:v>27.870771495808999</c:v>
                </c:pt>
                <c:pt idx="1459">
                  <c:v>28.003642756596001</c:v>
                </c:pt>
                <c:pt idx="1460">
                  <c:v>28.568891117532999</c:v>
                </c:pt>
                <c:pt idx="1461">
                  <c:v>28.530096285486</c:v>
                </c:pt>
                <c:pt idx="1462">
                  <c:v>28.491761511979998</c:v>
                </c:pt>
                <c:pt idx="1463">
                  <c:v>28.62330441308</c:v>
                </c:pt>
                <c:pt idx="1464">
                  <c:v>28.587778133008001</c:v>
                </c:pt>
                <c:pt idx="1465">
                  <c:v>28.815203203882</c:v>
                </c:pt>
                <c:pt idx="1466">
                  <c:v>28.659868482135</c:v>
                </c:pt>
                <c:pt idx="1467">
                  <c:v>28.933298652342</c:v>
                </c:pt>
                <c:pt idx="1468">
                  <c:v>29.049730994318999</c:v>
                </c:pt>
                <c:pt idx="1469">
                  <c:v>29.427715330817001</c:v>
                </c:pt>
                <c:pt idx="1470">
                  <c:v>29.443509394269999</c:v>
                </c:pt>
                <c:pt idx="1471">
                  <c:v>29.354973662536999</c:v>
                </c:pt>
                <c:pt idx="1472">
                  <c:v>29.033003249282999</c:v>
                </c:pt>
                <c:pt idx="1473">
                  <c:v>28.862939617647001</c:v>
                </c:pt>
                <c:pt idx="1474">
                  <c:v>28.573939144141001</c:v>
                </c:pt>
                <c:pt idx="1475">
                  <c:v>28.448455078936998</c:v>
                </c:pt>
                <c:pt idx="1476">
                  <c:v>28.42065136682</c:v>
                </c:pt>
                <c:pt idx="1477">
                  <c:v>28.778446081582</c:v>
                </c:pt>
                <c:pt idx="1478">
                  <c:v>28.954892259249</c:v>
                </c:pt>
                <c:pt idx="1479">
                  <c:v>28.677965068233998</c:v>
                </c:pt>
                <c:pt idx="1480">
                  <c:v>28.750192236040998</c:v>
                </c:pt>
                <c:pt idx="1481">
                  <c:v>28.839288354438999</c:v>
                </c:pt>
                <c:pt idx="1482">
                  <c:v>28.871217050239999</c:v>
                </c:pt>
                <c:pt idx="1483">
                  <c:v>29.477659206236002</c:v>
                </c:pt>
                <c:pt idx="1484">
                  <c:v>29.389368629709999</c:v>
                </c:pt>
                <c:pt idx="1485">
                  <c:v>29.039986275372002</c:v>
                </c:pt>
                <c:pt idx="1486">
                  <c:v>28.663941685825002</c:v>
                </c:pt>
                <c:pt idx="1487">
                  <c:v>28.107046779000999</c:v>
                </c:pt>
                <c:pt idx="1488">
                  <c:v>27.989926586894999</c:v>
                </c:pt>
                <c:pt idx="1489">
                  <c:v>27.901916970226999</c:v>
                </c:pt>
                <c:pt idx="1490">
                  <c:v>27.785666463593</c:v>
                </c:pt>
                <c:pt idx="1491">
                  <c:v>27.203954079277</c:v>
                </c:pt>
                <c:pt idx="1492">
                  <c:v>26.903265450446</c:v>
                </c:pt>
                <c:pt idx="1493">
                  <c:v>26.43769195302</c:v>
                </c:pt>
                <c:pt idx="1494">
                  <c:v>25.851579214487</c:v>
                </c:pt>
                <c:pt idx="1495">
                  <c:v>25.383399216299999</c:v>
                </c:pt>
                <c:pt idx="1496">
                  <c:v>25.259051258816999</c:v>
                </c:pt>
                <c:pt idx="1497">
                  <c:v>25.329416107737</c:v>
                </c:pt>
                <c:pt idx="1498">
                  <c:v>24.897127904314001</c:v>
                </c:pt>
                <c:pt idx="1499">
                  <c:v>24.549623215653</c:v>
                </c:pt>
                <c:pt idx="1500">
                  <c:v>24.168722393220001</c:v>
                </c:pt>
                <c:pt idx="1501">
                  <c:v>23.780352144936</c:v>
                </c:pt>
                <c:pt idx="1502">
                  <c:v>23.528233791881</c:v>
                </c:pt>
                <c:pt idx="1503">
                  <c:v>23.763472714334998</c:v>
                </c:pt>
                <c:pt idx="1504">
                  <c:v>23.710134481200001</c:v>
                </c:pt>
                <c:pt idx="1505">
                  <c:v>23.740354017952001</c:v>
                </c:pt>
                <c:pt idx="1506">
                  <c:v>23.359336404577999</c:v>
                </c:pt>
                <c:pt idx="1507">
                  <c:v>23.376150307206998</c:v>
                </c:pt>
                <c:pt idx="1508">
                  <c:v>22.998456222969001</c:v>
                </c:pt>
                <c:pt idx="1509">
                  <c:v>22.792676293551001</c:v>
                </c:pt>
                <c:pt idx="1510">
                  <c:v>22.733146889419</c:v>
                </c:pt>
                <c:pt idx="1511">
                  <c:v>22.772553766171001</c:v>
                </c:pt>
                <c:pt idx="1512">
                  <c:v>22.734708027364</c:v>
                </c:pt>
                <c:pt idx="1513">
                  <c:v>22.477756244380998</c:v>
                </c:pt>
                <c:pt idx="1514">
                  <c:v>22.399987924022</c:v>
                </c:pt>
                <c:pt idx="1515">
                  <c:v>22.063704803627999</c:v>
                </c:pt>
                <c:pt idx="1516">
                  <c:v>22.615129029034001</c:v>
                </c:pt>
                <c:pt idx="1517">
                  <c:v>22.498718714911</c:v>
                </c:pt>
                <c:pt idx="1518">
                  <c:v>22.480356696822</c:v>
                </c:pt>
                <c:pt idx="1519">
                  <c:v>22.248762945652999</c:v>
                </c:pt>
                <c:pt idx="1520">
                  <c:v>22.204123037816998</c:v>
                </c:pt>
                <c:pt idx="1521">
                  <c:v>22.374027004839999</c:v>
                </c:pt>
                <c:pt idx="1522">
                  <c:v>22.446041753679999</c:v>
                </c:pt>
                <c:pt idx="1523">
                  <c:v>22.658199156321</c:v>
                </c:pt>
                <c:pt idx="1524">
                  <c:v>22.580536905407001</c:v>
                </c:pt>
                <c:pt idx="1525">
                  <c:v>22.609175723842998</c:v>
                </c:pt>
                <c:pt idx="1526">
                  <c:v>22.589145271726998</c:v>
                </c:pt>
                <c:pt idx="1527">
                  <c:v>22.746836248661001</c:v>
                </c:pt>
                <c:pt idx="1528">
                  <c:v>22.526346665243</c:v>
                </c:pt>
                <c:pt idx="1529">
                  <c:v>22.505891575370001</c:v>
                </c:pt>
                <c:pt idx="1530">
                  <c:v>22.503825166494</c:v>
                </c:pt>
                <c:pt idx="1531">
                  <c:v>22.432054955137001</c:v>
                </c:pt>
                <c:pt idx="1532">
                  <c:v>22.397671692376999</c:v>
                </c:pt>
                <c:pt idx="1533">
                  <c:v>22.452296296903</c:v>
                </c:pt>
                <c:pt idx="1534">
                  <c:v>22.36134349017</c:v>
                </c:pt>
                <c:pt idx="1535">
                  <c:v>22.485239123065998</c:v>
                </c:pt>
                <c:pt idx="1536">
                  <c:v>22.575773182439001</c:v>
                </c:pt>
                <c:pt idx="1537">
                  <c:v>22.475550455699999</c:v>
                </c:pt>
                <c:pt idx="1538">
                  <c:v>22.465708851012</c:v>
                </c:pt>
                <c:pt idx="1539">
                  <c:v>22.436470921379001</c:v>
                </c:pt>
                <c:pt idx="1540">
                  <c:v>22.536050131709999</c:v>
                </c:pt>
                <c:pt idx="1541">
                  <c:v>22.555869464173998</c:v>
                </c:pt>
                <c:pt idx="1542">
                  <c:v>22.547449687836</c:v>
                </c:pt>
                <c:pt idx="1543">
                  <c:v>22.515120855727002</c:v>
                </c:pt>
                <c:pt idx="1544">
                  <c:v>22.584452222252999</c:v>
                </c:pt>
                <c:pt idx="1545">
                  <c:v>22.544642829726001</c:v>
                </c:pt>
                <c:pt idx="1546">
                  <c:v>22.511650906612999</c:v>
                </c:pt>
                <c:pt idx="1547">
                  <c:v>22.554555156687002</c:v>
                </c:pt>
                <c:pt idx="1548">
                  <c:v>22.521412389219002</c:v>
                </c:pt>
              </c:numCache>
            </c:numRef>
          </c:yVal>
          <c:smooth val="0"/>
          <c:extLst>
            <c:ext xmlns:c16="http://schemas.microsoft.com/office/drawing/2014/chart" uri="{C3380CC4-5D6E-409C-BE32-E72D297353CC}">
              <c16:uniqueId val="{00000003-5453-B041-9C3C-0ED94A7B06D5}"/>
            </c:ext>
          </c:extLst>
        </c:ser>
        <c:ser>
          <c:idx val="4"/>
          <c:order val="4"/>
          <c:tx>
            <c:strRef>
              <c:f>Sheet1!$F$1</c:f>
              <c:strCache>
                <c:ptCount val="1"/>
                <c:pt idx="0">
                  <c:v>DAI</c:v>
                </c:pt>
              </c:strCache>
            </c:strRef>
          </c:tx>
          <c:spPr>
            <a:ln w="38100" cap="rnd">
              <a:solidFill>
                <a:schemeClr val="accent1"/>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Sheet1!$F$2:$F$1550</c:f>
              <c:numCache>
                <c:formatCode>General</c:formatCode>
                <c:ptCount val="1549"/>
                <c:pt idx="686">
                  <c:v>1.85590301435522</c:v>
                </c:pt>
                <c:pt idx="687">
                  <c:v>12.005204974132401</c:v>
                </c:pt>
                <c:pt idx="688">
                  <c:v>14.123492052632701</c:v>
                </c:pt>
                <c:pt idx="689">
                  <c:v>17.5907517679031</c:v>
                </c:pt>
                <c:pt idx="690">
                  <c:v>25.7510053103837</c:v>
                </c:pt>
                <c:pt idx="691">
                  <c:v>32.468361960468599</c:v>
                </c:pt>
                <c:pt idx="692">
                  <c:v>38.441990960818003</c:v>
                </c:pt>
                <c:pt idx="693">
                  <c:v>42.925248636215102</c:v>
                </c:pt>
                <c:pt idx="694">
                  <c:v>48.482037926965297</c:v>
                </c:pt>
                <c:pt idx="695">
                  <c:v>56.171004402632498</c:v>
                </c:pt>
                <c:pt idx="696">
                  <c:v>53.390366095614603</c:v>
                </c:pt>
                <c:pt idx="697">
                  <c:v>53.453107705909801</c:v>
                </c:pt>
                <c:pt idx="698">
                  <c:v>55.080047195552901</c:v>
                </c:pt>
                <c:pt idx="699">
                  <c:v>53.7085301268839</c:v>
                </c:pt>
                <c:pt idx="700">
                  <c:v>33.378625790522001</c:v>
                </c:pt>
                <c:pt idx="701">
                  <c:v>30.125322255043301</c:v>
                </c:pt>
                <c:pt idx="702">
                  <c:v>31.629090630957101</c:v>
                </c:pt>
                <c:pt idx="703">
                  <c:v>32.957070989693499</c:v>
                </c:pt>
                <c:pt idx="704">
                  <c:v>32.6814499316867</c:v>
                </c:pt>
                <c:pt idx="705">
                  <c:v>33.457397634594003</c:v>
                </c:pt>
                <c:pt idx="706">
                  <c:v>33.231373051504598</c:v>
                </c:pt>
                <c:pt idx="707">
                  <c:v>34.058233517070903</c:v>
                </c:pt>
                <c:pt idx="708">
                  <c:v>34.594540422154402</c:v>
                </c:pt>
                <c:pt idx="709">
                  <c:v>34.295256044696004</c:v>
                </c:pt>
                <c:pt idx="710">
                  <c:v>34.212928206482701</c:v>
                </c:pt>
                <c:pt idx="711">
                  <c:v>34.169949856788698</c:v>
                </c:pt>
                <c:pt idx="712">
                  <c:v>34.4359176752737</c:v>
                </c:pt>
                <c:pt idx="713">
                  <c:v>34.5701826305854</c:v>
                </c:pt>
                <c:pt idx="714">
                  <c:v>33.260242117828803</c:v>
                </c:pt>
                <c:pt idx="715">
                  <c:v>35.023464979188603</c:v>
                </c:pt>
                <c:pt idx="716">
                  <c:v>35.742132871646803</c:v>
                </c:pt>
                <c:pt idx="717">
                  <c:v>35.323771692351201</c:v>
                </c:pt>
                <c:pt idx="718">
                  <c:v>40.178972357987497</c:v>
                </c:pt>
                <c:pt idx="719">
                  <c:v>40.255885127412498</c:v>
                </c:pt>
                <c:pt idx="720">
                  <c:v>40.382611225637397</c:v>
                </c:pt>
                <c:pt idx="721">
                  <c:v>41.019628947690002</c:v>
                </c:pt>
                <c:pt idx="722">
                  <c:v>41.307977602082403</c:v>
                </c:pt>
                <c:pt idx="723">
                  <c:v>42.134526562421499</c:v>
                </c:pt>
                <c:pt idx="724">
                  <c:v>43.102067215392701</c:v>
                </c:pt>
                <c:pt idx="725">
                  <c:v>43.8081394666157</c:v>
                </c:pt>
                <c:pt idx="726">
                  <c:v>43.727380421296701</c:v>
                </c:pt>
                <c:pt idx="727">
                  <c:v>43.737033623711802</c:v>
                </c:pt>
                <c:pt idx="728">
                  <c:v>44.445788645750198</c:v>
                </c:pt>
                <c:pt idx="729">
                  <c:v>45.078851327670201</c:v>
                </c:pt>
                <c:pt idx="730">
                  <c:v>45.3353757086198</c:v>
                </c:pt>
                <c:pt idx="731">
                  <c:v>45.681884595804</c:v>
                </c:pt>
                <c:pt idx="732">
                  <c:v>45.375968849957701</c:v>
                </c:pt>
                <c:pt idx="733">
                  <c:v>45.9915406475845</c:v>
                </c:pt>
                <c:pt idx="734">
                  <c:v>46.239815048549097</c:v>
                </c:pt>
                <c:pt idx="735">
                  <c:v>44.609282277334501</c:v>
                </c:pt>
                <c:pt idx="736">
                  <c:v>43.117583290550897</c:v>
                </c:pt>
                <c:pt idx="737">
                  <c:v>45.427851228622799</c:v>
                </c:pt>
                <c:pt idx="738">
                  <c:v>47.0466023355931</c:v>
                </c:pt>
                <c:pt idx="739">
                  <c:v>49.305614200235198</c:v>
                </c:pt>
                <c:pt idx="740">
                  <c:v>50.509926147396897</c:v>
                </c:pt>
                <c:pt idx="741">
                  <c:v>50.679513640925698</c:v>
                </c:pt>
                <c:pt idx="742">
                  <c:v>50.587094128897299</c:v>
                </c:pt>
                <c:pt idx="743">
                  <c:v>51.785277882771297</c:v>
                </c:pt>
                <c:pt idx="744">
                  <c:v>52.169094473413203</c:v>
                </c:pt>
                <c:pt idx="745">
                  <c:v>53.237476721023803</c:v>
                </c:pt>
                <c:pt idx="746">
                  <c:v>50.879596296827302</c:v>
                </c:pt>
                <c:pt idx="747">
                  <c:v>51.546027571671601</c:v>
                </c:pt>
                <c:pt idx="748">
                  <c:v>53.8043614418281</c:v>
                </c:pt>
                <c:pt idx="749">
                  <c:v>49.081627217591802</c:v>
                </c:pt>
                <c:pt idx="750">
                  <c:v>48.698503555021901</c:v>
                </c:pt>
                <c:pt idx="751">
                  <c:v>48.715218885087403</c:v>
                </c:pt>
                <c:pt idx="752">
                  <c:v>49.5557370765153</c:v>
                </c:pt>
                <c:pt idx="753">
                  <c:v>50.500099039582999</c:v>
                </c:pt>
                <c:pt idx="754">
                  <c:v>51.474944269697502</c:v>
                </c:pt>
                <c:pt idx="755">
                  <c:v>52.446034828397302</c:v>
                </c:pt>
                <c:pt idx="756">
                  <c:v>54.950876072040302</c:v>
                </c:pt>
                <c:pt idx="757">
                  <c:v>56.3064398216505</c:v>
                </c:pt>
                <c:pt idx="758">
                  <c:v>57.459531316799001</c:v>
                </c:pt>
                <c:pt idx="759">
                  <c:v>59.058880914642003</c:v>
                </c:pt>
                <c:pt idx="760">
                  <c:v>60.535015663822399</c:v>
                </c:pt>
                <c:pt idx="761">
                  <c:v>61.366422355711897</c:v>
                </c:pt>
                <c:pt idx="762">
                  <c:v>64.160753002566295</c:v>
                </c:pt>
                <c:pt idx="763">
                  <c:v>64.482300301078695</c:v>
                </c:pt>
                <c:pt idx="764">
                  <c:v>66.857955427407205</c:v>
                </c:pt>
                <c:pt idx="765">
                  <c:v>67.685917941614207</c:v>
                </c:pt>
                <c:pt idx="766">
                  <c:v>71.916142669221699</c:v>
                </c:pt>
                <c:pt idx="767">
                  <c:v>78.353058005686194</c:v>
                </c:pt>
                <c:pt idx="768">
                  <c:v>82.349728311007297</c:v>
                </c:pt>
                <c:pt idx="769">
                  <c:v>83.291929151704096</c:v>
                </c:pt>
                <c:pt idx="770">
                  <c:v>85.235052879422994</c:v>
                </c:pt>
                <c:pt idx="771">
                  <c:v>86.561845652852497</c:v>
                </c:pt>
                <c:pt idx="772">
                  <c:v>90.742208207177399</c:v>
                </c:pt>
                <c:pt idx="773">
                  <c:v>94.7059257730551</c:v>
                </c:pt>
                <c:pt idx="774">
                  <c:v>94.478029637918198</c:v>
                </c:pt>
                <c:pt idx="775">
                  <c:v>97.519465618219996</c:v>
                </c:pt>
                <c:pt idx="776">
                  <c:v>100.096055072214</c:v>
                </c:pt>
                <c:pt idx="777">
                  <c:v>106.617935115283</c:v>
                </c:pt>
                <c:pt idx="778">
                  <c:v>111.408164630276</c:v>
                </c:pt>
                <c:pt idx="779">
                  <c:v>114.57157845759301</c:v>
                </c:pt>
                <c:pt idx="780">
                  <c:v>117.88902209406</c:v>
                </c:pt>
                <c:pt idx="781">
                  <c:v>118.698443461202</c:v>
                </c:pt>
                <c:pt idx="782">
                  <c:v>121.69655678029901</c:v>
                </c:pt>
                <c:pt idx="783">
                  <c:v>122.35490639704901</c:v>
                </c:pt>
                <c:pt idx="784">
                  <c:v>122.203132675674</c:v>
                </c:pt>
                <c:pt idx="785">
                  <c:v>126.54579211257401</c:v>
                </c:pt>
                <c:pt idx="786">
                  <c:v>127.68251967890799</c:v>
                </c:pt>
                <c:pt idx="787">
                  <c:v>124.138665934088</c:v>
                </c:pt>
                <c:pt idx="788">
                  <c:v>130.93267260599001</c:v>
                </c:pt>
                <c:pt idx="789">
                  <c:v>134.04457811167401</c:v>
                </c:pt>
                <c:pt idx="790">
                  <c:v>137.52674748508699</c:v>
                </c:pt>
                <c:pt idx="791">
                  <c:v>143.63702577136701</c:v>
                </c:pt>
                <c:pt idx="792">
                  <c:v>149.06806549156201</c:v>
                </c:pt>
                <c:pt idx="793">
                  <c:v>153.540270370928</c:v>
                </c:pt>
                <c:pt idx="794">
                  <c:v>155.89083395823599</c:v>
                </c:pt>
                <c:pt idx="795">
                  <c:v>149.06844066621301</c:v>
                </c:pt>
                <c:pt idx="796">
                  <c:v>150.08316825735301</c:v>
                </c:pt>
                <c:pt idx="797">
                  <c:v>151.97745505845</c:v>
                </c:pt>
                <c:pt idx="798">
                  <c:v>154.01222873266701</c:v>
                </c:pt>
                <c:pt idx="799">
                  <c:v>160.47043342659799</c:v>
                </c:pt>
                <c:pt idx="800">
                  <c:v>160.88687039110499</c:v>
                </c:pt>
                <c:pt idx="801">
                  <c:v>164.72196076533601</c:v>
                </c:pt>
                <c:pt idx="802">
                  <c:v>176.59630886117901</c:v>
                </c:pt>
                <c:pt idx="803">
                  <c:v>187.89228904114901</c:v>
                </c:pt>
                <c:pt idx="804">
                  <c:v>178.093326651225</c:v>
                </c:pt>
                <c:pt idx="805">
                  <c:v>187.11474406545301</c:v>
                </c:pt>
                <c:pt idx="806">
                  <c:v>174.900672203727</c:v>
                </c:pt>
                <c:pt idx="807">
                  <c:v>168.76776354253099</c:v>
                </c:pt>
                <c:pt idx="808">
                  <c:v>176.81625703907201</c:v>
                </c:pt>
                <c:pt idx="809">
                  <c:v>167.80132770575901</c:v>
                </c:pt>
                <c:pt idx="810">
                  <c:v>172.082019301439</c:v>
                </c:pt>
                <c:pt idx="811">
                  <c:v>180.69852094362901</c:v>
                </c:pt>
                <c:pt idx="812">
                  <c:v>176.60211775034901</c:v>
                </c:pt>
                <c:pt idx="813">
                  <c:v>176.56585666705899</c:v>
                </c:pt>
                <c:pt idx="814">
                  <c:v>153.715635096516</c:v>
                </c:pt>
                <c:pt idx="815">
                  <c:v>171.36790672245499</c:v>
                </c:pt>
                <c:pt idx="816">
                  <c:v>176.10447414187999</c:v>
                </c:pt>
                <c:pt idx="817">
                  <c:v>169.796627717896</c:v>
                </c:pt>
                <c:pt idx="818">
                  <c:v>170.02209061987401</c:v>
                </c:pt>
                <c:pt idx="819">
                  <c:v>167.84076508133501</c:v>
                </c:pt>
                <c:pt idx="820">
                  <c:v>166.64438858683499</c:v>
                </c:pt>
                <c:pt idx="821">
                  <c:v>167.513130462801</c:v>
                </c:pt>
                <c:pt idx="822">
                  <c:v>159.321578215622</c:v>
                </c:pt>
                <c:pt idx="823">
                  <c:v>160.703992869247</c:v>
                </c:pt>
                <c:pt idx="824">
                  <c:v>160.593959689716</c:v>
                </c:pt>
                <c:pt idx="825">
                  <c:v>163.42738080959299</c:v>
                </c:pt>
                <c:pt idx="826">
                  <c:v>159.90510116346701</c:v>
                </c:pt>
                <c:pt idx="827">
                  <c:v>160.555572094806</c:v>
                </c:pt>
                <c:pt idx="828">
                  <c:v>159.136322366494</c:v>
                </c:pt>
                <c:pt idx="829">
                  <c:v>156.94350251684801</c:v>
                </c:pt>
                <c:pt idx="830">
                  <c:v>155.07267056966501</c:v>
                </c:pt>
                <c:pt idx="831">
                  <c:v>155.39426763336999</c:v>
                </c:pt>
                <c:pt idx="832">
                  <c:v>155.76216347507801</c:v>
                </c:pt>
                <c:pt idx="833">
                  <c:v>156.310927460225</c:v>
                </c:pt>
                <c:pt idx="834">
                  <c:v>155.15074056543401</c:v>
                </c:pt>
                <c:pt idx="835">
                  <c:v>153.65118239692299</c:v>
                </c:pt>
                <c:pt idx="836">
                  <c:v>152.41703169296699</c:v>
                </c:pt>
                <c:pt idx="837">
                  <c:v>151.562006178818</c:v>
                </c:pt>
                <c:pt idx="838">
                  <c:v>146.96446970087399</c:v>
                </c:pt>
                <c:pt idx="839">
                  <c:v>139.74590350838699</c:v>
                </c:pt>
                <c:pt idx="840">
                  <c:v>134.10050439731901</c:v>
                </c:pt>
                <c:pt idx="841">
                  <c:v>134.843989060567</c:v>
                </c:pt>
                <c:pt idx="842">
                  <c:v>135.92206001430901</c:v>
                </c:pt>
                <c:pt idx="843">
                  <c:v>131.04237491243799</c:v>
                </c:pt>
                <c:pt idx="844">
                  <c:v>127.73788862930201</c:v>
                </c:pt>
                <c:pt idx="845">
                  <c:v>127.17969088351499</c:v>
                </c:pt>
                <c:pt idx="846">
                  <c:v>126.44156364352899</c:v>
                </c:pt>
                <c:pt idx="847">
                  <c:v>127.08444592264</c:v>
                </c:pt>
                <c:pt idx="848">
                  <c:v>126.795828674144</c:v>
                </c:pt>
                <c:pt idx="849">
                  <c:v>124.678955206661</c:v>
                </c:pt>
                <c:pt idx="850">
                  <c:v>126.786891721445</c:v>
                </c:pt>
                <c:pt idx="851">
                  <c:v>129.03764434744301</c:v>
                </c:pt>
                <c:pt idx="852">
                  <c:v>126.128112717544</c:v>
                </c:pt>
                <c:pt idx="853">
                  <c:v>124.163911752964</c:v>
                </c:pt>
                <c:pt idx="854">
                  <c:v>124.28825647848601</c:v>
                </c:pt>
                <c:pt idx="855">
                  <c:v>125.406246404364</c:v>
                </c:pt>
                <c:pt idx="856">
                  <c:v>125.505134686758</c:v>
                </c:pt>
                <c:pt idx="857">
                  <c:v>125.579497789608</c:v>
                </c:pt>
                <c:pt idx="858">
                  <c:v>126.15967696559601</c:v>
                </c:pt>
                <c:pt idx="859">
                  <c:v>125.505451056525</c:v>
                </c:pt>
                <c:pt idx="860">
                  <c:v>131.02173980981999</c:v>
                </c:pt>
                <c:pt idx="861">
                  <c:v>133.58629583921299</c:v>
                </c:pt>
                <c:pt idx="862">
                  <c:v>132.954813598285</c:v>
                </c:pt>
                <c:pt idx="863">
                  <c:v>131.76338589065099</c:v>
                </c:pt>
                <c:pt idx="864">
                  <c:v>129.828393744891</c:v>
                </c:pt>
                <c:pt idx="865">
                  <c:v>129.61496317544999</c:v>
                </c:pt>
                <c:pt idx="866">
                  <c:v>128.66796626963</c:v>
                </c:pt>
                <c:pt idx="867">
                  <c:v>127.80463853893301</c:v>
                </c:pt>
                <c:pt idx="868">
                  <c:v>122.73971377620499</c:v>
                </c:pt>
                <c:pt idx="869">
                  <c:v>124.028802231642</c:v>
                </c:pt>
                <c:pt idx="870">
                  <c:v>117.87707317276799</c:v>
                </c:pt>
                <c:pt idx="871">
                  <c:v>119.68730490470099</c:v>
                </c:pt>
                <c:pt idx="872">
                  <c:v>117.483599945655</c:v>
                </c:pt>
                <c:pt idx="873">
                  <c:v>118.250730423364</c:v>
                </c:pt>
                <c:pt idx="874">
                  <c:v>118.17702407438399</c:v>
                </c:pt>
                <c:pt idx="875">
                  <c:v>118.403479384797</c:v>
                </c:pt>
                <c:pt idx="876">
                  <c:v>120.233220799617</c:v>
                </c:pt>
                <c:pt idx="877">
                  <c:v>119.458076728297</c:v>
                </c:pt>
                <c:pt idx="878">
                  <c:v>119.556619253308</c:v>
                </c:pt>
                <c:pt idx="879">
                  <c:v>118.09969960966799</c:v>
                </c:pt>
                <c:pt idx="880">
                  <c:v>114.773220902053</c:v>
                </c:pt>
                <c:pt idx="881">
                  <c:v>109.34041636928001</c:v>
                </c:pt>
                <c:pt idx="882">
                  <c:v>115.71871375099199</c:v>
                </c:pt>
                <c:pt idx="883">
                  <c:v>117.957689854519</c:v>
                </c:pt>
                <c:pt idx="884">
                  <c:v>118.11019955163</c:v>
                </c:pt>
                <c:pt idx="885">
                  <c:v>118.94142423686201</c:v>
                </c:pt>
                <c:pt idx="886">
                  <c:v>119.311940768111</c:v>
                </c:pt>
                <c:pt idx="887">
                  <c:v>118.973572420867</c:v>
                </c:pt>
                <c:pt idx="888">
                  <c:v>116.266165641477</c:v>
                </c:pt>
                <c:pt idx="889">
                  <c:v>118.768325693577</c:v>
                </c:pt>
                <c:pt idx="890">
                  <c:v>121.872995131877</c:v>
                </c:pt>
                <c:pt idx="891">
                  <c:v>122.00107027719299</c:v>
                </c:pt>
                <c:pt idx="892">
                  <c:v>118.008667263628</c:v>
                </c:pt>
                <c:pt idx="893">
                  <c:v>120.90618947322599</c:v>
                </c:pt>
                <c:pt idx="894">
                  <c:v>119.18313714780901</c:v>
                </c:pt>
                <c:pt idx="895">
                  <c:v>128.37936370656399</c:v>
                </c:pt>
                <c:pt idx="896">
                  <c:v>131.91216993084799</c:v>
                </c:pt>
                <c:pt idx="897">
                  <c:v>133.52765875434599</c:v>
                </c:pt>
                <c:pt idx="898">
                  <c:v>136.64920658511201</c:v>
                </c:pt>
                <c:pt idx="899">
                  <c:v>139.22077166479599</c:v>
                </c:pt>
                <c:pt idx="900">
                  <c:v>134.89456040273799</c:v>
                </c:pt>
                <c:pt idx="901">
                  <c:v>133.11493527945501</c:v>
                </c:pt>
                <c:pt idx="902">
                  <c:v>135.67943274900799</c:v>
                </c:pt>
                <c:pt idx="903">
                  <c:v>129.19775525148199</c:v>
                </c:pt>
                <c:pt idx="904">
                  <c:v>134.026994948614</c:v>
                </c:pt>
                <c:pt idx="905">
                  <c:v>131.92121201382699</c:v>
                </c:pt>
                <c:pt idx="906">
                  <c:v>136.92930104486601</c:v>
                </c:pt>
                <c:pt idx="907">
                  <c:v>136.65215166782599</c:v>
                </c:pt>
                <c:pt idx="908">
                  <c:v>135.07446352224201</c:v>
                </c:pt>
                <c:pt idx="909">
                  <c:v>137.792794092316</c:v>
                </c:pt>
                <c:pt idx="910">
                  <c:v>137.97727792178</c:v>
                </c:pt>
                <c:pt idx="911">
                  <c:v>141.19113633825299</c:v>
                </c:pt>
                <c:pt idx="912">
                  <c:v>138.62720677711499</c:v>
                </c:pt>
                <c:pt idx="913">
                  <c:v>133.44040796814701</c:v>
                </c:pt>
                <c:pt idx="914">
                  <c:v>145.91815156761299</c:v>
                </c:pt>
                <c:pt idx="915">
                  <c:v>145.21524033138101</c:v>
                </c:pt>
                <c:pt idx="916">
                  <c:v>144.21234671756801</c:v>
                </c:pt>
                <c:pt idx="917">
                  <c:v>143.03114887448501</c:v>
                </c:pt>
                <c:pt idx="918">
                  <c:v>148.07459738957999</c:v>
                </c:pt>
                <c:pt idx="919">
                  <c:v>158.416486672541</c:v>
                </c:pt>
                <c:pt idx="920">
                  <c:v>161.00411385719499</c:v>
                </c:pt>
                <c:pt idx="921">
                  <c:v>162.893975324671</c:v>
                </c:pt>
                <c:pt idx="922">
                  <c:v>164.46131687539699</c:v>
                </c:pt>
                <c:pt idx="923">
                  <c:v>166.39401975165799</c:v>
                </c:pt>
                <c:pt idx="924">
                  <c:v>165.98801169297701</c:v>
                </c:pt>
                <c:pt idx="925">
                  <c:v>172.15484319290499</c:v>
                </c:pt>
                <c:pt idx="926">
                  <c:v>173.78210929666</c:v>
                </c:pt>
                <c:pt idx="927">
                  <c:v>173.04169370162299</c:v>
                </c:pt>
                <c:pt idx="928">
                  <c:v>175.216885032894</c:v>
                </c:pt>
                <c:pt idx="929">
                  <c:v>164.13382118394199</c:v>
                </c:pt>
                <c:pt idx="930">
                  <c:v>131.99421149496101</c:v>
                </c:pt>
                <c:pt idx="931">
                  <c:v>120.02542124047601</c:v>
                </c:pt>
                <c:pt idx="932">
                  <c:v>115.823168667708</c:v>
                </c:pt>
                <c:pt idx="933">
                  <c:v>116.736525843386</c:v>
                </c:pt>
                <c:pt idx="934">
                  <c:v>99.633610478618806</c:v>
                </c:pt>
                <c:pt idx="935">
                  <c:v>99.491030735943596</c:v>
                </c:pt>
                <c:pt idx="936">
                  <c:v>149.75265930601699</c:v>
                </c:pt>
                <c:pt idx="937">
                  <c:v>193.288864438963</c:v>
                </c:pt>
                <c:pt idx="938">
                  <c:v>200.18482394480199</c:v>
                </c:pt>
                <c:pt idx="939">
                  <c:v>204.44453062155699</c:v>
                </c:pt>
                <c:pt idx="940">
                  <c:v>168.92151464626301</c:v>
                </c:pt>
                <c:pt idx="941">
                  <c:v>148.208863070353</c:v>
                </c:pt>
                <c:pt idx="942">
                  <c:v>153.12536995994299</c:v>
                </c:pt>
                <c:pt idx="943">
                  <c:v>142.08340614283901</c:v>
                </c:pt>
                <c:pt idx="944">
                  <c:v>162.54548730753501</c:v>
                </c:pt>
                <c:pt idx="945">
                  <c:v>194.847037969713</c:v>
                </c:pt>
                <c:pt idx="946">
                  <c:v>197.591207625484</c:v>
                </c:pt>
                <c:pt idx="947">
                  <c:v>192.25698426649299</c:v>
                </c:pt>
                <c:pt idx="948">
                  <c:v>185.91932058643999</c:v>
                </c:pt>
                <c:pt idx="949">
                  <c:v>200.99016624310099</c:v>
                </c:pt>
                <c:pt idx="950">
                  <c:v>204.794721897671</c:v>
                </c:pt>
                <c:pt idx="951">
                  <c:v>205.30134754320599</c:v>
                </c:pt>
                <c:pt idx="952">
                  <c:v>206.404328996793</c:v>
                </c:pt>
                <c:pt idx="953">
                  <c:v>210.07647704054301</c:v>
                </c:pt>
                <c:pt idx="954">
                  <c:v>212.25296951374801</c:v>
                </c:pt>
                <c:pt idx="955">
                  <c:v>193.16540954244499</c:v>
                </c:pt>
                <c:pt idx="956">
                  <c:v>172.27504351086</c:v>
                </c:pt>
                <c:pt idx="957">
                  <c:v>168.91940180611101</c:v>
                </c:pt>
                <c:pt idx="958">
                  <c:v>169.11268346134301</c:v>
                </c:pt>
                <c:pt idx="959">
                  <c:v>168.70775427706801</c:v>
                </c:pt>
                <c:pt idx="960">
                  <c:v>161.29278122359599</c:v>
                </c:pt>
                <c:pt idx="961">
                  <c:v>170.51215453521999</c:v>
                </c:pt>
                <c:pt idx="962">
                  <c:v>174.12708999882199</c:v>
                </c:pt>
                <c:pt idx="963">
                  <c:v>173.62319385993399</c:v>
                </c:pt>
                <c:pt idx="964">
                  <c:v>170.167312522234</c:v>
                </c:pt>
                <c:pt idx="965">
                  <c:v>172.899124647549</c:v>
                </c:pt>
                <c:pt idx="966">
                  <c:v>155.167823034592</c:v>
                </c:pt>
                <c:pt idx="967">
                  <c:v>167.515362463001</c:v>
                </c:pt>
                <c:pt idx="968">
                  <c:v>171.31910245167401</c:v>
                </c:pt>
                <c:pt idx="969">
                  <c:v>167.069695225879</c:v>
                </c:pt>
                <c:pt idx="970">
                  <c:v>170.35715560480901</c:v>
                </c:pt>
                <c:pt idx="971">
                  <c:v>170.581857369695</c:v>
                </c:pt>
                <c:pt idx="972">
                  <c:v>163.501367034151</c:v>
                </c:pt>
                <c:pt idx="973">
                  <c:v>165.028339347984</c:v>
                </c:pt>
                <c:pt idx="974">
                  <c:v>149.08107869735801</c:v>
                </c:pt>
                <c:pt idx="975">
                  <c:v>135.02162399951999</c:v>
                </c:pt>
                <c:pt idx="976">
                  <c:v>130.19380026764901</c:v>
                </c:pt>
                <c:pt idx="977">
                  <c:v>147.59182486126301</c:v>
                </c:pt>
                <c:pt idx="978">
                  <c:v>161.723160574774</c:v>
                </c:pt>
                <c:pt idx="979">
                  <c:v>165.34614791569001</c:v>
                </c:pt>
                <c:pt idx="980">
                  <c:v>169.39737232176199</c:v>
                </c:pt>
                <c:pt idx="981">
                  <c:v>163.61123137424201</c:v>
                </c:pt>
                <c:pt idx="982">
                  <c:v>175.59779615660801</c:v>
                </c:pt>
                <c:pt idx="983">
                  <c:v>161.319386118068</c:v>
                </c:pt>
                <c:pt idx="984">
                  <c:v>160.786068940501</c:v>
                </c:pt>
                <c:pt idx="985">
                  <c:v>159.066242222098</c:v>
                </c:pt>
                <c:pt idx="986">
                  <c:v>160.158038854876</c:v>
                </c:pt>
                <c:pt idx="987">
                  <c:v>129.21540728885299</c:v>
                </c:pt>
                <c:pt idx="988">
                  <c:v>111.231651674235</c:v>
                </c:pt>
                <c:pt idx="989">
                  <c:v>130.91043982239901</c:v>
                </c:pt>
                <c:pt idx="990">
                  <c:v>118.249442479207</c:v>
                </c:pt>
                <c:pt idx="991">
                  <c:v>111.750665091484</c:v>
                </c:pt>
                <c:pt idx="992">
                  <c:v>101.23830221766001</c:v>
                </c:pt>
                <c:pt idx="993">
                  <c:v>104.28035852508199</c:v>
                </c:pt>
                <c:pt idx="994">
                  <c:v>104.661515092447</c:v>
                </c:pt>
                <c:pt idx="995">
                  <c:v>104.673794906759</c:v>
                </c:pt>
                <c:pt idx="996">
                  <c:v>103.56032746261501</c:v>
                </c:pt>
                <c:pt idx="997">
                  <c:v>105.88191632417499</c:v>
                </c:pt>
                <c:pt idx="998">
                  <c:v>106.62562111080101</c:v>
                </c:pt>
                <c:pt idx="999">
                  <c:v>102.861948560361</c:v>
                </c:pt>
                <c:pt idx="1000">
                  <c:v>103.19627228546901</c:v>
                </c:pt>
                <c:pt idx="1001">
                  <c:v>105.217344740466</c:v>
                </c:pt>
                <c:pt idx="1002">
                  <c:v>107.305880527789</c:v>
                </c:pt>
                <c:pt idx="1003">
                  <c:v>109.121652954141</c:v>
                </c:pt>
                <c:pt idx="1004">
                  <c:v>110.085468163276</c:v>
                </c:pt>
                <c:pt idx="1005">
                  <c:v>110.394450796657</c:v>
                </c:pt>
                <c:pt idx="1006">
                  <c:v>111.56616928645199</c:v>
                </c:pt>
                <c:pt idx="1007">
                  <c:v>113.319156813421</c:v>
                </c:pt>
                <c:pt idx="1008">
                  <c:v>113.61226898622201</c:v>
                </c:pt>
                <c:pt idx="1009">
                  <c:v>115.05438139484301</c:v>
                </c:pt>
                <c:pt idx="1010">
                  <c:v>115.110300753039</c:v>
                </c:pt>
                <c:pt idx="1011">
                  <c:v>115.901063867224</c:v>
                </c:pt>
                <c:pt idx="1012">
                  <c:v>113.411560503788</c:v>
                </c:pt>
                <c:pt idx="1013">
                  <c:v>112.34695742741999</c:v>
                </c:pt>
                <c:pt idx="1014">
                  <c:v>111.632312896863</c:v>
                </c:pt>
                <c:pt idx="1015">
                  <c:v>111.29685039823001</c:v>
                </c:pt>
                <c:pt idx="1016">
                  <c:v>111.74616457377201</c:v>
                </c:pt>
                <c:pt idx="1017">
                  <c:v>115.650720147839</c:v>
                </c:pt>
                <c:pt idx="1018">
                  <c:v>116.369280448531</c:v>
                </c:pt>
                <c:pt idx="1019">
                  <c:v>117.72362024884001</c:v>
                </c:pt>
                <c:pt idx="1020">
                  <c:v>118.28666090976</c:v>
                </c:pt>
                <c:pt idx="1021">
                  <c:v>118.84052269554201</c:v>
                </c:pt>
                <c:pt idx="1022">
                  <c:v>118.01579001060399</c:v>
                </c:pt>
                <c:pt idx="1023">
                  <c:v>119.514613959314</c:v>
                </c:pt>
                <c:pt idx="1024">
                  <c:v>117.940590736445</c:v>
                </c:pt>
                <c:pt idx="1025">
                  <c:v>122.644710446494</c:v>
                </c:pt>
                <c:pt idx="1026">
                  <c:v>125.798426065901</c:v>
                </c:pt>
                <c:pt idx="1027">
                  <c:v>124.86706540600299</c:v>
                </c:pt>
                <c:pt idx="1028">
                  <c:v>124.484836277364</c:v>
                </c:pt>
                <c:pt idx="1029">
                  <c:v>125.245805205227</c:v>
                </c:pt>
                <c:pt idx="1030">
                  <c:v>122.041584916403</c:v>
                </c:pt>
                <c:pt idx="1031">
                  <c:v>118.808976189483</c:v>
                </c:pt>
                <c:pt idx="1032">
                  <c:v>114.722424788152</c:v>
                </c:pt>
                <c:pt idx="1033">
                  <c:v>116.829212597004</c:v>
                </c:pt>
                <c:pt idx="1034">
                  <c:v>116.20054990755899</c:v>
                </c:pt>
                <c:pt idx="1035">
                  <c:v>116.113467880611</c:v>
                </c:pt>
                <c:pt idx="1036">
                  <c:v>115.260550019798</c:v>
                </c:pt>
                <c:pt idx="1037">
                  <c:v>116.21805548204701</c:v>
                </c:pt>
                <c:pt idx="1038">
                  <c:v>116.261614207647</c:v>
                </c:pt>
                <c:pt idx="1039">
                  <c:v>117.458525439054</c:v>
                </c:pt>
                <c:pt idx="1040">
                  <c:v>119.925220451139</c:v>
                </c:pt>
                <c:pt idx="1041">
                  <c:v>117.624853612162</c:v>
                </c:pt>
                <c:pt idx="1042">
                  <c:v>118.163720984533</c:v>
                </c:pt>
                <c:pt idx="1043">
                  <c:v>123.792130897237</c:v>
                </c:pt>
                <c:pt idx="1044">
                  <c:v>125.94651469566899</c:v>
                </c:pt>
                <c:pt idx="1045">
                  <c:v>125.61082388360499</c:v>
                </c:pt>
                <c:pt idx="1046">
                  <c:v>125.776597242234</c:v>
                </c:pt>
                <c:pt idx="1047">
                  <c:v>125.258317911201</c:v>
                </c:pt>
                <c:pt idx="1048">
                  <c:v>125.301907949849</c:v>
                </c:pt>
                <c:pt idx="1049">
                  <c:v>123.70674624334301</c:v>
                </c:pt>
                <c:pt idx="1050">
                  <c:v>121.53556831109201</c:v>
                </c:pt>
                <c:pt idx="1051">
                  <c:v>124.541477563724</c:v>
                </c:pt>
                <c:pt idx="1052">
                  <c:v>126.922772020992</c:v>
                </c:pt>
                <c:pt idx="1053">
                  <c:v>126.875868670576</c:v>
                </c:pt>
                <c:pt idx="1054">
                  <c:v>126.16201550945701</c:v>
                </c:pt>
                <c:pt idx="1055">
                  <c:v>123.40413837373499</c:v>
                </c:pt>
                <c:pt idx="1056">
                  <c:v>122.34296224576001</c:v>
                </c:pt>
                <c:pt idx="1057">
                  <c:v>122.664142918398</c:v>
                </c:pt>
                <c:pt idx="1058">
                  <c:v>119.59026989857701</c:v>
                </c:pt>
                <c:pt idx="1059">
                  <c:v>119.870845224066</c:v>
                </c:pt>
                <c:pt idx="1060">
                  <c:v>130.446507625838</c:v>
                </c:pt>
                <c:pt idx="1061">
                  <c:v>131.24451291321901</c:v>
                </c:pt>
                <c:pt idx="1062">
                  <c:v>131.04892720888401</c:v>
                </c:pt>
                <c:pt idx="1063">
                  <c:v>128.052091825715</c:v>
                </c:pt>
                <c:pt idx="1064">
                  <c:v>128.602880491505</c:v>
                </c:pt>
                <c:pt idx="1065">
                  <c:v>124.95289493441599</c:v>
                </c:pt>
                <c:pt idx="1066">
                  <c:v>116.292515461256</c:v>
                </c:pt>
                <c:pt idx="1067">
                  <c:v>117.480276253488</c:v>
                </c:pt>
                <c:pt idx="1068">
                  <c:v>116.81105341825</c:v>
                </c:pt>
                <c:pt idx="1069">
                  <c:v>116.92366160324799</c:v>
                </c:pt>
                <c:pt idx="1070">
                  <c:v>119.28430350608301</c:v>
                </c:pt>
                <c:pt idx="1071">
                  <c:v>120.955908728822</c:v>
                </c:pt>
                <c:pt idx="1072">
                  <c:v>121.544357340231</c:v>
                </c:pt>
                <c:pt idx="1073">
                  <c:v>121.43093655179899</c:v>
                </c:pt>
                <c:pt idx="1074">
                  <c:v>121.251982570067</c:v>
                </c:pt>
                <c:pt idx="1075">
                  <c:v>121.219413816076</c:v>
                </c:pt>
                <c:pt idx="1076">
                  <c:v>117.955367766119</c:v>
                </c:pt>
                <c:pt idx="1077">
                  <c:v>115.903546884687</c:v>
                </c:pt>
                <c:pt idx="1078">
                  <c:v>115.642533251608</c:v>
                </c:pt>
                <c:pt idx="1079">
                  <c:v>114.988390516335</c:v>
                </c:pt>
                <c:pt idx="1080">
                  <c:v>112.48451920929899</c:v>
                </c:pt>
                <c:pt idx="1081">
                  <c:v>109.386512048458</c:v>
                </c:pt>
                <c:pt idx="1082">
                  <c:v>109.748539331084</c:v>
                </c:pt>
                <c:pt idx="1083">
                  <c:v>110.34909291684799</c:v>
                </c:pt>
                <c:pt idx="1084">
                  <c:v>108.687387719656</c:v>
                </c:pt>
                <c:pt idx="1085">
                  <c:v>110.306992894565</c:v>
                </c:pt>
                <c:pt idx="1086">
                  <c:v>112.020041017875</c:v>
                </c:pt>
                <c:pt idx="1087">
                  <c:v>111.547611634509</c:v>
                </c:pt>
                <c:pt idx="1088">
                  <c:v>109.87413878927499</c:v>
                </c:pt>
                <c:pt idx="1089">
                  <c:v>111.767719683341</c:v>
                </c:pt>
                <c:pt idx="1090">
                  <c:v>87.656149803039995</c:v>
                </c:pt>
                <c:pt idx="1091">
                  <c:v>90.497679538339</c:v>
                </c:pt>
                <c:pt idx="1092">
                  <c:v>89.190570105969002</c:v>
                </c:pt>
                <c:pt idx="1093">
                  <c:v>89.373976020235006</c:v>
                </c:pt>
                <c:pt idx="1094">
                  <c:v>88.609355844061994</c:v>
                </c:pt>
                <c:pt idx="1095">
                  <c:v>87.747573379171996</c:v>
                </c:pt>
                <c:pt idx="1096">
                  <c:v>86.415750725047999</c:v>
                </c:pt>
                <c:pt idx="1097">
                  <c:v>90.876651472044998</c:v>
                </c:pt>
                <c:pt idx="1098">
                  <c:v>88.444825326558004</c:v>
                </c:pt>
                <c:pt idx="1099">
                  <c:v>85.160157843256002</c:v>
                </c:pt>
                <c:pt idx="1100">
                  <c:v>85.972181017099004</c:v>
                </c:pt>
                <c:pt idx="1101">
                  <c:v>86.650192955752999</c:v>
                </c:pt>
                <c:pt idx="1102">
                  <c:v>84.345531834897002</c:v>
                </c:pt>
                <c:pt idx="1103">
                  <c:v>83.361742226854005</c:v>
                </c:pt>
                <c:pt idx="1104">
                  <c:v>82.965406693397</c:v>
                </c:pt>
                <c:pt idx="1105">
                  <c:v>82.746903891466999</c:v>
                </c:pt>
                <c:pt idx="1106">
                  <c:v>87.733606182097006</c:v>
                </c:pt>
                <c:pt idx="1107">
                  <c:v>88.384316483155999</c:v>
                </c:pt>
                <c:pt idx="1108">
                  <c:v>88.952338615748005</c:v>
                </c:pt>
                <c:pt idx="1109">
                  <c:v>87.760714571945002</c:v>
                </c:pt>
                <c:pt idx="1110">
                  <c:v>97.071019771569993</c:v>
                </c:pt>
                <c:pt idx="1111">
                  <c:v>92.274668492537003</c:v>
                </c:pt>
                <c:pt idx="1112">
                  <c:v>91.897404092619993</c:v>
                </c:pt>
                <c:pt idx="1113">
                  <c:v>91.010202557141</c:v>
                </c:pt>
                <c:pt idx="1114">
                  <c:v>91.759790017854996</c:v>
                </c:pt>
                <c:pt idx="1115">
                  <c:v>91.943102390692999</c:v>
                </c:pt>
                <c:pt idx="1116">
                  <c:v>93.248693063803998</c:v>
                </c:pt>
                <c:pt idx="1117">
                  <c:v>91.281451755793995</c:v>
                </c:pt>
                <c:pt idx="1118">
                  <c:v>90.187568020029005</c:v>
                </c:pt>
                <c:pt idx="1119">
                  <c:v>87.712515352528001</c:v>
                </c:pt>
                <c:pt idx="1120">
                  <c:v>86.066670807883995</c:v>
                </c:pt>
                <c:pt idx="1121">
                  <c:v>85.987888606783002</c:v>
                </c:pt>
                <c:pt idx="1122">
                  <c:v>85.1727894765</c:v>
                </c:pt>
                <c:pt idx="1123">
                  <c:v>84.910887113146003</c:v>
                </c:pt>
                <c:pt idx="1124">
                  <c:v>84.265708356947002</c:v>
                </c:pt>
                <c:pt idx="1125">
                  <c:v>84.036544252384999</c:v>
                </c:pt>
                <c:pt idx="1126">
                  <c:v>84.314918845622998</c:v>
                </c:pt>
                <c:pt idx="1127">
                  <c:v>83.950701332525</c:v>
                </c:pt>
                <c:pt idx="1128">
                  <c:v>82.358399728777997</c:v>
                </c:pt>
                <c:pt idx="1129">
                  <c:v>81.143361322364001</c:v>
                </c:pt>
                <c:pt idx="1130">
                  <c:v>103.351188936817</c:v>
                </c:pt>
                <c:pt idx="1131">
                  <c:v>100.787370945893</c:v>
                </c:pt>
                <c:pt idx="1132">
                  <c:v>100.298582077501</c:v>
                </c:pt>
                <c:pt idx="1133">
                  <c:v>102.038509895334</c:v>
                </c:pt>
                <c:pt idx="1134">
                  <c:v>98.167808002906995</c:v>
                </c:pt>
                <c:pt idx="1135">
                  <c:v>95.708874097885996</c:v>
                </c:pt>
                <c:pt idx="1136">
                  <c:v>95.356588640720005</c:v>
                </c:pt>
                <c:pt idx="1137">
                  <c:v>92.842195081876994</c:v>
                </c:pt>
                <c:pt idx="1138">
                  <c:v>92.155124162045993</c:v>
                </c:pt>
                <c:pt idx="1139">
                  <c:v>91.614241408379002</c:v>
                </c:pt>
                <c:pt idx="1140">
                  <c:v>91.643397760317995</c:v>
                </c:pt>
                <c:pt idx="1141">
                  <c:v>90.310046495181993</c:v>
                </c:pt>
                <c:pt idx="1142">
                  <c:v>87.650274708170997</c:v>
                </c:pt>
                <c:pt idx="1143">
                  <c:v>85.834192958252004</c:v>
                </c:pt>
                <c:pt idx="1144">
                  <c:v>84.694334006163004</c:v>
                </c:pt>
                <c:pt idx="1145">
                  <c:v>84.264225266615995</c:v>
                </c:pt>
                <c:pt idx="1146">
                  <c:v>82.998293910301996</c:v>
                </c:pt>
                <c:pt idx="1147">
                  <c:v>82.697671471060005</c:v>
                </c:pt>
                <c:pt idx="1148">
                  <c:v>83.829688164651998</c:v>
                </c:pt>
                <c:pt idx="1149">
                  <c:v>88.431421124889994</c:v>
                </c:pt>
                <c:pt idx="1150">
                  <c:v>87.884872899550004</c:v>
                </c:pt>
                <c:pt idx="1151">
                  <c:v>87.798950735803999</c:v>
                </c:pt>
                <c:pt idx="1152">
                  <c:v>89.202686107860004</c:v>
                </c:pt>
                <c:pt idx="1153">
                  <c:v>89.134307499000002</c:v>
                </c:pt>
                <c:pt idx="1154">
                  <c:v>87.991676647499006</c:v>
                </c:pt>
                <c:pt idx="1155">
                  <c:v>85.218208200945</c:v>
                </c:pt>
                <c:pt idx="1156">
                  <c:v>84.186051377305006</c:v>
                </c:pt>
                <c:pt idx="1157">
                  <c:v>84.224309008548005</c:v>
                </c:pt>
                <c:pt idx="1158">
                  <c:v>84.478167072925999</c:v>
                </c:pt>
                <c:pt idx="1159">
                  <c:v>84.944353252225994</c:v>
                </c:pt>
                <c:pt idx="1160">
                  <c:v>84.273803191327005</c:v>
                </c:pt>
                <c:pt idx="1161">
                  <c:v>86.197213806806005</c:v>
                </c:pt>
                <c:pt idx="1162">
                  <c:v>86.145440567924993</c:v>
                </c:pt>
                <c:pt idx="1163">
                  <c:v>85.411639132610006</c:v>
                </c:pt>
                <c:pt idx="1164">
                  <c:v>85.143618969311007</c:v>
                </c:pt>
                <c:pt idx="1165">
                  <c:v>84.225281832785996</c:v>
                </c:pt>
                <c:pt idx="1166">
                  <c:v>82.954814236074995</c:v>
                </c:pt>
                <c:pt idx="1167">
                  <c:v>82.127235367349996</c:v>
                </c:pt>
                <c:pt idx="1168">
                  <c:v>81.932172861341996</c:v>
                </c:pt>
                <c:pt idx="1169">
                  <c:v>81.543220227264996</c:v>
                </c:pt>
                <c:pt idx="1170">
                  <c:v>80.922961235401999</c:v>
                </c:pt>
                <c:pt idx="1171">
                  <c:v>80.132266603515006</c:v>
                </c:pt>
                <c:pt idx="1172">
                  <c:v>79.898669413720995</c:v>
                </c:pt>
                <c:pt idx="1173">
                  <c:v>79.941294129333997</c:v>
                </c:pt>
                <c:pt idx="1174">
                  <c:v>80.255110356277996</c:v>
                </c:pt>
                <c:pt idx="1175">
                  <c:v>79.964426279375999</c:v>
                </c:pt>
                <c:pt idx="1176">
                  <c:v>79.461459770367</c:v>
                </c:pt>
                <c:pt idx="1177">
                  <c:v>79.394691986072999</c:v>
                </c:pt>
                <c:pt idx="1178">
                  <c:v>80.065699760346007</c:v>
                </c:pt>
                <c:pt idx="1179">
                  <c:v>79.642012329172999</c:v>
                </c:pt>
                <c:pt idx="1180">
                  <c:v>79.134929234094997</c:v>
                </c:pt>
                <c:pt idx="1181">
                  <c:v>79.169490617627005</c:v>
                </c:pt>
                <c:pt idx="1182">
                  <c:v>79.020809853545998</c:v>
                </c:pt>
                <c:pt idx="1183">
                  <c:v>79.314049929093002</c:v>
                </c:pt>
                <c:pt idx="1184">
                  <c:v>79.043606803922003</c:v>
                </c:pt>
                <c:pt idx="1185">
                  <c:v>79.269414867690998</c:v>
                </c:pt>
                <c:pt idx="1186">
                  <c:v>78.634224471756994</c:v>
                </c:pt>
                <c:pt idx="1187">
                  <c:v>77.581095430695001</c:v>
                </c:pt>
                <c:pt idx="1188">
                  <c:v>77.180912812328003</c:v>
                </c:pt>
                <c:pt idx="1189">
                  <c:v>77.728019412219993</c:v>
                </c:pt>
                <c:pt idx="1190">
                  <c:v>78.819533966837</c:v>
                </c:pt>
                <c:pt idx="1191">
                  <c:v>78.795010707052</c:v>
                </c:pt>
                <c:pt idx="1192">
                  <c:v>79.480939444024997</c:v>
                </c:pt>
                <c:pt idx="1193">
                  <c:v>79.967709311959993</c:v>
                </c:pt>
                <c:pt idx="1194">
                  <c:v>79.963135326032003</c:v>
                </c:pt>
                <c:pt idx="1195">
                  <c:v>78.569924678052004</c:v>
                </c:pt>
                <c:pt idx="1196">
                  <c:v>78.310918132382994</c:v>
                </c:pt>
                <c:pt idx="1197">
                  <c:v>78.961387662299003</c:v>
                </c:pt>
                <c:pt idx="1198">
                  <c:v>81.745558320121006</c:v>
                </c:pt>
                <c:pt idx="1199">
                  <c:v>80.635828947725003</c:v>
                </c:pt>
                <c:pt idx="1200">
                  <c:v>79.770390472873004</c:v>
                </c:pt>
                <c:pt idx="1201">
                  <c:v>76.538856247064999</c:v>
                </c:pt>
                <c:pt idx="1202">
                  <c:v>74.822580717677994</c:v>
                </c:pt>
                <c:pt idx="1203">
                  <c:v>75.695029220028999</c:v>
                </c:pt>
                <c:pt idx="1204">
                  <c:v>76.603680358914005</c:v>
                </c:pt>
                <c:pt idx="1205">
                  <c:v>76.740010799024006</c:v>
                </c:pt>
                <c:pt idx="1206">
                  <c:v>77.062577956764002</c:v>
                </c:pt>
                <c:pt idx="1207">
                  <c:v>77.484367950541994</c:v>
                </c:pt>
                <c:pt idx="1208">
                  <c:v>78.757451474136005</c:v>
                </c:pt>
                <c:pt idx="1209">
                  <c:v>78.577190305318993</c:v>
                </c:pt>
                <c:pt idx="1210">
                  <c:v>78.742346904116999</c:v>
                </c:pt>
                <c:pt idx="1211">
                  <c:v>78.144014611608995</c:v>
                </c:pt>
                <c:pt idx="1212">
                  <c:v>77.991693831095006</c:v>
                </c:pt>
                <c:pt idx="1213">
                  <c:v>77.908650489185007</c:v>
                </c:pt>
                <c:pt idx="1214">
                  <c:v>76.594611300500006</c:v>
                </c:pt>
                <c:pt idx="1215">
                  <c:v>76.813472819986004</c:v>
                </c:pt>
                <c:pt idx="1216">
                  <c:v>75.915055533571007</c:v>
                </c:pt>
                <c:pt idx="1217">
                  <c:v>75.226526063199003</c:v>
                </c:pt>
                <c:pt idx="1218">
                  <c:v>73.725864637783999</c:v>
                </c:pt>
                <c:pt idx="1219">
                  <c:v>72.906940385487999</c:v>
                </c:pt>
                <c:pt idx="1220">
                  <c:v>71.295671826822002</c:v>
                </c:pt>
                <c:pt idx="1221">
                  <c:v>68.691825504432003</c:v>
                </c:pt>
                <c:pt idx="1222">
                  <c:v>68.110421152388</c:v>
                </c:pt>
                <c:pt idx="1223">
                  <c:v>67.747925285134997</c:v>
                </c:pt>
                <c:pt idx="1224">
                  <c:v>66.992895611661993</c:v>
                </c:pt>
                <c:pt idx="1225">
                  <c:v>66.266214517438002</c:v>
                </c:pt>
                <c:pt idx="1226">
                  <c:v>65.997336212725997</c:v>
                </c:pt>
                <c:pt idx="1227">
                  <c:v>65.890496442558998</c:v>
                </c:pt>
                <c:pt idx="1228">
                  <c:v>68.270140589682995</c:v>
                </c:pt>
                <c:pt idx="1229">
                  <c:v>68.180402770445994</c:v>
                </c:pt>
                <c:pt idx="1230">
                  <c:v>68.245930303335996</c:v>
                </c:pt>
                <c:pt idx="1231">
                  <c:v>68.210328247194994</c:v>
                </c:pt>
                <c:pt idx="1232">
                  <c:v>68.113563831641002</c:v>
                </c:pt>
                <c:pt idx="1233">
                  <c:v>67.767463797370993</c:v>
                </c:pt>
                <c:pt idx="1234">
                  <c:v>76.823399727883</c:v>
                </c:pt>
                <c:pt idx="1235">
                  <c:v>80.423882776331993</c:v>
                </c:pt>
                <c:pt idx="1236">
                  <c:v>81.204256032857003</c:v>
                </c:pt>
                <c:pt idx="1237">
                  <c:v>81.797505310416</c:v>
                </c:pt>
                <c:pt idx="1238">
                  <c:v>87.341388028441997</c:v>
                </c:pt>
                <c:pt idx="1239">
                  <c:v>84.281616940860999</c:v>
                </c:pt>
                <c:pt idx="1240">
                  <c:v>84.161162100995</c:v>
                </c:pt>
                <c:pt idx="1241">
                  <c:v>83.189440088615001</c:v>
                </c:pt>
                <c:pt idx="1242">
                  <c:v>83.144441053929</c:v>
                </c:pt>
                <c:pt idx="1243">
                  <c:v>83.010455955346998</c:v>
                </c:pt>
                <c:pt idx="1244">
                  <c:v>82.512937988272995</c:v>
                </c:pt>
                <c:pt idx="1245">
                  <c:v>83.452747531027001</c:v>
                </c:pt>
                <c:pt idx="1246">
                  <c:v>84.019528308895005</c:v>
                </c:pt>
                <c:pt idx="1247">
                  <c:v>84.592024608063994</c:v>
                </c:pt>
                <c:pt idx="1248">
                  <c:v>84.549876509610996</c:v>
                </c:pt>
                <c:pt idx="1249">
                  <c:v>83.487973458178999</c:v>
                </c:pt>
                <c:pt idx="1250">
                  <c:v>83.068531658558996</c:v>
                </c:pt>
                <c:pt idx="1251">
                  <c:v>83.126517484754999</c:v>
                </c:pt>
                <c:pt idx="1252">
                  <c:v>82.988966690587006</c:v>
                </c:pt>
                <c:pt idx="1253">
                  <c:v>82.081699826995006</c:v>
                </c:pt>
                <c:pt idx="1254">
                  <c:v>82.175382473664001</c:v>
                </c:pt>
                <c:pt idx="1255">
                  <c:v>79.274748344463006</c:v>
                </c:pt>
                <c:pt idx="1256">
                  <c:v>79.063204644593995</c:v>
                </c:pt>
                <c:pt idx="1257">
                  <c:v>77.783438815170001</c:v>
                </c:pt>
                <c:pt idx="1258">
                  <c:v>78.470376695244994</c:v>
                </c:pt>
                <c:pt idx="1259">
                  <c:v>78.334024840667993</c:v>
                </c:pt>
                <c:pt idx="1260">
                  <c:v>78.224729449864</c:v>
                </c:pt>
                <c:pt idx="1261">
                  <c:v>77.084688848248007</c:v>
                </c:pt>
                <c:pt idx="1262">
                  <c:v>77.367284167362996</c:v>
                </c:pt>
                <c:pt idx="1263">
                  <c:v>79.861023736931998</c:v>
                </c:pt>
                <c:pt idx="1264">
                  <c:v>79.824798726245007</c:v>
                </c:pt>
                <c:pt idx="1265">
                  <c:v>80.892740959611999</c:v>
                </c:pt>
                <c:pt idx="1266">
                  <c:v>80.963631526238004</c:v>
                </c:pt>
                <c:pt idx="1267">
                  <c:v>84.032735592530997</c:v>
                </c:pt>
                <c:pt idx="1268">
                  <c:v>85.871172830069995</c:v>
                </c:pt>
                <c:pt idx="1269">
                  <c:v>85.042717942758998</c:v>
                </c:pt>
                <c:pt idx="1270">
                  <c:v>84.655927048571996</c:v>
                </c:pt>
                <c:pt idx="1271">
                  <c:v>84.859323004730996</c:v>
                </c:pt>
                <c:pt idx="1272">
                  <c:v>85.468232737023001</c:v>
                </c:pt>
                <c:pt idx="1273">
                  <c:v>85.499202151701994</c:v>
                </c:pt>
                <c:pt idx="1274">
                  <c:v>84.865552830857993</c:v>
                </c:pt>
                <c:pt idx="1275">
                  <c:v>85.246972705768002</c:v>
                </c:pt>
                <c:pt idx="1276">
                  <c:v>82.818658397508003</c:v>
                </c:pt>
                <c:pt idx="1277">
                  <c:v>82.925270149338999</c:v>
                </c:pt>
                <c:pt idx="1278">
                  <c:v>83.033062766274</c:v>
                </c:pt>
                <c:pt idx="1279">
                  <c:v>82.936779791009997</c:v>
                </c:pt>
                <c:pt idx="1280">
                  <c:v>82.932355175213999</c:v>
                </c:pt>
                <c:pt idx="1281">
                  <c:v>83.195428678425998</c:v>
                </c:pt>
                <c:pt idx="1282">
                  <c:v>83.194611536758003</c:v>
                </c:pt>
                <c:pt idx="1283">
                  <c:v>83.329887259770004</c:v>
                </c:pt>
                <c:pt idx="1284">
                  <c:v>83.35984302432</c:v>
                </c:pt>
                <c:pt idx="1285">
                  <c:v>83.366613410235999</c:v>
                </c:pt>
                <c:pt idx="1286">
                  <c:v>83.708478396729006</c:v>
                </c:pt>
                <c:pt idx="1287">
                  <c:v>83.711842651135001</c:v>
                </c:pt>
                <c:pt idx="1288">
                  <c:v>84.075372298511994</c:v>
                </c:pt>
                <c:pt idx="1289">
                  <c:v>84.661681340708</c:v>
                </c:pt>
                <c:pt idx="1290">
                  <c:v>84.800370085797994</c:v>
                </c:pt>
                <c:pt idx="1291">
                  <c:v>85.080463718220997</c:v>
                </c:pt>
                <c:pt idx="1292">
                  <c:v>85.110006573579</c:v>
                </c:pt>
                <c:pt idx="1293">
                  <c:v>85.212175326272998</c:v>
                </c:pt>
                <c:pt idx="1294">
                  <c:v>85.278115671338</c:v>
                </c:pt>
                <c:pt idx="1295">
                  <c:v>85.972016491031994</c:v>
                </c:pt>
                <c:pt idx="1296">
                  <c:v>86.417537447100003</c:v>
                </c:pt>
                <c:pt idx="1297">
                  <c:v>86.130404701592994</c:v>
                </c:pt>
                <c:pt idx="1298">
                  <c:v>85.727639821840995</c:v>
                </c:pt>
                <c:pt idx="1299">
                  <c:v>86.456948085467005</c:v>
                </c:pt>
                <c:pt idx="1300">
                  <c:v>85.549749324439006</c:v>
                </c:pt>
                <c:pt idx="1301">
                  <c:v>85.154927982309005</c:v>
                </c:pt>
                <c:pt idx="1302">
                  <c:v>85.080524637774005</c:v>
                </c:pt>
                <c:pt idx="1303">
                  <c:v>85.063323118677005</c:v>
                </c:pt>
                <c:pt idx="1304">
                  <c:v>85.056025012087005</c:v>
                </c:pt>
                <c:pt idx="1305">
                  <c:v>85.811405193279001</c:v>
                </c:pt>
                <c:pt idx="1306">
                  <c:v>85.641950941551002</c:v>
                </c:pt>
                <c:pt idx="1307">
                  <c:v>85.595638696009004</c:v>
                </c:pt>
                <c:pt idx="1308">
                  <c:v>85.333269297395006</c:v>
                </c:pt>
                <c:pt idx="1309">
                  <c:v>85.132870649172006</c:v>
                </c:pt>
                <c:pt idx="1310">
                  <c:v>85.278897635166999</c:v>
                </c:pt>
                <c:pt idx="1311">
                  <c:v>85.319598969021996</c:v>
                </c:pt>
                <c:pt idx="1312">
                  <c:v>85.435051730669997</c:v>
                </c:pt>
                <c:pt idx="1313">
                  <c:v>85.413386494688993</c:v>
                </c:pt>
                <c:pt idx="1314">
                  <c:v>84.802215369858999</c:v>
                </c:pt>
                <c:pt idx="1315">
                  <c:v>84.407358749682999</c:v>
                </c:pt>
                <c:pt idx="1316">
                  <c:v>84.805617326695995</c:v>
                </c:pt>
                <c:pt idx="1317">
                  <c:v>84.393032314554006</c:v>
                </c:pt>
                <c:pt idx="1318">
                  <c:v>83.889219316134998</c:v>
                </c:pt>
                <c:pt idx="1319">
                  <c:v>83.794264249387993</c:v>
                </c:pt>
                <c:pt idx="1320">
                  <c:v>83.406517187931996</c:v>
                </c:pt>
                <c:pt idx="1321">
                  <c:v>83.075538766424998</c:v>
                </c:pt>
                <c:pt idx="1322">
                  <c:v>82.698781763685005</c:v>
                </c:pt>
                <c:pt idx="1323">
                  <c:v>82.769928062347006</c:v>
                </c:pt>
                <c:pt idx="1324">
                  <c:v>83.163578756636994</c:v>
                </c:pt>
                <c:pt idx="1325">
                  <c:v>83.150721899209998</c:v>
                </c:pt>
                <c:pt idx="1326">
                  <c:v>83.114424232744994</c:v>
                </c:pt>
                <c:pt idx="1327">
                  <c:v>82.907509585515996</c:v>
                </c:pt>
                <c:pt idx="1328">
                  <c:v>82.893294222905993</c:v>
                </c:pt>
                <c:pt idx="1329">
                  <c:v>82.938569782429994</c:v>
                </c:pt>
                <c:pt idx="1330">
                  <c:v>82.947763661628997</c:v>
                </c:pt>
                <c:pt idx="1331">
                  <c:v>83.290144673013998</c:v>
                </c:pt>
                <c:pt idx="1332">
                  <c:v>83.345205007496006</c:v>
                </c:pt>
                <c:pt idx="1333">
                  <c:v>83.400969310316995</c:v>
                </c:pt>
                <c:pt idx="1334">
                  <c:v>82.987170424580995</c:v>
                </c:pt>
                <c:pt idx="1335">
                  <c:v>82.871352895849</c:v>
                </c:pt>
                <c:pt idx="1336">
                  <c:v>82.746744289983994</c:v>
                </c:pt>
                <c:pt idx="1337">
                  <c:v>82.724823918759995</c:v>
                </c:pt>
                <c:pt idx="1338">
                  <c:v>82.612333734304002</c:v>
                </c:pt>
                <c:pt idx="1339">
                  <c:v>82.391640723676005</c:v>
                </c:pt>
                <c:pt idx="1340">
                  <c:v>80.195366607704997</c:v>
                </c:pt>
                <c:pt idx="1341">
                  <c:v>79.507008875953005</c:v>
                </c:pt>
                <c:pt idx="1342">
                  <c:v>79.474191317264001</c:v>
                </c:pt>
                <c:pt idx="1343">
                  <c:v>78.912848682656005</c:v>
                </c:pt>
                <c:pt idx="1344">
                  <c:v>78.547584227216007</c:v>
                </c:pt>
                <c:pt idx="1345">
                  <c:v>78.442121433173</c:v>
                </c:pt>
                <c:pt idx="1346">
                  <c:v>78.591139320549004</c:v>
                </c:pt>
                <c:pt idx="1347">
                  <c:v>78.640449667319999</c:v>
                </c:pt>
                <c:pt idx="1348">
                  <c:v>78.989312266656995</c:v>
                </c:pt>
                <c:pt idx="1349">
                  <c:v>77.856906771526994</c:v>
                </c:pt>
                <c:pt idx="1350">
                  <c:v>77.761536707087004</c:v>
                </c:pt>
                <c:pt idx="1351">
                  <c:v>77.916023266793005</c:v>
                </c:pt>
                <c:pt idx="1352">
                  <c:v>77.729697635378997</c:v>
                </c:pt>
                <c:pt idx="1353">
                  <c:v>77.532242557741995</c:v>
                </c:pt>
                <c:pt idx="1354">
                  <c:v>77.224244480365002</c:v>
                </c:pt>
                <c:pt idx="1355">
                  <c:v>77.014795487477997</c:v>
                </c:pt>
                <c:pt idx="1356">
                  <c:v>76.902882758700997</c:v>
                </c:pt>
                <c:pt idx="1357">
                  <c:v>76.610371242547998</c:v>
                </c:pt>
                <c:pt idx="1358">
                  <c:v>78.835483728610996</c:v>
                </c:pt>
                <c:pt idx="1359">
                  <c:v>79.542416316358</c:v>
                </c:pt>
                <c:pt idx="1360">
                  <c:v>80.901635610406004</c:v>
                </c:pt>
                <c:pt idx="1361">
                  <c:v>80.327782291443995</c:v>
                </c:pt>
                <c:pt idx="1362">
                  <c:v>80.800754908813005</c:v>
                </c:pt>
                <c:pt idx="1363">
                  <c:v>80.816664129564998</c:v>
                </c:pt>
                <c:pt idx="1364">
                  <c:v>80.702409886679007</c:v>
                </c:pt>
                <c:pt idx="1365">
                  <c:v>78.965605947753005</c:v>
                </c:pt>
                <c:pt idx="1366">
                  <c:v>79.269249646654998</c:v>
                </c:pt>
                <c:pt idx="1367">
                  <c:v>79.579873290235</c:v>
                </c:pt>
                <c:pt idx="1368">
                  <c:v>80.557227639543001</c:v>
                </c:pt>
                <c:pt idx="1369">
                  <c:v>80.030099686276003</c:v>
                </c:pt>
                <c:pt idx="1370">
                  <c:v>79.844113577114996</c:v>
                </c:pt>
                <c:pt idx="1371">
                  <c:v>79.633167622366003</c:v>
                </c:pt>
                <c:pt idx="1372">
                  <c:v>79.524734313701003</c:v>
                </c:pt>
                <c:pt idx="1373">
                  <c:v>79.304032372010994</c:v>
                </c:pt>
                <c:pt idx="1374">
                  <c:v>78.333593652188995</c:v>
                </c:pt>
                <c:pt idx="1375">
                  <c:v>77.908543799117993</c:v>
                </c:pt>
                <c:pt idx="1376">
                  <c:v>77.627145773278002</c:v>
                </c:pt>
                <c:pt idx="1377">
                  <c:v>77.277845683801004</c:v>
                </c:pt>
                <c:pt idx="1378">
                  <c:v>77.192269030047001</c:v>
                </c:pt>
                <c:pt idx="1379">
                  <c:v>77.247008404255993</c:v>
                </c:pt>
                <c:pt idx="1380">
                  <c:v>76.852904992072993</c:v>
                </c:pt>
                <c:pt idx="1381">
                  <c:v>77.061919906065</c:v>
                </c:pt>
                <c:pt idx="1382">
                  <c:v>75.455222871491003</c:v>
                </c:pt>
                <c:pt idx="1383">
                  <c:v>73.723757917057995</c:v>
                </c:pt>
                <c:pt idx="1384">
                  <c:v>73.504865111963994</c:v>
                </c:pt>
                <c:pt idx="1385">
                  <c:v>73.413384815748003</c:v>
                </c:pt>
                <c:pt idx="1386">
                  <c:v>73.590926135491998</c:v>
                </c:pt>
                <c:pt idx="1387">
                  <c:v>74.153556654491993</c:v>
                </c:pt>
                <c:pt idx="1388">
                  <c:v>72.691052533841003</c:v>
                </c:pt>
                <c:pt idx="1389">
                  <c:v>70.730223455433006</c:v>
                </c:pt>
                <c:pt idx="1390">
                  <c:v>70.809041237559995</c:v>
                </c:pt>
                <c:pt idx="1391">
                  <c:v>71.246082321467995</c:v>
                </c:pt>
                <c:pt idx="1392">
                  <c:v>71.437683283135996</c:v>
                </c:pt>
                <c:pt idx="1393">
                  <c:v>71.798276179902999</c:v>
                </c:pt>
                <c:pt idx="1394">
                  <c:v>72.571479552507</c:v>
                </c:pt>
                <c:pt idx="1395">
                  <c:v>69.781575707757</c:v>
                </c:pt>
                <c:pt idx="1396">
                  <c:v>70.519614508459995</c:v>
                </c:pt>
                <c:pt idx="1397">
                  <c:v>70.194446731533006</c:v>
                </c:pt>
                <c:pt idx="1398">
                  <c:v>69.782417757421001</c:v>
                </c:pt>
                <c:pt idx="1399">
                  <c:v>69.820287711130007</c:v>
                </c:pt>
                <c:pt idx="1400">
                  <c:v>69.720454289201001</c:v>
                </c:pt>
                <c:pt idx="1401">
                  <c:v>69.982965333365996</c:v>
                </c:pt>
                <c:pt idx="1402">
                  <c:v>69.800576617027005</c:v>
                </c:pt>
                <c:pt idx="1403">
                  <c:v>70.504526428334003</c:v>
                </c:pt>
                <c:pt idx="1404">
                  <c:v>67.931424002971994</c:v>
                </c:pt>
                <c:pt idx="1405">
                  <c:v>68.103236949602007</c:v>
                </c:pt>
                <c:pt idx="1406">
                  <c:v>68.194701615108997</c:v>
                </c:pt>
                <c:pt idx="1407">
                  <c:v>66.379178278997998</c:v>
                </c:pt>
                <c:pt idx="1408">
                  <c:v>64.748611831180995</c:v>
                </c:pt>
                <c:pt idx="1409">
                  <c:v>65.498305551388995</c:v>
                </c:pt>
                <c:pt idx="1410">
                  <c:v>65.774945027545002</c:v>
                </c:pt>
                <c:pt idx="1411">
                  <c:v>65.753212013178</c:v>
                </c:pt>
                <c:pt idx="1412">
                  <c:v>66.212552345763001</c:v>
                </c:pt>
                <c:pt idx="1413">
                  <c:v>66.645025223614994</c:v>
                </c:pt>
                <c:pt idx="1414">
                  <c:v>66.902372255610999</c:v>
                </c:pt>
                <c:pt idx="1415">
                  <c:v>66.998111554898998</c:v>
                </c:pt>
                <c:pt idx="1416">
                  <c:v>67.228411714239996</c:v>
                </c:pt>
                <c:pt idx="1417">
                  <c:v>66.955084776825004</c:v>
                </c:pt>
                <c:pt idx="1418">
                  <c:v>66.363746635783997</c:v>
                </c:pt>
                <c:pt idx="1419">
                  <c:v>66.682666309040997</c:v>
                </c:pt>
                <c:pt idx="1420">
                  <c:v>66.380042730878003</c:v>
                </c:pt>
                <c:pt idx="1421">
                  <c:v>66.811894642042006</c:v>
                </c:pt>
                <c:pt idx="1422">
                  <c:v>66.370597861177998</c:v>
                </c:pt>
                <c:pt idx="1423">
                  <c:v>66.314480741560004</c:v>
                </c:pt>
                <c:pt idx="1424">
                  <c:v>65.890813826723999</c:v>
                </c:pt>
                <c:pt idx="1425">
                  <c:v>66.780754290451</c:v>
                </c:pt>
                <c:pt idx="1426">
                  <c:v>66.818198351958998</c:v>
                </c:pt>
                <c:pt idx="1427">
                  <c:v>66.958590790621997</c:v>
                </c:pt>
                <c:pt idx="1428">
                  <c:v>66.650884690053999</c:v>
                </c:pt>
                <c:pt idx="1429">
                  <c:v>66.056648393908006</c:v>
                </c:pt>
                <c:pt idx="1430">
                  <c:v>65.868617465279002</c:v>
                </c:pt>
                <c:pt idx="1431">
                  <c:v>65.79773420395</c:v>
                </c:pt>
                <c:pt idx="1432">
                  <c:v>66.029810586506002</c:v>
                </c:pt>
                <c:pt idx="1433">
                  <c:v>66.222239276563997</c:v>
                </c:pt>
                <c:pt idx="1434">
                  <c:v>65.846759942659006</c:v>
                </c:pt>
                <c:pt idx="1435">
                  <c:v>66.878501467079005</c:v>
                </c:pt>
                <c:pt idx="1436">
                  <c:v>67.272292216146994</c:v>
                </c:pt>
                <c:pt idx="1437">
                  <c:v>67.805832337097996</c:v>
                </c:pt>
                <c:pt idx="1438">
                  <c:v>68.638737705604996</c:v>
                </c:pt>
                <c:pt idx="1439">
                  <c:v>70.567045605223996</c:v>
                </c:pt>
                <c:pt idx="1440">
                  <c:v>71.151025255313002</c:v>
                </c:pt>
                <c:pt idx="1441">
                  <c:v>71.386445223547994</c:v>
                </c:pt>
                <c:pt idx="1442">
                  <c:v>74.496965670009004</c:v>
                </c:pt>
                <c:pt idx="1443">
                  <c:v>75.549326064395999</c:v>
                </c:pt>
                <c:pt idx="1444">
                  <c:v>76.702452551991996</c:v>
                </c:pt>
                <c:pt idx="1445">
                  <c:v>77.677599476880999</c:v>
                </c:pt>
                <c:pt idx="1446">
                  <c:v>79.324556881823</c:v>
                </c:pt>
                <c:pt idx="1447">
                  <c:v>80.007211224830002</c:v>
                </c:pt>
                <c:pt idx="1448">
                  <c:v>81.024631755637998</c:v>
                </c:pt>
                <c:pt idx="1449">
                  <c:v>81.563086917519996</c:v>
                </c:pt>
                <c:pt idx="1450">
                  <c:v>82.394297542589996</c:v>
                </c:pt>
                <c:pt idx="1451">
                  <c:v>83.532202614656001</c:v>
                </c:pt>
                <c:pt idx="1452">
                  <c:v>85.015180216383001</c:v>
                </c:pt>
                <c:pt idx="1453">
                  <c:v>85.135246195074998</c:v>
                </c:pt>
                <c:pt idx="1454">
                  <c:v>85.319181481230999</c:v>
                </c:pt>
                <c:pt idx="1455">
                  <c:v>85.430260444731005</c:v>
                </c:pt>
                <c:pt idx="1456">
                  <c:v>85.976335757686002</c:v>
                </c:pt>
                <c:pt idx="1457">
                  <c:v>87.616655040864998</c:v>
                </c:pt>
                <c:pt idx="1458">
                  <c:v>88.768813590068007</c:v>
                </c:pt>
                <c:pt idx="1459">
                  <c:v>89.697487872370004</c:v>
                </c:pt>
                <c:pt idx="1460">
                  <c:v>89.621330707729996</c:v>
                </c:pt>
                <c:pt idx="1461">
                  <c:v>89.381990096956002</c:v>
                </c:pt>
                <c:pt idx="1462">
                  <c:v>88.794783579121003</c:v>
                </c:pt>
                <c:pt idx="1463">
                  <c:v>88.423214310353998</c:v>
                </c:pt>
                <c:pt idx="1464">
                  <c:v>87.817347327660002</c:v>
                </c:pt>
                <c:pt idx="1465">
                  <c:v>88.289551560559005</c:v>
                </c:pt>
                <c:pt idx="1466">
                  <c:v>88.857507367157993</c:v>
                </c:pt>
                <c:pt idx="1467">
                  <c:v>88.793025342969997</c:v>
                </c:pt>
                <c:pt idx="1468">
                  <c:v>88.763309287970003</c:v>
                </c:pt>
                <c:pt idx="1469">
                  <c:v>89.265866857421997</c:v>
                </c:pt>
                <c:pt idx="1470">
                  <c:v>88.785177215030998</c:v>
                </c:pt>
                <c:pt idx="1471">
                  <c:v>88.465105745825994</c:v>
                </c:pt>
                <c:pt idx="1472">
                  <c:v>87.897391318556004</c:v>
                </c:pt>
                <c:pt idx="1473">
                  <c:v>87.383940629281994</c:v>
                </c:pt>
                <c:pt idx="1474">
                  <c:v>87.137622989785996</c:v>
                </c:pt>
                <c:pt idx="1475">
                  <c:v>86.562259184211001</c:v>
                </c:pt>
                <c:pt idx="1476">
                  <c:v>85.946663388695995</c:v>
                </c:pt>
                <c:pt idx="1477">
                  <c:v>85.375833497726006</c:v>
                </c:pt>
                <c:pt idx="1478">
                  <c:v>85.278446640626996</c:v>
                </c:pt>
                <c:pt idx="1479">
                  <c:v>84.722801412021994</c:v>
                </c:pt>
                <c:pt idx="1480">
                  <c:v>84.824386128843997</c:v>
                </c:pt>
                <c:pt idx="1481">
                  <c:v>87.892473303147995</c:v>
                </c:pt>
                <c:pt idx="1482">
                  <c:v>89.011796062802006</c:v>
                </c:pt>
                <c:pt idx="1483">
                  <c:v>88.217984662934995</c:v>
                </c:pt>
                <c:pt idx="1484">
                  <c:v>87.527135131055999</c:v>
                </c:pt>
                <c:pt idx="1485">
                  <c:v>87.663735590963</c:v>
                </c:pt>
                <c:pt idx="1486">
                  <c:v>87.031220009834001</c:v>
                </c:pt>
                <c:pt idx="1487">
                  <c:v>88.850421669403005</c:v>
                </c:pt>
                <c:pt idx="1488">
                  <c:v>89.701822233288993</c:v>
                </c:pt>
                <c:pt idx="1489">
                  <c:v>89.154140629669001</c:v>
                </c:pt>
                <c:pt idx="1490">
                  <c:v>89.242743924920006</c:v>
                </c:pt>
                <c:pt idx="1491">
                  <c:v>89.133348697471007</c:v>
                </c:pt>
                <c:pt idx="1492">
                  <c:v>88.988213275242998</c:v>
                </c:pt>
                <c:pt idx="1493">
                  <c:v>89.289746244851003</c:v>
                </c:pt>
                <c:pt idx="1494">
                  <c:v>89.146451790759997</c:v>
                </c:pt>
                <c:pt idx="1495">
                  <c:v>84.464535772182998</c:v>
                </c:pt>
                <c:pt idx="1496">
                  <c:v>83.566696969039995</c:v>
                </c:pt>
                <c:pt idx="1497">
                  <c:v>83.431382045164</c:v>
                </c:pt>
                <c:pt idx="1498">
                  <c:v>82.202716249458007</c:v>
                </c:pt>
                <c:pt idx="1499">
                  <c:v>80.468550203543003</c:v>
                </c:pt>
                <c:pt idx="1500">
                  <c:v>79.701085913797002</c:v>
                </c:pt>
                <c:pt idx="1501">
                  <c:v>79.457537260807996</c:v>
                </c:pt>
                <c:pt idx="1502">
                  <c:v>79.231045047414995</c:v>
                </c:pt>
                <c:pt idx="1503">
                  <c:v>79.332317530157994</c:v>
                </c:pt>
                <c:pt idx="1504">
                  <c:v>79.290310726347997</c:v>
                </c:pt>
                <c:pt idx="1505">
                  <c:v>79.449782488994003</c:v>
                </c:pt>
                <c:pt idx="1506">
                  <c:v>78.290338590399998</c:v>
                </c:pt>
                <c:pt idx="1507">
                  <c:v>78.727682487768007</c:v>
                </c:pt>
                <c:pt idx="1508">
                  <c:v>79.467755724726004</c:v>
                </c:pt>
                <c:pt idx="1509">
                  <c:v>79.789615520585002</c:v>
                </c:pt>
                <c:pt idx="1510">
                  <c:v>79.613107583404997</c:v>
                </c:pt>
                <c:pt idx="1511">
                  <c:v>79.817687907125006</c:v>
                </c:pt>
                <c:pt idx="1512">
                  <c:v>80.582607959444999</c:v>
                </c:pt>
                <c:pt idx="1513">
                  <c:v>80.800887096601002</c:v>
                </c:pt>
                <c:pt idx="1514">
                  <c:v>80.883184790298003</c:v>
                </c:pt>
                <c:pt idx="1515">
                  <c:v>83.675456087726999</c:v>
                </c:pt>
                <c:pt idx="1516">
                  <c:v>84.991744613874005</c:v>
                </c:pt>
                <c:pt idx="1517">
                  <c:v>85.063661902682995</c:v>
                </c:pt>
                <c:pt idx="1518">
                  <c:v>85.058665775361007</c:v>
                </c:pt>
                <c:pt idx="1519">
                  <c:v>84.594165618871997</c:v>
                </c:pt>
                <c:pt idx="1520">
                  <c:v>84.385961666556</c:v>
                </c:pt>
                <c:pt idx="1521">
                  <c:v>84.998045417851003</c:v>
                </c:pt>
                <c:pt idx="1522">
                  <c:v>84.900767685934994</c:v>
                </c:pt>
                <c:pt idx="1523">
                  <c:v>84.133501559756994</c:v>
                </c:pt>
                <c:pt idx="1524">
                  <c:v>84.331334660793999</c:v>
                </c:pt>
                <c:pt idx="1525">
                  <c:v>83.194940033335996</c:v>
                </c:pt>
                <c:pt idx="1526">
                  <c:v>82.588823558239</c:v>
                </c:pt>
                <c:pt idx="1527">
                  <c:v>83.687362524809004</c:v>
                </c:pt>
                <c:pt idx="1528">
                  <c:v>83.308952394130998</c:v>
                </c:pt>
                <c:pt idx="1529">
                  <c:v>83.283315193419995</c:v>
                </c:pt>
                <c:pt idx="1530">
                  <c:v>83.102377254572005</c:v>
                </c:pt>
                <c:pt idx="1531">
                  <c:v>82.937934187476998</c:v>
                </c:pt>
                <c:pt idx="1532">
                  <c:v>83.054642476398996</c:v>
                </c:pt>
                <c:pt idx="1533">
                  <c:v>83.151965173039002</c:v>
                </c:pt>
                <c:pt idx="1534">
                  <c:v>83.229237111697998</c:v>
                </c:pt>
                <c:pt idx="1535">
                  <c:v>83.168552933239994</c:v>
                </c:pt>
                <c:pt idx="1536">
                  <c:v>83.050910388299002</c:v>
                </c:pt>
                <c:pt idx="1537">
                  <c:v>82.662279785910997</c:v>
                </c:pt>
                <c:pt idx="1538">
                  <c:v>82.508705805277003</c:v>
                </c:pt>
                <c:pt idx="1539">
                  <c:v>82.009064573730996</c:v>
                </c:pt>
                <c:pt idx="1540">
                  <c:v>81.965847845140004</c:v>
                </c:pt>
                <c:pt idx="1541">
                  <c:v>82.400461823927998</c:v>
                </c:pt>
                <c:pt idx="1542">
                  <c:v>82.806787117320994</c:v>
                </c:pt>
                <c:pt idx="1543">
                  <c:v>84.198914075584</c:v>
                </c:pt>
                <c:pt idx="1544">
                  <c:v>84.596763998029004</c:v>
                </c:pt>
                <c:pt idx="1545">
                  <c:v>84.920788514970994</c:v>
                </c:pt>
                <c:pt idx="1546">
                  <c:v>84.813050712177997</c:v>
                </c:pt>
                <c:pt idx="1547">
                  <c:v>85.162494503912001</c:v>
                </c:pt>
                <c:pt idx="1548">
                  <c:v>85.640546591605002</c:v>
                </c:pt>
              </c:numCache>
            </c:numRef>
          </c:yVal>
          <c:smooth val="0"/>
          <c:extLst>
            <c:ext xmlns:c16="http://schemas.microsoft.com/office/drawing/2014/chart" uri="{C3380CC4-5D6E-409C-BE32-E72D297353CC}">
              <c16:uniqueId val="{00000004-5453-B041-9C3C-0ED94A7B06D5}"/>
            </c:ext>
          </c:extLst>
        </c:ser>
        <c:ser>
          <c:idx val="5"/>
          <c:order val="5"/>
          <c:tx>
            <c:strRef>
              <c:f>Sheet1!$G$1</c:f>
              <c:strCache>
                <c:ptCount val="1"/>
                <c:pt idx="0">
                  <c:v>PAX</c:v>
                </c:pt>
              </c:strCache>
            </c:strRef>
          </c:tx>
          <c:spPr>
            <a:ln w="38100" cap="rnd">
              <a:solidFill>
                <a:schemeClr val="accent6"/>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Sheet1!$G$2:$G$1550</c:f>
              <c:numCache>
                <c:formatCode>General</c:formatCode>
                <c:ptCount val="1549"/>
                <c:pt idx="252">
                  <c:v>1.4669098488796199</c:v>
                </c:pt>
                <c:pt idx="253">
                  <c:v>1.0009940951717899</c:v>
                </c:pt>
                <c:pt idx="254">
                  <c:v>1.0027909204401999</c:v>
                </c:pt>
                <c:pt idx="255">
                  <c:v>1.00308454092525</c:v>
                </c:pt>
                <c:pt idx="256">
                  <c:v>1.00308454092525</c:v>
                </c:pt>
                <c:pt idx="257">
                  <c:v>1.00308851754021</c:v>
                </c:pt>
                <c:pt idx="258">
                  <c:v>1.0031481667645901</c:v>
                </c:pt>
                <c:pt idx="259">
                  <c:v>1.0032984996876599</c:v>
                </c:pt>
                <c:pt idx="260">
                  <c:v>1.0037792634215299</c:v>
                </c:pt>
                <c:pt idx="261">
                  <c:v>1.0089941112607801</c:v>
                </c:pt>
                <c:pt idx="262">
                  <c:v>1.0017481229663201</c:v>
                </c:pt>
                <c:pt idx="263">
                  <c:v>1.1766952057520099</c:v>
                </c:pt>
                <c:pt idx="264">
                  <c:v>1.5432557054427201</c:v>
                </c:pt>
                <c:pt idx="265">
                  <c:v>1.5432561463777099</c:v>
                </c:pt>
                <c:pt idx="266">
                  <c:v>1.5034581772057201</c:v>
                </c:pt>
                <c:pt idx="267">
                  <c:v>1.53232418238858</c:v>
                </c:pt>
                <c:pt idx="268">
                  <c:v>1.60313471221186</c:v>
                </c:pt>
                <c:pt idx="269">
                  <c:v>1.8611083770603101</c:v>
                </c:pt>
                <c:pt idx="270">
                  <c:v>1.9604123939023299</c:v>
                </c:pt>
                <c:pt idx="271">
                  <c:v>2.0019662172872801</c:v>
                </c:pt>
                <c:pt idx="272">
                  <c:v>2.46619553926545</c:v>
                </c:pt>
                <c:pt idx="273">
                  <c:v>2.8375549742117498</c:v>
                </c:pt>
                <c:pt idx="274">
                  <c:v>2.8744093139121101</c:v>
                </c:pt>
                <c:pt idx="275">
                  <c:v>2.9754828853699702</c:v>
                </c:pt>
                <c:pt idx="276">
                  <c:v>3.5410966297417499</c:v>
                </c:pt>
                <c:pt idx="277">
                  <c:v>3.4478358044422199</c:v>
                </c:pt>
                <c:pt idx="278">
                  <c:v>3.45340057809093</c:v>
                </c:pt>
                <c:pt idx="279">
                  <c:v>3.4534066385890001</c:v>
                </c:pt>
                <c:pt idx="280">
                  <c:v>3.8785159363023598</c:v>
                </c:pt>
                <c:pt idx="281">
                  <c:v>3.8891535799113099</c:v>
                </c:pt>
                <c:pt idx="282">
                  <c:v>3.9754153580541698</c:v>
                </c:pt>
                <c:pt idx="283">
                  <c:v>4.2703138785853696</c:v>
                </c:pt>
                <c:pt idx="284">
                  <c:v>4.4433231027271001</c:v>
                </c:pt>
                <c:pt idx="285">
                  <c:v>4.1589968013169702</c:v>
                </c:pt>
                <c:pt idx="286">
                  <c:v>4.2274178675498204</c:v>
                </c:pt>
                <c:pt idx="287">
                  <c:v>3.98644827744865</c:v>
                </c:pt>
                <c:pt idx="288">
                  <c:v>3.8424463467216001</c:v>
                </c:pt>
                <c:pt idx="289">
                  <c:v>3.4768034541672002</c:v>
                </c:pt>
                <c:pt idx="290">
                  <c:v>3.81072386274333</c:v>
                </c:pt>
                <c:pt idx="291">
                  <c:v>3.7645330060086701</c:v>
                </c:pt>
                <c:pt idx="292">
                  <c:v>3.7462246368811098</c:v>
                </c:pt>
                <c:pt idx="293">
                  <c:v>3.7727993830517299</c:v>
                </c:pt>
                <c:pt idx="294">
                  <c:v>4.1623146228447698</c:v>
                </c:pt>
                <c:pt idx="295">
                  <c:v>3.7876502313068698</c:v>
                </c:pt>
                <c:pt idx="296">
                  <c:v>3.9094709613482501</c:v>
                </c:pt>
                <c:pt idx="297">
                  <c:v>3.99931951960246</c:v>
                </c:pt>
                <c:pt idx="298">
                  <c:v>3.8391952205140298</c:v>
                </c:pt>
                <c:pt idx="299">
                  <c:v>3.97873167986203</c:v>
                </c:pt>
                <c:pt idx="300">
                  <c:v>4.0534953632501898</c:v>
                </c:pt>
                <c:pt idx="301">
                  <c:v>4.33443412707771</c:v>
                </c:pt>
                <c:pt idx="302">
                  <c:v>4.6771345813094696</c:v>
                </c:pt>
                <c:pt idx="303">
                  <c:v>5.2619513911339997</c:v>
                </c:pt>
                <c:pt idx="304">
                  <c:v>5.2326525127149397</c:v>
                </c:pt>
                <c:pt idx="305">
                  <c:v>4.9340124951260798</c:v>
                </c:pt>
                <c:pt idx="306">
                  <c:v>4.9436527775531403</c:v>
                </c:pt>
                <c:pt idx="307">
                  <c:v>5.0143336775702601</c:v>
                </c:pt>
                <c:pt idx="308">
                  <c:v>5.2049550807295404</c:v>
                </c:pt>
                <c:pt idx="309">
                  <c:v>5.5579789567893298</c:v>
                </c:pt>
                <c:pt idx="310">
                  <c:v>6.0470372707816598</c:v>
                </c:pt>
                <c:pt idx="311">
                  <c:v>6.3981853309387899</c:v>
                </c:pt>
                <c:pt idx="312">
                  <c:v>6.8790530076242504</c:v>
                </c:pt>
                <c:pt idx="313">
                  <c:v>7.0708908272966502</c:v>
                </c:pt>
                <c:pt idx="314">
                  <c:v>7.2356454885471102</c:v>
                </c:pt>
                <c:pt idx="315">
                  <c:v>7.7440349741289101</c:v>
                </c:pt>
                <c:pt idx="316">
                  <c:v>8.1332195371939608</c:v>
                </c:pt>
                <c:pt idx="317">
                  <c:v>8.4777271219164199</c:v>
                </c:pt>
                <c:pt idx="318">
                  <c:v>8.6891605309286</c:v>
                </c:pt>
                <c:pt idx="319">
                  <c:v>8.5923453588522705</c:v>
                </c:pt>
                <c:pt idx="320">
                  <c:v>8.6453263962347897</c:v>
                </c:pt>
                <c:pt idx="321">
                  <c:v>8.6896734688567694</c:v>
                </c:pt>
                <c:pt idx="322">
                  <c:v>8.7400777900517692</c:v>
                </c:pt>
                <c:pt idx="323">
                  <c:v>9.0447121468657095</c:v>
                </c:pt>
                <c:pt idx="324">
                  <c:v>9.2127870751661902</c:v>
                </c:pt>
                <c:pt idx="325">
                  <c:v>9.2246084346811692</c:v>
                </c:pt>
                <c:pt idx="326">
                  <c:v>9.1926907859326601</c:v>
                </c:pt>
                <c:pt idx="327">
                  <c:v>9.31519449570437</c:v>
                </c:pt>
                <c:pt idx="328">
                  <c:v>9.3666307494829706</c:v>
                </c:pt>
                <c:pt idx="329">
                  <c:v>9.7915490204702706</c:v>
                </c:pt>
                <c:pt idx="330">
                  <c:v>9.9900616388015209</c:v>
                </c:pt>
                <c:pt idx="331">
                  <c:v>10.360369615742901</c:v>
                </c:pt>
                <c:pt idx="332">
                  <c:v>10.4840761291481</c:v>
                </c:pt>
                <c:pt idx="333">
                  <c:v>9.5690262080630397</c:v>
                </c:pt>
                <c:pt idx="334">
                  <c:v>9.6124678251087801</c:v>
                </c:pt>
                <c:pt idx="335">
                  <c:v>9.6673840665470596</c:v>
                </c:pt>
                <c:pt idx="336">
                  <c:v>9.2026060735508999</c:v>
                </c:pt>
                <c:pt idx="337">
                  <c:v>10.378277997727199</c:v>
                </c:pt>
                <c:pt idx="338">
                  <c:v>11.6586511151088</c:v>
                </c:pt>
                <c:pt idx="339">
                  <c:v>11.453446567781</c:v>
                </c:pt>
                <c:pt idx="340">
                  <c:v>11.3868797941543</c:v>
                </c:pt>
                <c:pt idx="341">
                  <c:v>11.259322094510001</c:v>
                </c:pt>
                <c:pt idx="342">
                  <c:v>11.281562958531801</c:v>
                </c:pt>
                <c:pt idx="343">
                  <c:v>11.6847332891442</c:v>
                </c:pt>
                <c:pt idx="344">
                  <c:v>12.281034175310801</c:v>
                </c:pt>
                <c:pt idx="345">
                  <c:v>13.091103403869401</c:v>
                </c:pt>
                <c:pt idx="346">
                  <c:v>13.724273023909101</c:v>
                </c:pt>
                <c:pt idx="347">
                  <c:v>14.0479044361599</c:v>
                </c:pt>
                <c:pt idx="348">
                  <c:v>14.098605283178999</c:v>
                </c:pt>
                <c:pt idx="349">
                  <c:v>14.1163083103208</c:v>
                </c:pt>
                <c:pt idx="350">
                  <c:v>14.5858718945231</c:v>
                </c:pt>
                <c:pt idx="351">
                  <c:v>14.9656089813554</c:v>
                </c:pt>
                <c:pt idx="352">
                  <c:v>15.381441399611701</c:v>
                </c:pt>
                <c:pt idx="353">
                  <c:v>15.533192476866301</c:v>
                </c:pt>
                <c:pt idx="354">
                  <c:v>15.011676427431601</c:v>
                </c:pt>
                <c:pt idx="355">
                  <c:v>15.115710857394999</c:v>
                </c:pt>
                <c:pt idx="356">
                  <c:v>15.1442108018413</c:v>
                </c:pt>
                <c:pt idx="357">
                  <c:v>15.2776151701358</c:v>
                </c:pt>
                <c:pt idx="358">
                  <c:v>15.647987753408801</c:v>
                </c:pt>
                <c:pt idx="359">
                  <c:v>15.993596367760199</c:v>
                </c:pt>
                <c:pt idx="360">
                  <c:v>16.498633356950201</c:v>
                </c:pt>
                <c:pt idx="361">
                  <c:v>17.116675658474499</c:v>
                </c:pt>
                <c:pt idx="362">
                  <c:v>17.162844030542299</c:v>
                </c:pt>
                <c:pt idx="363">
                  <c:v>17.266171656660099</c:v>
                </c:pt>
                <c:pt idx="364">
                  <c:v>17.782698902721499</c:v>
                </c:pt>
                <c:pt idx="365">
                  <c:v>17.7983379952856</c:v>
                </c:pt>
                <c:pt idx="366">
                  <c:v>19.6138737551167</c:v>
                </c:pt>
                <c:pt idx="367">
                  <c:v>19.545577027498599</c:v>
                </c:pt>
                <c:pt idx="368">
                  <c:v>19.8409966907494</c:v>
                </c:pt>
                <c:pt idx="369">
                  <c:v>19.765225897130598</c:v>
                </c:pt>
                <c:pt idx="370">
                  <c:v>19.814967195893399</c:v>
                </c:pt>
                <c:pt idx="371">
                  <c:v>20.324882287690201</c:v>
                </c:pt>
                <c:pt idx="372">
                  <c:v>20.377674184701</c:v>
                </c:pt>
                <c:pt idx="373">
                  <c:v>20.630081335969699</c:v>
                </c:pt>
                <c:pt idx="374">
                  <c:v>21.095304526649699</c:v>
                </c:pt>
                <c:pt idx="375">
                  <c:v>21.1534994437793</c:v>
                </c:pt>
                <c:pt idx="376">
                  <c:v>21.169674552424201</c:v>
                </c:pt>
                <c:pt idx="377">
                  <c:v>21.2168566447444</c:v>
                </c:pt>
                <c:pt idx="378">
                  <c:v>20.682685797671599</c:v>
                </c:pt>
                <c:pt idx="379">
                  <c:v>20.604674894116201</c:v>
                </c:pt>
                <c:pt idx="380">
                  <c:v>21.606735552282199</c:v>
                </c:pt>
                <c:pt idx="381">
                  <c:v>21.1441660330437</c:v>
                </c:pt>
                <c:pt idx="382">
                  <c:v>21.470448772525799</c:v>
                </c:pt>
                <c:pt idx="383">
                  <c:v>20.813485668769498</c:v>
                </c:pt>
                <c:pt idx="384">
                  <c:v>20.8482288002823</c:v>
                </c:pt>
                <c:pt idx="385">
                  <c:v>21.074833859045199</c:v>
                </c:pt>
                <c:pt idx="386">
                  <c:v>21.398263126665</c:v>
                </c:pt>
                <c:pt idx="387">
                  <c:v>21.780767004874399</c:v>
                </c:pt>
                <c:pt idx="388">
                  <c:v>21.448550860770599</c:v>
                </c:pt>
                <c:pt idx="389">
                  <c:v>22.182963548659799</c:v>
                </c:pt>
                <c:pt idx="390">
                  <c:v>22.460046941040499</c:v>
                </c:pt>
                <c:pt idx="391">
                  <c:v>22.563009421235598</c:v>
                </c:pt>
                <c:pt idx="392">
                  <c:v>22.844242083266</c:v>
                </c:pt>
                <c:pt idx="393">
                  <c:v>23.396255546670901</c:v>
                </c:pt>
                <c:pt idx="394">
                  <c:v>23.8569891356236</c:v>
                </c:pt>
                <c:pt idx="395">
                  <c:v>24.2317135857325</c:v>
                </c:pt>
                <c:pt idx="396">
                  <c:v>25.066055394169499</c:v>
                </c:pt>
                <c:pt idx="397">
                  <c:v>25.317612345418802</c:v>
                </c:pt>
                <c:pt idx="398">
                  <c:v>25.447611617484402</c:v>
                </c:pt>
                <c:pt idx="399">
                  <c:v>25.679169593610499</c:v>
                </c:pt>
                <c:pt idx="400">
                  <c:v>25.818060377358901</c:v>
                </c:pt>
                <c:pt idx="401">
                  <c:v>26.0442041301411</c:v>
                </c:pt>
                <c:pt idx="402">
                  <c:v>25.838035426168702</c:v>
                </c:pt>
                <c:pt idx="403">
                  <c:v>26.036807527517102</c:v>
                </c:pt>
                <c:pt idx="404">
                  <c:v>26.208210595086001</c:v>
                </c:pt>
                <c:pt idx="405">
                  <c:v>26.2758708273339</c:v>
                </c:pt>
                <c:pt idx="406">
                  <c:v>26.724192723439099</c:v>
                </c:pt>
                <c:pt idx="407">
                  <c:v>27.091525635809099</c:v>
                </c:pt>
                <c:pt idx="408">
                  <c:v>27.495367459794501</c:v>
                </c:pt>
                <c:pt idx="409">
                  <c:v>27.6178108785546</c:v>
                </c:pt>
                <c:pt idx="410">
                  <c:v>28.014753117237301</c:v>
                </c:pt>
                <c:pt idx="411">
                  <c:v>28.139601042965801</c:v>
                </c:pt>
                <c:pt idx="412">
                  <c:v>28.292518874918301</c:v>
                </c:pt>
                <c:pt idx="413">
                  <c:v>28.234300814492801</c:v>
                </c:pt>
                <c:pt idx="414">
                  <c:v>28.444234233457799</c:v>
                </c:pt>
                <c:pt idx="415">
                  <c:v>28.691848781223001</c:v>
                </c:pt>
                <c:pt idx="416">
                  <c:v>28.8520255924862</c:v>
                </c:pt>
                <c:pt idx="417">
                  <c:v>28.068425458436199</c:v>
                </c:pt>
                <c:pt idx="418">
                  <c:v>28.103851903383099</c:v>
                </c:pt>
                <c:pt idx="419">
                  <c:v>28.3001425300194</c:v>
                </c:pt>
                <c:pt idx="420">
                  <c:v>28.687733671715101</c:v>
                </c:pt>
                <c:pt idx="421">
                  <c:v>29.030684653401799</c:v>
                </c:pt>
                <c:pt idx="422">
                  <c:v>29.499818814189801</c:v>
                </c:pt>
                <c:pt idx="423">
                  <c:v>30.572452075085401</c:v>
                </c:pt>
                <c:pt idx="424">
                  <c:v>29.9919771069587</c:v>
                </c:pt>
                <c:pt idx="425">
                  <c:v>29.208417636977</c:v>
                </c:pt>
                <c:pt idx="426">
                  <c:v>29.234294443289599</c:v>
                </c:pt>
                <c:pt idx="427">
                  <c:v>28.851779047261601</c:v>
                </c:pt>
                <c:pt idx="428">
                  <c:v>28.812224815095799</c:v>
                </c:pt>
                <c:pt idx="429">
                  <c:v>29.065184873982901</c:v>
                </c:pt>
                <c:pt idx="430">
                  <c:v>29.095539877685098</c:v>
                </c:pt>
                <c:pt idx="431">
                  <c:v>29.170423431346698</c:v>
                </c:pt>
                <c:pt idx="432">
                  <c:v>29.139444967095798</c:v>
                </c:pt>
                <c:pt idx="433">
                  <c:v>29.1303832327173</c:v>
                </c:pt>
                <c:pt idx="434">
                  <c:v>29.472303103568802</c:v>
                </c:pt>
                <c:pt idx="435">
                  <c:v>29.316461779323099</c:v>
                </c:pt>
                <c:pt idx="436">
                  <c:v>29.308264834190801</c:v>
                </c:pt>
                <c:pt idx="437">
                  <c:v>29.1295173741713</c:v>
                </c:pt>
                <c:pt idx="438">
                  <c:v>29.253275141596902</c:v>
                </c:pt>
                <c:pt idx="439">
                  <c:v>29.332409826830499</c:v>
                </c:pt>
                <c:pt idx="440">
                  <c:v>29.6756319171079</c:v>
                </c:pt>
                <c:pt idx="441">
                  <c:v>29.1059607249599</c:v>
                </c:pt>
                <c:pt idx="442">
                  <c:v>29.127600371488899</c:v>
                </c:pt>
                <c:pt idx="443">
                  <c:v>29.875758029868301</c:v>
                </c:pt>
                <c:pt idx="444">
                  <c:v>29.602813593046999</c:v>
                </c:pt>
                <c:pt idx="445">
                  <c:v>29.713720896924201</c:v>
                </c:pt>
                <c:pt idx="446">
                  <c:v>29.804796573513599</c:v>
                </c:pt>
                <c:pt idx="447">
                  <c:v>29.896416935315699</c:v>
                </c:pt>
                <c:pt idx="448">
                  <c:v>29.793646012022101</c:v>
                </c:pt>
                <c:pt idx="449">
                  <c:v>29.890893290405501</c:v>
                </c:pt>
                <c:pt idx="450">
                  <c:v>29.8042430323612</c:v>
                </c:pt>
                <c:pt idx="451">
                  <c:v>30.231146785350798</c:v>
                </c:pt>
                <c:pt idx="452">
                  <c:v>30.4387642874992</c:v>
                </c:pt>
                <c:pt idx="453">
                  <c:v>30.4647084364953</c:v>
                </c:pt>
                <c:pt idx="454">
                  <c:v>30.485529771452502</c:v>
                </c:pt>
                <c:pt idx="455">
                  <c:v>31.394508268117701</c:v>
                </c:pt>
                <c:pt idx="456">
                  <c:v>32.875970294697197</c:v>
                </c:pt>
                <c:pt idx="457">
                  <c:v>33.155493294878802</c:v>
                </c:pt>
                <c:pt idx="458">
                  <c:v>33.595517971603698</c:v>
                </c:pt>
                <c:pt idx="459">
                  <c:v>34.715900553319102</c:v>
                </c:pt>
                <c:pt idx="460">
                  <c:v>34.675452412754197</c:v>
                </c:pt>
                <c:pt idx="461">
                  <c:v>34.753057170307997</c:v>
                </c:pt>
                <c:pt idx="462">
                  <c:v>35.469897106228601</c:v>
                </c:pt>
                <c:pt idx="463">
                  <c:v>34.2572676624103</c:v>
                </c:pt>
                <c:pt idx="464">
                  <c:v>34.5233303943781</c:v>
                </c:pt>
                <c:pt idx="465">
                  <c:v>35.740059534780002</c:v>
                </c:pt>
                <c:pt idx="466">
                  <c:v>35.761311506369701</c:v>
                </c:pt>
                <c:pt idx="467">
                  <c:v>35.758892904395097</c:v>
                </c:pt>
                <c:pt idx="468">
                  <c:v>35.049345154815299</c:v>
                </c:pt>
                <c:pt idx="469">
                  <c:v>35.571012744303502</c:v>
                </c:pt>
                <c:pt idx="470">
                  <c:v>35.601153969249999</c:v>
                </c:pt>
                <c:pt idx="471">
                  <c:v>35.4225201595413</c:v>
                </c:pt>
                <c:pt idx="472">
                  <c:v>36.254091511607101</c:v>
                </c:pt>
                <c:pt idx="473">
                  <c:v>36.372517439099902</c:v>
                </c:pt>
                <c:pt idx="474">
                  <c:v>36.304567135492803</c:v>
                </c:pt>
                <c:pt idx="475">
                  <c:v>36.399364608174203</c:v>
                </c:pt>
                <c:pt idx="476">
                  <c:v>37.727703601999799</c:v>
                </c:pt>
                <c:pt idx="477">
                  <c:v>38.229188065017198</c:v>
                </c:pt>
                <c:pt idx="478">
                  <c:v>35.8862568569348</c:v>
                </c:pt>
                <c:pt idx="479">
                  <c:v>36.274897691545299</c:v>
                </c:pt>
                <c:pt idx="480">
                  <c:v>32.497935879340098</c:v>
                </c:pt>
                <c:pt idx="481">
                  <c:v>32.028380592543201</c:v>
                </c:pt>
                <c:pt idx="482">
                  <c:v>31.585696725393699</c:v>
                </c:pt>
                <c:pt idx="483">
                  <c:v>28.0433733124902</c:v>
                </c:pt>
                <c:pt idx="484">
                  <c:v>26.966926321269799</c:v>
                </c:pt>
                <c:pt idx="485">
                  <c:v>26.850736492207599</c:v>
                </c:pt>
                <c:pt idx="486">
                  <c:v>26.186880928180798</c:v>
                </c:pt>
                <c:pt idx="487">
                  <c:v>25.348471835616699</c:v>
                </c:pt>
                <c:pt idx="488">
                  <c:v>25.046611628129799</c:v>
                </c:pt>
                <c:pt idx="489">
                  <c:v>24.839385432287099</c:v>
                </c:pt>
                <c:pt idx="490">
                  <c:v>25.294367228062399</c:v>
                </c:pt>
                <c:pt idx="491">
                  <c:v>25.6828160946867</c:v>
                </c:pt>
                <c:pt idx="492">
                  <c:v>25.590675326767201</c:v>
                </c:pt>
                <c:pt idx="493">
                  <c:v>25.3665548799049</c:v>
                </c:pt>
                <c:pt idx="494">
                  <c:v>24.262711237723298</c:v>
                </c:pt>
                <c:pt idx="495">
                  <c:v>24.311740197107301</c:v>
                </c:pt>
                <c:pt idx="496">
                  <c:v>24.078105280188399</c:v>
                </c:pt>
                <c:pt idx="497">
                  <c:v>24.085130681883498</c:v>
                </c:pt>
                <c:pt idx="498">
                  <c:v>23.741904779960901</c:v>
                </c:pt>
                <c:pt idx="499">
                  <c:v>24.315099925183699</c:v>
                </c:pt>
                <c:pt idx="500">
                  <c:v>26.311783678378401</c:v>
                </c:pt>
                <c:pt idx="501">
                  <c:v>26.507829381115201</c:v>
                </c:pt>
                <c:pt idx="502">
                  <c:v>26.4436523591847</c:v>
                </c:pt>
                <c:pt idx="503">
                  <c:v>25.8266958675942</c:v>
                </c:pt>
                <c:pt idx="504">
                  <c:v>26.862923374210201</c:v>
                </c:pt>
                <c:pt idx="505">
                  <c:v>27.7923971859266</c:v>
                </c:pt>
                <c:pt idx="506">
                  <c:v>28.475080906492</c:v>
                </c:pt>
                <c:pt idx="507">
                  <c:v>28.652129604344498</c:v>
                </c:pt>
                <c:pt idx="508">
                  <c:v>29.025511471307201</c:v>
                </c:pt>
                <c:pt idx="509">
                  <c:v>29.140982544645599</c:v>
                </c:pt>
                <c:pt idx="510">
                  <c:v>29.258863701940701</c:v>
                </c:pt>
                <c:pt idx="511">
                  <c:v>30.576813010335901</c:v>
                </c:pt>
                <c:pt idx="512">
                  <c:v>30.5102565790671</c:v>
                </c:pt>
                <c:pt idx="513">
                  <c:v>30.145429933750599</c:v>
                </c:pt>
                <c:pt idx="514">
                  <c:v>32.448207205776498</c:v>
                </c:pt>
                <c:pt idx="515">
                  <c:v>33.031461031834198</c:v>
                </c:pt>
                <c:pt idx="516">
                  <c:v>32.812957227374604</c:v>
                </c:pt>
                <c:pt idx="517">
                  <c:v>32.843142782365</c:v>
                </c:pt>
                <c:pt idx="518">
                  <c:v>33.480104293477098</c:v>
                </c:pt>
                <c:pt idx="519">
                  <c:v>33.6015811231944</c:v>
                </c:pt>
                <c:pt idx="520">
                  <c:v>33.735157990324197</c:v>
                </c:pt>
                <c:pt idx="521">
                  <c:v>32.9543192868014</c:v>
                </c:pt>
                <c:pt idx="522">
                  <c:v>31.880789081919598</c:v>
                </c:pt>
                <c:pt idx="523">
                  <c:v>31.9429808643442</c:v>
                </c:pt>
                <c:pt idx="524">
                  <c:v>31.9989087928701</c:v>
                </c:pt>
                <c:pt idx="525">
                  <c:v>32.8999904018454</c:v>
                </c:pt>
                <c:pt idx="526">
                  <c:v>34.219959751384302</c:v>
                </c:pt>
                <c:pt idx="527">
                  <c:v>33.0582363817757</c:v>
                </c:pt>
                <c:pt idx="528">
                  <c:v>34.598432525052502</c:v>
                </c:pt>
                <c:pt idx="529">
                  <c:v>34.172638667469101</c:v>
                </c:pt>
                <c:pt idx="530">
                  <c:v>33.6282424763235</c:v>
                </c:pt>
                <c:pt idx="531">
                  <c:v>33.702169224106498</c:v>
                </c:pt>
                <c:pt idx="532">
                  <c:v>36.353701829771502</c:v>
                </c:pt>
                <c:pt idx="533">
                  <c:v>36.854591305893003</c:v>
                </c:pt>
                <c:pt idx="534">
                  <c:v>38.542744196795098</c:v>
                </c:pt>
                <c:pt idx="535">
                  <c:v>39.216775922197797</c:v>
                </c:pt>
                <c:pt idx="536">
                  <c:v>39.200702424543799</c:v>
                </c:pt>
                <c:pt idx="537">
                  <c:v>39.361978327382602</c:v>
                </c:pt>
                <c:pt idx="538">
                  <c:v>39.483033900041697</c:v>
                </c:pt>
                <c:pt idx="539">
                  <c:v>42.506329498215997</c:v>
                </c:pt>
                <c:pt idx="540">
                  <c:v>42.296517383422398</c:v>
                </c:pt>
                <c:pt idx="541">
                  <c:v>45.741285708942499</c:v>
                </c:pt>
                <c:pt idx="542">
                  <c:v>43.381043472701897</c:v>
                </c:pt>
                <c:pt idx="543">
                  <c:v>40.844508795304201</c:v>
                </c:pt>
                <c:pt idx="544">
                  <c:v>40.990525728788498</c:v>
                </c:pt>
                <c:pt idx="545">
                  <c:v>41.050109989380097</c:v>
                </c:pt>
                <c:pt idx="546">
                  <c:v>45.865489745036903</c:v>
                </c:pt>
                <c:pt idx="547">
                  <c:v>44.698746554915303</c:v>
                </c:pt>
                <c:pt idx="548">
                  <c:v>43.640159987232401</c:v>
                </c:pt>
                <c:pt idx="549">
                  <c:v>44.047067430969001</c:v>
                </c:pt>
                <c:pt idx="550">
                  <c:v>43.166175879346</c:v>
                </c:pt>
                <c:pt idx="551">
                  <c:v>43.254768124821602</c:v>
                </c:pt>
                <c:pt idx="552">
                  <c:v>43.311264797021998</c:v>
                </c:pt>
                <c:pt idx="553">
                  <c:v>46.318815885875701</c:v>
                </c:pt>
                <c:pt idx="554">
                  <c:v>50.9004910228687</c:v>
                </c:pt>
                <c:pt idx="555">
                  <c:v>50.058902351717499</c:v>
                </c:pt>
                <c:pt idx="556">
                  <c:v>48.784586086413299</c:v>
                </c:pt>
                <c:pt idx="557">
                  <c:v>46.574376635964597</c:v>
                </c:pt>
                <c:pt idx="558">
                  <c:v>45.0494607995061</c:v>
                </c:pt>
                <c:pt idx="559">
                  <c:v>45.165313103494803</c:v>
                </c:pt>
                <c:pt idx="560">
                  <c:v>43.622903700947099</c:v>
                </c:pt>
                <c:pt idx="561">
                  <c:v>44.141563903857097</c:v>
                </c:pt>
                <c:pt idx="562">
                  <c:v>42.337808805381997</c:v>
                </c:pt>
                <c:pt idx="563">
                  <c:v>40.237305198672303</c:v>
                </c:pt>
                <c:pt idx="564">
                  <c:v>46.287019850457099</c:v>
                </c:pt>
                <c:pt idx="565">
                  <c:v>46.374123570867198</c:v>
                </c:pt>
                <c:pt idx="566">
                  <c:v>44.283289421290597</c:v>
                </c:pt>
                <c:pt idx="567">
                  <c:v>43.711736936599202</c:v>
                </c:pt>
                <c:pt idx="568">
                  <c:v>43.278219905822702</c:v>
                </c:pt>
                <c:pt idx="569">
                  <c:v>42.512771396540401</c:v>
                </c:pt>
                <c:pt idx="570">
                  <c:v>41.147669053920403</c:v>
                </c:pt>
                <c:pt idx="571">
                  <c:v>40.1273827749798</c:v>
                </c:pt>
                <c:pt idx="572">
                  <c:v>39.171815378366702</c:v>
                </c:pt>
                <c:pt idx="573">
                  <c:v>38.321284821346403</c:v>
                </c:pt>
                <c:pt idx="574">
                  <c:v>36.123666007172702</c:v>
                </c:pt>
                <c:pt idx="575">
                  <c:v>35.722997021707002</c:v>
                </c:pt>
                <c:pt idx="576">
                  <c:v>34.814285854422799</c:v>
                </c:pt>
                <c:pt idx="577">
                  <c:v>34.226396657003797</c:v>
                </c:pt>
                <c:pt idx="578">
                  <c:v>35.644267590054397</c:v>
                </c:pt>
                <c:pt idx="579">
                  <c:v>34.774067720562797</c:v>
                </c:pt>
                <c:pt idx="580">
                  <c:v>34.484443060395598</c:v>
                </c:pt>
                <c:pt idx="581">
                  <c:v>36.973899896853801</c:v>
                </c:pt>
                <c:pt idx="582">
                  <c:v>37.257346490071498</c:v>
                </c:pt>
                <c:pt idx="583">
                  <c:v>40.146004929874898</c:v>
                </c:pt>
                <c:pt idx="584">
                  <c:v>41.844750993875003</c:v>
                </c:pt>
                <c:pt idx="585">
                  <c:v>44.197026478352498</c:v>
                </c:pt>
                <c:pt idx="586">
                  <c:v>44.286087776973197</c:v>
                </c:pt>
                <c:pt idx="587">
                  <c:v>43.256478664667497</c:v>
                </c:pt>
                <c:pt idx="588">
                  <c:v>43.818359614618302</c:v>
                </c:pt>
                <c:pt idx="589">
                  <c:v>47.265526441030403</c:v>
                </c:pt>
                <c:pt idx="590">
                  <c:v>46.588458030955202</c:v>
                </c:pt>
                <c:pt idx="591">
                  <c:v>49.432478259030098</c:v>
                </c:pt>
                <c:pt idx="592">
                  <c:v>47.931465416480599</c:v>
                </c:pt>
                <c:pt idx="593">
                  <c:v>47.968570062725099</c:v>
                </c:pt>
                <c:pt idx="594">
                  <c:v>48.000842493434497</c:v>
                </c:pt>
                <c:pt idx="595">
                  <c:v>46.683869887995698</c:v>
                </c:pt>
                <c:pt idx="596">
                  <c:v>47.220684380713401</c:v>
                </c:pt>
                <c:pt idx="597">
                  <c:v>47.214421433803103</c:v>
                </c:pt>
                <c:pt idx="598">
                  <c:v>47.306913856715497</c:v>
                </c:pt>
                <c:pt idx="599">
                  <c:v>46.773457271283903</c:v>
                </c:pt>
                <c:pt idx="600">
                  <c:v>46.827869693320103</c:v>
                </c:pt>
                <c:pt idx="601">
                  <c:v>46.867218854436103</c:v>
                </c:pt>
                <c:pt idx="602">
                  <c:v>46.7747936445585</c:v>
                </c:pt>
                <c:pt idx="603">
                  <c:v>47.369524395840301</c:v>
                </c:pt>
                <c:pt idx="604">
                  <c:v>47.881702376480902</c:v>
                </c:pt>
                <c:pt idx="605">
                  <c:v>47.765669908072702</c:v>
                </c:pt>
                <c:pt idx="606">
                  <c:v>47.509484325841797</c:v>
                </c:pt>
                <c:pt idx="607">
                  <c:v>47.544297130233502</c:v>
                </c:pt>
                <c:pt idx="608">
                  <c:v>47.578994491257802</c:v>
                </c:pt>
                <c:pt idx="609">
                  <c:v>47.557075146692199</c:v>
                </c:pt>
                <c:pt idx="610">
                  <c:v>43.825291884258903</c:v>
                </c:pt>
                <c:pt idx="611">
                  <c:v>43.253293022797202</c:v>
                </c:pt>
                <c:pt idx="612">
                  <c:v>41.480416013718802</c:v>
                </c:pt>
                <c:pt idx="613">
                  <c:v>40.916599234078497</c:v>
                </c:pt>
                <c:pt idx="614">
                  <c:v>40.939291433449</c:v>
                </c:pt>
                <c:pt idx="615">
                  <c:v>40.963799579688398</c:v>
                </c:pt>
                <c:pt idx="616">
                  <c:v>41.277148620222903</c:v>
                </c:pt>
                <c:pt idx="617">
                  <c:v>41.746123701890099</c:v>
                </c:pt>
                <c:pt idx="618">
                  <c:v>40.788174180137503</c:v>
                </c:pt>
                <c:pt idx="619">
                  <c:v>41.028191473979099</c:v>
                </c:pt>
                <c:pt idx="620">
                  <c:v>41.605318428394902</c:v>
                </c:pt>
                <c:pt idx="621">
                  <c:v>41.618914849231402</c:v>
                </c:pt>
                <c:pt idx="622">
                  <c:v>41.625844567001799</c:v>
                </c:pt>
                <c:pt idx="623">
                  <c:v>42.2503436462964</c:v>
                </c:pt>
                <c:pt idx="624">
                  <c:v>43.063575120072997</c:v>
                </c:pt>
                <c:pt idx="625">
                  <c:v>43.716366911686997</c:v>
                </c:pt>
                <c:pt idx="626">
                  <c:v>43.621351096652297</c:v>
                </c:pt>
                <c:pt idx="627">
                  <c:v>43.861007144854803</c:v>
                </c:pt>
                <c:pt idx="628">
                  <c:v>43.849524265757303</c:v>
                </c:pt>
                <c:pt idx="629">
                  <c:v>43.838643677748202</c:v>
                </c:pt>
                <c:pt idx="630">
                  <c:v>41.942243731967402</c:v>
                </c:pt>
                <c:pt idx="631">
                  <c:v>40.518613016939</c:v>
                </c:pt>
                <c:pt idx="632">
                  <c:v>39.537895149629101</c:v>
                </c:pt>
                <c:pt idx="633">
                  <c:v>40.284453397526697</c:v>
                </c:pt>
                <c:pt idx="634">
                  <c:v>40.413149251435897</c:v>
                </c:pt>
                <c:pt idx="635">
                  <c:v>40.475698868619901</c:v>
                </c:pt>
                <c:pt idx="636">
                  <c:v>40.525579068173002</c:v>
                </c:pt>
                <c:pt idx="637">
                  <c:v>40.387700814156801</c:v>
                </c:pt>
                <c:pt idx="638">
                  <c:v>39.823937245242902</c:v>
                </c:pt>
                <c:pt idx="639">
                  <c:v>40.167016228199202</c:v>
                </c:pt>
                <c:pt idx="640">
                  <c:v>40.043303980430899</c:v>
                </c:pt>
                <c:pt idx="641">
                  <c:v>40.255379704813002</c:v>
                </c:pt>
                <c:pt idx="642">
                  <c:v>40.282729179436899</c:v>
                </c:pt>
                <c:pt idx="643">
                  <c:v>40.322793988965302</c:v>
                </c:pt>
                <c:pt idx="644">
                  <c:v>40.594200030609102</c:v>
                </c:pt>
                <c:pt idx="645">
                  <c:v>40.4701542620707</c:v>
                </c:pt>
                <c:pt idx="646">
                  <c:v>39.788039697471199</c:v>
                </c:pt>
                <c:pt idx="647">
                  <c:v>41.058722645936399</c:v>
                </c:pt>
                <c:pt idx="648">
                  <c:v>41.360371321314602</c:v>
                </c:pt>
                <c:pt idx="649">
                  <c:v>41.259149129396498</c:v>
                </c:pt>
                <c:pt idx="650">
                  <c:v>41.267068133816998</c:v>
                </c:pt>
                <c:pt idx="651">
                  <c:v>41.461731053294898</c:v>
                </c:pt>
                <c:pt idx="652">
                  <c:v>41.56161590944</c:v>
                </c:pt>
                <c:pt idx="653">
                  <c:v>42.116460871647703</c:v>
                </c:pt>
                <c:pt idx="654">
                  <c:v>42.385216352960498</c:v>
                </c:pt>
                <c:pt idx="655">
                  <c:v>42.153867940298902</c:v>
                </c:pt>
                <c:pt idx="656">
                  <c:v>41.9713189543886</c:v>
                </c:pt>
                <c:pt idx="657">
                  <c:v>41.928643202873999</c:v>
                </c:pt>
                <c:pt idx="658">
                  <c:v>42.319114527796103</c:v>
                </c:pt>
                <c:pt idx="659">
                  <c:v>41.007278989004902</c:v>
                </c:pt>
                <c:pt idx="660">
                  <c:v>40.792376170217601</c:v>
                </c:pt>
                <c:pt idx="661">
                  <c:v>40.897096084225197</c:v>
                </c:pt>
                <c:pt idx="662">
                  <c:v>40.781114830067601</c:v>
                </c:pt>
                <c:pt idx="663">
                  <c:v>40.761362301282702</c:v>
                </c:pt>
                <c:pt idx="664">
                  <c:v>40.069706594891798</c:v>
                </c:pt>
                <c:pt idx="665">
                  <c:v>40.622013025289</c:v>
                </c:pt>
                <c:pt idx="666">
                  <c:v>41.755275388353503</c:v>
                </c:pt>
                <c:pt idx="667">
                  <c:v>41.944388927648099</c:v>
                </c:pt>
                <c:pt idx="668">
                  <c:v>42.6859697904246</c:v>
                </c:pt>
                <c:pt idx="669">
                  <c:v>43.688521924223103</c:v>
                </c:pt>
                <c:pt idx="670">
                  <c:v>43.525451609855303</c:v>
                </c:pt>
                <c:pt idx="671">
                  <c:v>43.525615504194597</c:v>
                </c:pt>
                <c:pt idx="672">
                  <c:v>42.450479768352601</c:v>
                </c:pt>
                <c:pt idx="673">
                  <c:v>43.534368760745998</c:v>
                </c:pt>
                <c:pt idx="674">
                  <c:v>43.4885305621033</c:v>
                </c:pt>
                <c:pt idx="675">
                  <c:v>43.725998878018103</c:v>
                </c:pt>
                <c:pt idx="676">
                  <c:v>45.511756449414399</c:v>
                </c:pt>
                <c:pt idx="677">
                  <c:v>45.283675162870502</c:v>
                </c:pt>
                <c:pt idx="678">
                  <c:v>45.190092012434398</c:v>
                </c:pt>
                <c:pt idx="679">
                  <c:v>44.995242416791697</c:v>
                </c:pt>
                <c:pt idx="680">
                  <c:v>45.8804947633976</c:v>
                </c:pt>
                <c:pt idx="681">
                  <c:v>45.389381349898002</c:v>
                </c:pt>
                <c:pt idx="682">
                  <c:v>45.005204025072302</c:v>
                </c:pt>
                <c:pt idx="683">
                  <c:v>46.113338296093097</c:v>
                </c:pt>
                <c:pt idx="684">
                  <c:v>46.0601217743001</c:v>
                </c:pt>
                <c:pt idx="685">
                  <c:v>46.002242169328902</c:v>
                </c:pt>
                <c:pt idx="686">
                  <c:v>47.913392530555697</c:v>
                </c:pt>
                <c:pt idx="687">
                  <c:v>47.7376127723766</c:v>
                </c:pt>
                <c:pt idx="688">
                  <c:v>47.419844449896303</c:v>
                </c:pt>
                <c:pt idx="689">
                  <c:v>47.720407434356702</c:v>
                </c:pt>
                <c:pt idx="690">
                  <c:v>50.231546020335003</c:v>
                </c:pt>
                <c:pt idx="691">
                  <c:v>50.205542117045603</c:v>
                </c:pt>
                <c:pt idx="692">
                  <c:v>50.202271833485199</c:v>
                </c:pt>
                <c:pt idx="693">
                  <c:v>50.921203335630103</c:v>
                </c:pt>
                <c:pt idx="694">
                  <c:v>50.941560405946902</c:v>
                </c:pt>
                <c:pt idx="695">
                  <c:v>50.029650176030401</c:v>
                </c:pt>
                <c:pt idx="696">
                  <c:v>50.308022316365097</c:v>
                </c:pt>
                <c:pt idx="697">
                  <c:v>47.649605352762002</c:v>
                </c:pt>
                <c:pt idx="698">
                  <c:v>47.332931996258502</c:v>
                </c:pt>
                <c:pt idx="699">
                  <c:v>47.281169737349103</c:v>
                </c:pt>
                <c:pt idx="700">
                  <c:v>43.864147796022401</c:v>
                </c:pt>
                <c:pt idx="701">
                  <c:v>42.650739589839603</c:v>
                </c:pt>
                <c:pt idx="702">
                  <c:v>42.580028794307196</c:v>
                </c:pt>
                <c:pt idx="703">
                  <c:v>43.382571165843899</c:v>
                </c:pt>
                <c:pt idx="704">
                  <c:v>43.102475842183303</c:v>
                </c:pt>
                <c:pt idx="705">
                  <c:v>43.050550894365202</c:v>
                </c:pt>
                <c:pt idx="706">
                  <c:v>42.984329268197001</c:v>
                </c:pt>
                <c:pt idx="707">
                  <c:v>42.9130982287707</c:v>
                </c:pt>
                <c:pt idx="708">
                  <c:v>42.726220807199297</c:v>
                </c:pt>
                <c:pt idx="709">
                  <c:v>43.352218432670099</c:v>
                </c:pt>
                <c:pt idx="710">
                  <c:v>43.3226779514005</c:v>
                </c:pt>
                <c:pt idx="711">
                  <c:v>44.000877995031203</c:v>
                </c:pt>
                <c:pt idx="712">
                  <c:v>43.916365013672703</c:v>
                </c:pt>
                <c:pt idx="713">
                  <c:v>43.901365203120598</c:v>
                </c:pt>
                <c:pt idx="714">
                  <c:v>42.4510404153365</c:v>
                </c:pt>
                <c:pt idx="715">
                  <c:v>42.007262903979402</c:v>
                </c:pt>
                <c:pt idx="716">
                  <c:v>41.781251899418898</c:v>
                </c:pt>
                <c:pt idx="717">
                  <c:v>42.453001646939803</c:v>
                </c:pt>
                <c:pt idx="718">
                  <c:v>42.441462210515297</c:v>
                </c:pt>
                <c:pt idx="719">
                  <c:v>42.358678904965601</c:v>
                </c:pt>
                <c:pt idx="720">
                  <c:v>42.321658417430498</c:v>
                </c:pt>
                <c:pt idx="721">
                  <c:v>42.722437404237503</c:v>
                </c:pt>
                <c:pt idx="722">
                  <c:v>44.059533202624003</c:v>
                </c:pt>
                <c:pt idx="723">
                  <c:v>43.910097225894503</c:v>
                </c:pt>
                <c:pt idx="724">
                  <c:v>45.322458531791398</c:v>
                </c:pt>
                <c:pt idx="725">
                  <c:v>45.912794735501798</c:v>
                </c:pt>
                <c:pt idx="726">
                  <c:v>45.838579382844898</c:v>
                </c:pt>
                <c:pt idx="727">
                  <c:v>45.847536887736098</c:v>
                </c:pt>
                <c:pt idx="728">
                  <c:v>45.492876219863199</c:v>
                </c:pt>
                <c:pt idx="729">
                  <c:v>45.631755782284799</c:v>
                </c:pt>
                <c:pt idx="730">
                  <c:v>45.634619575963498</c:v>
                </c:pt>
                <c:pt idx="731">
                  <c:v>46.1947705120579</c:v>
                </c:pt>
                <c:pt idx="732">
                  <c:v>40.655628191480901</c:v>
                </c:pt>
                <c:pt idx="733">
                  <c:v>40.596942399331297</c:v>
                </c:pt>
                <c:pt idx="734">
                  <c:v>40.600806329859402</c:v>
                </c:pt>
                <c:pt idx="735">
                  <c:v>39.927887644094703</c:v>
                </c:pt>
                <c:pt idx="736">
                  <c:v>39.220905284535398</c:v>
                </c:pt>
                <c:pt idx="737">
                  <c:v>39.223082293164197</c:v>
                </c:pt>
                <c:pt idx="738">
                  <c:v>40.3051933479722</c:v>
                </c:pt>
                <c:pt idx="739">
                  <c:v>42.912447296667303</c:v>
                </c:pt>
                <c:pt idx="740">
                  <c:v>42.893034770870798</c:v>
                </c:pt>
                <c:pt idx="741">
                  <c:v>42.880445238750198</c:v>
                </c:pt>
                <c:pt idx="742">
                  <c:v>45.311096012064901</c:v>
                </c:pt>
                <c:pt idx="743">
                  <c:v>45.319255177447801</c:v>
                </c:pt>
                <c:pt idx="744">
                  <c:v>47.0519647458297</c:v>
                </c:pt>
                <c:pt idx="745">
                  <c:v>45.643080387553603</c:v>
                </c:pt>
                <c:pt idx="746">
                  <c:v>47.599832982032098</c:v>
                </c:pt>
                <c:pt idx="747">
                  <c:v>47.606121751188198</c:v>
                </c:pt>
                <c:pt idx="748">
                  <c:v>47.632872852001803</c:v>
                </c:pt>
                <c:pt idx="749">
                  <c:v>48.713815115615297</c:v>
                </c:pt>
                <c:pt idx="750">
                  <c:v>49.893666953155801</c:v>
                </c:pt>
                <c:pt idx="751">
                  <c:v>50.851848825085199</c:v>
                </c:pt>
                <c:pt idx="752">
                  <c:v>50.937267679577502</c:v>
                </c:pt>
                <c:pt idx="753">
                  <c:v>51.047074823103898</c:v>
                </c:pt>
                <c:pt idx="754">
                  <c:v>50.918446124657898</c:v>
                </c:pt>
                <c:pt idx="755">
                  <c:v>50.863054756306902</c:v>
                </c:pt>
                <c:pt idx="756">
                  <c:v>51.1559414109527</c:v>
                </c:pt>
                <c:pt idx="757">
                  <c:v>49.8576587142379</c:v>
                </c:pt>
                <c:pt idx="758">
                  <c:v>49.081666060710099</c:v>
                </c:pt>
                <c:pt idx="759">
                  <c:v>47.107999065456198</c:v>
                </c:pt>
                <c:pt idx="760">
                  <c:v>47.436654933393399</c:v>
                </c:pt>
                <c:pt idx="761">
                  <c:v>47.408264550178103</c:v>
                </c:pt>
                <c:pt idx="762">
                  <c:v>47.429286537001097</c:v>
                </c:pt>
                <c:pt idx="763">
                  <c:v>48.086387891727703</c:v>
                </c:pt>
                <c:pt idx="764">
                  <c:v>48.608930561115002</c:v>
                </c:pt>
                <c:pt idx="765">
                  <c:v>49.155823194329997</c:v>
                </c:pt>
                <c:pt idx="766">
                  <c:v>48.139119986395201</c:v>
                </c:pt>
                <c:pt idx="767">
                  <c:v>51.045547546501197</c:v>
                </c:pt>
                <c:pt idx="768">
                  <c:v>49.6667721648192</c:v>
                </c:pt>
                <c:pt idx="769">
                  <c:v>49.6830621039026</c:v>
                </c:pt>
                <c:pt idx="770">
                  <c:v>50.610392042978802</c:v>
                </c:pt>
                <c:pt idx="771">
                  <c:v>50.2057831425358</c:v>
                </c:pt>
                <c:pt idx="772">
                  <c:v>51.541888098824501</c:v>
                </c:pt>
                <c:pt idx="773">
                  <c:v>51.413334926233702</c:v>
                </c:pt>
                <c:pt idx="774">
                  <c:v>53.190875899864501</c:v>
                </c:pt>
                <c:pt idx="775">
                  <c:v>53.219388122887601</c:v>
                </c:pt>
                <c:pt idx="776">
                  <c:v>53.2543630195186</c:v>
                </c:pt>
                <c:pt idx="777">
                  <c:v>53.047766953548397</c:v>
                </c:pt>
                <c:pt idx="778">
                  <c:v>53.322889712985202</c:v>
                </c:pt>
                <c:pt idx="779">
                  <c:v>52.712738070867999</c:v>
                </c:pt>
                <c:pt idx="780">
                  <c:v>51.3943930585041</c:v>
                </c:pt>
                <c:pt idx="781">
                  <c:v>50.449456734960499</c:v>
                </c:pt>
                <c:pt idx="782">
                  <c:v>50.413696322831903</c:v>
                </c:pt>
                <c:pt idx="783">
                  <c:v>50.427624310156403</c:v>
                </c:pt>
                <c:pt idx="784">
                  <c:v>55.331238953580502</c:v>
                </c:pt>
                <c:pt idx="785">
                  <c:v>56.0263681198348</c:v>
                </c:pt>
                <c:pt idx="786">
                  <c:v>56.151921861090301</c:v>
                </c:pt>
                <c:pt idx="787">
                  <c:v>56.059045217446503</c:v>
                </c:pt>
                <c:pt idx="788">
                  <c:v>56.739862978073504</c:v>
                </c:pt>
                <c:pt idx="789">
                  <c:v>56.907399081449498</c:v>
                </c:pt>
                <c:pt idx="790">
                  <c:v>56.9264251889592</c:v>
                </c:pt>
                <c:pt idx="791">
                  <c:v>59.558427389147802</c:v>
                </c:pt>
                <c:pt idx="792">
                  <c:v>60.0692588692717</c:v>
                </c:pt>
                <c:pt idx="793">
                  <c:v>59.684991970429003</c:v>
                </c:pt>
                <c:pt idx="794">
                  <c:v>59.906122099192601</c:v>
                </c:pt>
                <c:pt idx="795">
                  <c:v>59.468645407847099</c:v>
                </c:pt>
                <c:pt idx="796">
                  <c:v>59.498555690496303</c:v>
                </c:pt>
                <c:pt idx="797">
                  <c:v>59.561984904466598</c:v>
                </c:pt>
                <c:pt idx="798">
                  <c:v>57.533372575154303</c:v>
                </c:pt>
                <c:pt idx="799">
                  <c:v>56.475348211577803</c:v>
                </c:pt>
                <c:pt idx="800">
                  <c:v>55.4825577556498</c:v>
                </c:pt>
                <c:pt idx="801">
                  <c:v>60.265576279041497</c:v>
                </c:pt>
                <c:pt idx="802">
                  <c:v>54.954539596791903</c:v>
                </c:pt>
                <c:pt idx="803">
                  <c:v>53.261507351742502</c:v>
                </c:pt>
                <c:pt idx="804">
                  <c:v>53.170592013636401</c:v>
                </c:pt>
                <c:pt idx="805">
                  <c:v>55.075565587293802</c:v>
                </c:pt>
                <c:pt idx="806">
                  <c:v>53.592181073819702</c:v>
                </c:pt>
                <c:pt idx="807">
                  <c:v>52.878792601239397</c:v>
                </c:pt>
                <c:pt idx="808">
                  <c:v>51.8047296410953</c:v>
                </c:pt>
                <c:pt idx="809">
                  <c:v>52.637262435365898</c:v>
                </c:pt>
                <c:pt idx="810">
                  <c:v>52.692818052641996</c:v>
                </c:pt>
                <c:pt idx="811">
                  <c:v>52.632961980845899</c:v>
                </c:pt>
                <c:pt idx="812">
                  <c:v>49.791323785307902</c:v>
                </c:pt>
                <c:pt idx="813">
                  <c:v>46.666769022502699</c:v>
                </c:pt>
                <c:pt idx="814">
                  <c:v>46.442890345343699</c:v>
                </c:pt>
                <c:pt idx="815">
                  <c:v>47.999918977237797</c:v>
                </c:pt>
                <c:pt idx="816">
                  <c:v>49.081617747194102</c:v>
                </c:pt>
                <c:pt idx="817">
                  <c:v>49.141899239909598</c:v>
                </c:pt>
                <c:pt idx="818">
                  <c:v>49.8312296739742</c:v>
                </c:pt>
                <c:pt idx="819">
                  <c:v>51.518718333281598</c:v>
                </c:pt>
                <c:pt idx="820">
                  <c:v>50.941972358366002</c:v>
                </c:pt>
                <c:pt idx="821">
                  <c:v>50.217634767497302</c:v>
                </c:pt>
                <c:pt idx="822">
                  <c:v>49.967316820777697</c:v>
                </c:pt>
                <c:pt idx="823">
                  <c:v>50.750305210814801</c:v>
                </c:pt>
                <c:pt idx="824">
                  <c:v>50.748625294664997</c:v>
                </c:pt>
                <c:pt idx="825">
                  <c:v>50.784221093619003</c:v>
                </c:pt>
                <c:pt idx="826">
                  <c:v>50.817083226549599</c:v>
                </c:pt>
                <c:pt idx="827">
                  <c:v>50.226732039117003</c:v>
                </c:pt>
                <c:pt idx="828">
                  <c:v>50.387167281270301</c:v>
                </c:pt>
                <c:pt idx="829">
                  <c:v>49.854717719068603</c:v>
                </c:pt>
                <c:pt idx="830">
                  <c:v>49.954277241137397</c:v>
                </c:pt>
                <c:pt idx="831">
                  <c:v>49.955706059802502</c:v>
                </c:pt>
                <c:pt idx="832">
                  <c:v>49.3945228536843</c:v>
                </c:pt>
                <c:pt idx="833">
                  <c:v>49.479345954079903</c:v>
                </c:pt>
                <c:pt idx="834">
                  <c:v>48.809237645415998</c:v>
                </c:pt>
                <c:pt idx="835">
                  <c:v>49.910978696729799</c:v>
                </c:pt>
                <c:pt idx="836">
                  <c:v>50.2050340501006</c:v>
                </c:pt>
                <c:pt idx="837">
                  <c:v>51.2646604221354</c:v>
                </c:pt>
                <c:pt idx="838">
                  <c:v>51.489785009231703</c:v>
                </c:pt>
                <c:pt idx="839">
                  <c:v>51.190519406005102</c:v>
                </c:pt>
                <c:pt idx="840">
                  <c:v>49.751795141070303</c:v>
                </c:pt>
                <c:pt idx="841">
                  <c:v>48.681704154288198</c:v>
                </c:pt>
                <c:pt idx="842">
                  <c:v>48.560164836570401</c:v>
                </c:pt>
                <c:pt idx="843">
                  <c:v>49.504416346272698</c:v>
                </c:pt>
                <c:pt idx="844">
                  <c:v>50.445552926583403</c:v>
                </c:pt>
                <c:pt idx="845">
                  <c:v>49.760959699882903</c:v>
                </c:pt>
                <c:pt idx="846">
                  <c:v>49.3128500232623</c:v>
                </c:pt>
                <c:pt idx="847">
                  <c:v>48.703868918331501</c:v>
                </c:pt>
                <c:pt idx="848">
                  <c:v>48.675914724801203</c:v>
                </c:pt>
                <c:pt idx="849">
                  <c:v>49.958020811964801</c:v>
                </c:pt>
                <c:pt idx="850">
                  <c:v>50.897034502391598</c:v>
                </c:pt>
                <c:pt idx="851">
                  <c:v>50.940783496255399</c:v>
                </c:pt>
                <c:pt idx="852">
                  <c:v>51.660313943979197</c:v>
                </c:pt>
                <c:pt idx="853">
                  <c:v>51.192985884417602</c:v>
                </c:pt>
                <c:pt idx="854">
                  <c:v>50.501864185121001</c:v>
                </c:pt>
                <c:pt idx="855">
                  <c:v>49.818095752536301</c:v>
                </c:pt>
                <c:pt idx="856">
                  <c:v>50.467667829122</c:v>
                </c:pt>
                <c:pt idx="857">
                  <c:v>50.160068490244797</c:v>
                </c:pt>
                <c:pt idx="858">
                  <c:v>51.007551189095302</c:v>
                </c:pt>
                <c:pt idx="859">
                  <c:v>50.759222636685898</c:v>
                </c:pt>
                <c:pt idx="860">
                  <c:v>53.081577885717898</c:v>
                </c:pt>
                <c:pt idx="861">
                  <c:v>54.546983203157403</c:v>
                </c:pt>
                <c:pt idx="862">
                  <c:v>54.094225427410301</c:v>
                </c:pt>
                <c:pt idx="863">
                  <c:v>53.314979645877401</c:v>
                </c:pt>
                <c:pt idx="864">
                  <c:v>54.529931140351202</c:v>
                </c:pt>
                <c:pt idx="865">
                  <c:v>53.159255570492597</c:v>
                </c:pt>
                <c:pt idx="866">
                  <c:v>53.035911395602596</c:v>
                </c:pt>
                <c:pt idx="867">
                  <c:v>53.049431374055203</c:v>
                </c:pt>
                <c:pt idx="868">
                  <c:v>52.361093779471602</c:v>
                </c:pt>
                <c:pt idx="869">
                  <c:v>53.4901240157904</c:v>
                </c:pt>
                <c:pt idx="870">
                  <c:v>53.916505191136999</c:v>
                </c:pt>
                <c:pt idx="871">
                  <c:v>54.334519572989102</c:v>
                </c:pt>
                <c:pt idx="872">
                  <c:v>53.755951558621298</c:v>
                </c:pt>
                <c:pt idx="873">
                  <c:v>53.616670821464098</c:v>
                </c:pt>
                <c:pt idx="874">
                  <c:v>52.646486289100203</c:v>
                </c:pt>
                <c:pt idx="875">
                  <c:v>52.482209527415499</c:v>
                </c:pt>
                <c:pt idx="876">
                  <c:v>53.500696734398097</c:v>
                </c:pt>
                <c:pt idx="877">
                  <c:v>52.958220624470201</c:v>
                </c:pt>
                <c:pt idx="878">
                  <c:v>52.610922072124403</c:v>
                </c:pt>
                <c:pt idx="879">
                  <c:v>53.881320207134699</c:v>
                </c:pt>
                <c:pt idx="880">
                  <c:v>53.563360144443898</c:v>
                </c:pt>
                <c:pt idx="881">
                  <c:v>53.595345184009702</c:v>
                </c:pt>
                <c:pt idx="882">
                  <c:v>54.1747921217015</c:v>
                </c:pt>
                <c:pt idx="883">
                  <c:v>54.760026763157903</c:v>
                </c:pt>
                <c:pt idx="884">
                  <c:v>55.263322248654397</c:v>
                </c:pt>
                <c:pt idx="885">
                  <c:v>54.427996882648699</c:v>
                </c:pt>
                <c:pt idx="886">
                  <c:v>54.198162523033901</c:v>
                </c:pt>
                <c:pt idx="887">
                  <c:v>54.0765700701592</c:v>
                </c:pt>
                <c:pt idx="888">
                  <c:v>54.1023217613632</c:v>
                </c:pt>
                <c:pt idx="889">
                  <c:v>54.090229458308599</c:v>
                </c:pt>
                <c:pt idx="890">
                  <c:v>53.761005751036997</c:v>
                </c:pt>
                <c:pt idx="891">
                  <c:v>53.053042036869797</c:v>
                </c:pt>
                <c:pt idx="892">
                  <c:v>53.6111484896295</c:v>
                </c:pt>
                <c:pt idx="893">
                  <c:v>53.025716177637797</c:v>
                </c:pt>
                <c:pt idx="894">
                  <c:v>52.9580294794577</c:v>
                </c:pt>
                <c:pt idx="895">
                  <c:v>52.913683926346799</c:v>
                </c:pt>
                <c:pt idx="896">
                  <c:v>53.4680148351068</c:v>
                </c:pt>
                <c:pt idx="897">
                  <c:v>52.5433144493662</c:v>
                </c:pt>
                <c:pt idx="898">
                  <c:v>52.813652200459401</c:v>
                </c:pt>
                <c:pt idx="899">
                  <c:v>53.089148797420201</c:v>
                </c:pt>
                <c:pt idx="900">
                  <c:v>53.660625725430599</c:v>
                </c:pt>
                <c:pt idx="901">
                  <c:v>53.598122684772001</c:v>
                </c:pt>
                <c:pt idx="902">
                  <c:v>53.147388959080502</c:v>
                </c:pt>
                <c:pt idx="903">
                  <c:v>53.197909438625302</c:v>
                </c:pt>
                <c:pt idx="904">
                  <c:v>52.569015307032402</c:v>
                </c:pt>
                <c:pt idx="905">
                  <c:v>53.658900370321497</c:v>
                </c:pt>
                <c:pt idx="906">
                  <c:v>53.0038500253807</c:v>
                </c:pt>
                <c:pt idx="907">
                  <c:v>53.781205389306301</c:v>
                </c:pt>
                <c:pt idx="908">
                  <c:v>53.272744422470197</c:v>
                </c:pt>
                <c:pt idx="909">
                  <c:v>52.280605195284998</c:v>
                </c:pt>
                <c:pt idx="910">
                  <c:v>54.099610562945003</c:v>
                </c:pt>
                <c:pt idx="911">
                  <c:v>53.3821031490832</c:v>
                </c:pt>
                <c:pt idx="912">
                  <c:v>52.692640559621303</c:v>
                </c:pt>
                <c:pt idx="913">
                  <c:v>53.274775697902598</c:v>
                </c:pt>
                <c:pt idx="914">
                  <c:v>52.151608165705397</c:v>
                </c:pt>
                <c:pt idx="915">
                  <c:v>51.987555141073003</c:v>
                </c:pt>
                <c:pt idx="916">
                  <c:v>51.956444730826298</c:v>
                </c:pt>
                <c:pt idx="917">
                  <c:v>51.993468176153598</c:v>
                </c:pt>
                <c:pt idx="918">
                  <c:v>50.952234419864702</c:v>
                </c:pt>
                <c:pt idx="919">
                  <c:v>50.554185581840997</c:v>
                </c:pt>
                <c:pt idx="920">
                  <c:v>53.064688608625403</c:v>
                </c:pt>
                <c:pt idx="921">
                  <c:v>53.029482855259701</c:v>
                </c:pt>
                <c:pt idx="922">
                  <c:v>52.711238033569202</c:v>
                </c:pt>
                <c:pt idx="923">
                  <c:v>52.642792272288602</c:v>
                </c:pt>
                <c:pt idx="924">
                  <c:v>52.992484358119398</c:v>
                </c:pt>
                <c:pt idx="925">
                  <c:v>52.756181249860298</c:v>
                </c:pt>
                <c:pt idx="926">
                  <c:v>53.752371957771402</c:v>
                </c:pt>
                <c:pt idx="927">
                  <c:v>54.596991899216697</c:v>
                </c:pt>
                <c:pt idx="928">
                  <c:v>54.000075701541398</c:v>
                </c:pt>
                <c:pt idx="929">
                  <c:v>52.693802565749102</c:v>
                </c:pt>
                <c:pt idx="930">
                  <c:v>52.637370416082497</c:v>
                </c:pt>
                <c:pt idx="931">
                  <c:v>52.419562006697603</c:v>
                </c:pt>
                <c:pt idx="932">
                  <c:v>52.068609071322001</c:v>
                </c:pt>
                <c:pt idx="933">
                  <c:v>51.6274177095002</c:v>
                </c:pt>
                <c:pt idx="934">
                  <c:v>50.854965177606701</c:v>
                </c:pt>
                <c:pt idx="935">
                  <c:v>50.4966973788747</c:v>
                </c:pt>
                <c:pt idx="936">
                  <c:v>50.389660613213898</c:v>
                </c:pt>
                <c:pt idx="937">
                  <c:v>49.298480464851799</c:v>
                </c:pt>
                <c:pt idx="938">
                  <c:v>49.252887662878798</c:v>
                </c:pt>
                <c:pt idx="939">
                  <c:v>48.885786946499799</c:v>
                </c:pt>
                <c:pt idx="940">
                  <c:v>48.996640357666699</c:v>
                </c:pt>
                <c:pt idx="941">
                  <c:v>49.629656078425903</c:v>
                </c:pt>
                <c:pt idx="942">
                  <c:v>49.370298879584702</c:v>
                </c:pt>
                <c:pt idx="943">
                  <c:v>48.847272124207898</c:v>
                </c:pt>
                <c:pt idx="944">
                  <c:v>49.409243500213201</c:v>
                </c:pt>
                <c:pt idx="945">
                  <c:v>49.807312896566202</c:v>
                </c:pt>
                <c:pt idx="946">
                  <c:v>49.5478150977887</c:v>
                </c:pt>
                <c:pt idx="947">
                  <c:v>48.183042583131602</c:v>
                </c:pt>
                <c:pt idx="948">
                  <c:v>46.925988147806201</c:v>
                </c:pt>
                <c:pt idx="949">
                  <c:v>47.266841700640697</c:v>
                </c:pt>
                <c:pt idx="950">
                  <c:v>47.338154605572299</c:v>
                </c:pt>
                <c:pt idx="951">
                  <c:v>47.164507510144603</c:v>
                </c:pt>
                <c:pt idx="952">
                  <c:v>48.457843932602003</c:v>
                </c:pt>
                <c:pt idx="953">
                  <c:v>49.044968698710299</c:v>
                </c:pt>
                <c:pt idx="954">
                  <c:v>48.766475913309698</c:v>
                </c:pt>
                <c:pt idx="955">
                  <c:v>48.874262491127098</c:v>
                </c:pt>
                <c:pt idx="956">
                  <c:v>48.0708703527689</c:v>
                </c:pt>
                <c:pt idx="957">
                  <c:v>48.119740766330899</c:v>
                </c:pt>
                <c:pt idx="958">
                  <c:v>48.160913768315403</c:v>
                </c:pt>
                <c:pt idx="959">
                  <c:v>48.125174047712903</c:v>
                </c:pt>
                <c:pt idx="960">
                  <c:v>47.821198654894403</c:v>
                </c:pt>
                <c:pt idx="961">
                  <c:v>49.406259357505597</c:v>
                </c:pt>
                <c:pt idx="962">
                  <c:v>48.753992633045698</c:v>
                </c:pt>
                <c:pt idx="963">
                  <c:v>48.506362907409901</c:v>
                </c:pt>
                <c:pt idx="964">
                  <c:v>48.181220320242502</c:v>
                </c:pt>
                <c:pt idx="965">
                  <c:v>47.8743517011563</c:v>
                </c:pt>
                <c:pt idx="966">
                  <c:v>47.652554033888002</c:v>
                </c:pt>
                <c:pt idx="967">
                  <c:v>47.331001001140798</c:v>
                </c:pt>
                <c:pt idx="968">
                  <c:v>47.680740162307302</c:v>
                </c:pt>
                <c:pt idx="969">
                  <c:v>45.937501766925401</c:v>
                </c:pt>
                <c:pt idx="970">
                  <c:v>46.326530686801597</c:v>
                </c:pt>
                <c:pt idx="971">
                  <c:v>46.7207985259043</c:v>
                </c:pt>
                <c:pt idx="972">
                  <c:v>46.7478319641966</c:v>
                </c:pt>
                <c:pt idx="973">
                  <c:v>48.4734369111845</c:v>
                </c:pt>
                <c:pt idx="974">
                  <c:v>48.626776906388699</c:v>
                </c:pt>
                <c:pt idx="975">
                  <c:v>47.953550295149803</c:v>
                </c:pt>
                <c:pt idx="976">
                  <c:v>47.721570093085802</c:v>
                </c:pt>
                <c:pt idx="977">
                  <c:v>45.424394822102599</c:v>
                </c:pt>
                <c:pt idx="978">
                  <c:v>45.894206739697303</c:v>
                </c:pt>
                <c:pt idx="979">
                  <c:v>44.817107644233502</c:v>
                </c:pt>
                <c:pt idx="980">
                  <c:v>45.037140942016102</c:v>
                </c:pt>
                <c:pt idx="981">
                  <c:v>46.9445331814686</c:v>
                </c:pt>
                <c:pt idx="982">
                  <c:v>46.8124017597641</c:v>
                </c:pt>
                <c:pt idx="983">
                  <c:v>47.147892409216098</c:v>
                </c:pt>
                <c:pt idx="984">
                  <c:v>46.681817354575699</c:v>
                </c:pt>
                <c:pt idx="985">
                  <c:v>45.713649626198098</c:v>
                </c:pt>
                <c:pt idx="986">
                  <c:v>45.836163458196403</c:v>
                </c:pt>
                <c:pt idx="987">
                  <c:v>46.661978235842</c:v>
                </c:pt>
                <c:pt idx="988">
                  <c:v>48.229773447672997</c:v>
                </c:pt>
                <c:pt idx="989">
                  <c:v>48.361375280585598</c:v>
                </c:pt>
                <c:pt idx="990">
                  <c:v>47.419152150053101</c:v>
                </c:pt>
                <c:pt idx="991">
                  <c:v>44.653683696845498</c:v>
                </c:pt>
                <c:pt idx="992">
                  <c:v>44.044423843179302</c:v>
                </c:pt>
                <c:pt idx="993">
                  <c:v>44.239406610483698</c:v>
                </c:pt>
                <c:pt idx="994">
                  <c:v>44.269650520846099</c:v>
                </c:pt>
                <c:pt idx="995">
                  <c:v>43.703344025019298</c:v>
                </c:pt>
                <c:pt idx="996">
                  <c:v>44.0446164268347</c:v>
                </c:pt>
                <c:pt idx="997">
                  <c:v>44.585512039029297</c:v>
                </c:pt>
                <c:pt idx="998">
                  <c:v>45.0274120626475</c:v>
                </c:pt>
                <c:pt idx="999">
                  <c:v>44.656795478956901</c:v>
                </c:pt>
                <c:pt idx="1000">
                  <c:v>45.627165762496098</c:v>
                </c:pt>
                <c:pt idx="1001">
                  <c:v>48.238137794959897</c:v>
                </c:pt>
                <c:pt idx="1002">
                  <c:v>48.2730407870785</c:v>
                </c:pt>
                <c:pt idx="1003">
                  <c:v>48.030280508996498</c:v>
                </c:pt>
                <c:pt idx="1004">
                  <c:v>47.720622273740801</c:v>
                </c:pt>
                <c:pt idx="1005">
                  <c:v>47.838586219726999</c:v>
                </c:pt>
                <c:pt idx="1006">
                  <c:v>48.174081707211698</c:v>
                </c:pt>
                <c:pt idx="1007">
                  <c:v>47.877143505803197</c:v>
                </c:pt>
                <c:pt idx="1008">
                  <c:v>48.145122283021998</c:v>
                </c:pt>
                <c:pt idx="1009">
                  <c:v>48.0290486684763</c:v>
                </c:pt>
                <c:pt idx="1010">
                  <c:v>48.634414601250299</c:v>
                </c:pt>
                <c:pt idx="1011">
                  <c:v>47.991750842984302</c:v>
                </c:pt>
                <c:pt idx="1012">
                  <c:v>46.076542388564398</c:v>
                </c:pt>
                <c:pt idx="1013">
                  <c:v>45.965030969108703</c:v>
                </c:pt>
                <c:pt idx="1014">
                  <c:v>47.242014671393299</c:v>
                </c:pt>
                <c:pt idx="1015">
                  <c:v>46.436168572487801</c:v>
                </c:pt>
                <c:pt idx="1016">
                  <c:v>46.467614909144103</c:v>
                </c:pt>
                <c:pt idx="1017">
                  <c:v>48.152210245279399</c:v>
                </c:pt>
                <c:pt idx="1018">
                  <c:v>49.796904316652103</c:v>
                </c:pt>
                <c:pt idx="1019">
                  <c:v>48.381340431262402</c:v>
                </c:pt>
                <c:pt idx="1020">
                  <c:v>48.3543114022265</c:v>
                </c:pt>
                <c:pt idx="1021">
                  <c:v>48.370270331970303</c:v>
                </c:pt>
                <c:pt idx="1022">
                  <c:v>46.722706966511502</c:v>
                </c:pt>
                <c:pt idx="1023">
                  <c:v>44.705784856395098</c:v>
                </c:pt>
                <c:pt idx="1024">
                  <c:v>41.403187898656903</c:v>
                </c:pt>
                <c:pt idx="1025">
                  <c:v>38.348635963193601</c:v>
                </c:pt>
                <c:pt idx="1026">
                  <c:v>38.305815964109399</c:v>
                </c:pt>
                <c:pt idx="1027">
                  <c:v>38.093718639339599</c:v>
                </c:pt>
                <c:pt idx="1028">
                  <c:v>37.689254043975097</c:v>
                </c:pt>
                <c:pt idx="1029">
                  <c:v>35.949936640140997</c:v>
                </c:pt>
                <c:pt idx="1030">
                  <c:v>36.179933552644798</c:v>
                </c:pt>
                <c:pt idx="1031">
                  <c:v>36.0960330032107</c:v>
                </c:pt>
                <c:pt idx="1032">
                  <c:v>35.378344503229201</c:v>
                </c:pt>
                <c:pt idx="1033">
                  <c:v>34.254343629387002</c:v>
                </c:pt>
                <c:pt idx="1034">
                  <c:v>34.220682776608299</c:v>
                </c:pt>
                <c:pt idx="1035">
                  <c:v>33.884889436944697</c:v>
                </c:pt>
                <c:pt idx="1036">
                  <c:v>34.421425032749802</c:v>
                </c:pt>
                <c:pt idx="1037">
                  <c:v>34.478504543193999</c:v>
                </c:pt>
                <c:pt idx="1038">
                  <c:v>34.471969455180002</c:v>
                </c:pt>
                <c:pt idx="1039">
                  <c:v>34.309899520545002</c:v>
                </c:pt>
                <c:pt idx="1040">
                  <c:v>34.510667986188999</c:v>
                </c:pt>
                <c:pt idx="1041">
                  <c:v>34.335445060921003</c:v>
                </c:pt>
                <c:pt idx="1042">
                  <c:v>34.348333908035002</c:v>
                </c:pt>
                <c:pt idx="1043">
                  <c:v>34.598233255483002</c:v>
                </c:pt>
                <c:pt idx="1044">
                  <c:v>34.738388719843996</c:v>
                </c:pt>
                <c:pt idx="1045">
                  <c:v>34.733650746647001</c:v>
                </c:pt>
                <c:pt idx="1046">
                  <c:v>35.047367498116003</c:v>
                </c:pt>
                <c:pt idx="1047">
                  <c:v>33.942918458157003</c:v>
                </c:pt>
                <c:pt idx="1048">
                  <c:v>34.0369380116</c:v>
                </c:pt>
                <c:pt idx="1049">
                  <c:v>34.013305954940002</c:v>
                </c:pt>
                <c:pt idx="1050">
                  <c:v>35.863471542654999</c:v>
                </c:pt>
                <c:pt idx="1051">
                  <c:v>37.510645925294</c:v>
                </c:pt>
                <c:pt idx="1052">
                  <c:v>38.080159418050002</c:v>
                </c:pt>
                <c:pt idx="1053">
                  <c:v>39.220963942052002</c:v>
                </c:pt>
                <c:pt idx="1054">
                  <c:v>38.694331354840003</c:v>
                </c:pt>
                <c:pt idx="1055">
                  <c:v>38.651471365100001</c:v>
                </c:pt>
                <c:pt idx="1056">
                  <c:v>38.506959840474003</c:v>
                </c:pt>
                <c:pt idx="1057">
                  <c:v>39.040122630570004</c:v>
                </c:pt>
                <c:pt idx="1058">
                  <c:v>38.16205311697</c:v>
                </c:pt>
                <c:pt idx="1059">
                  <c:v>39.481746915038997</c:v>
                </c:pt>
                <c:pt idx="1060">
                  <c:v>40.481404587017003</c:v>
                </c:pt>
                <c:pt idx="1061">
                  <c:v>41.36521176278</c:v>
                </c:pt>
                <c:pt idx="1062">
                  <c:v>39.717883242093002</c:v>
                </c:pt>
                <c:pt idx="1063">
                  <c:v>39.651044600208003</c:v>
                </c:pt>
                <c:pt idx="1064">
                  <c:v>40.022164535556001</c:v>
                </c:pt>
                <c:pt idx="1065">
                  <c:v>39.843778380361996</c:v>
                </c:pt>
                <c:pt idx="1066">
                  <c:v>40.669982542028997</c:v>
                </c:pt>
                <c:pt idx="1067">
                  <c:v>40.329830619151998</c:v>
                </c:pt>
                <c:pt idx="1068">
                  <c:v>39.925765128485999</c:v>
                </c:pt>
                <c:pt idx="1069">
                  <c:v>39.578952401796997</c:v>
                </c:pt>
                <c:pt idx="1070">
                  <c:v>39.514668369592002</c:v>
                </c:pt>
                <c:pt idx="1071">
                  <c:v>42.196176280433001</c:v>
                </c:pt>
                <c:pt idx="1072">
                  <c:v>42.459550441645</c:v>
                </c:pt>
                <c:pt idx="1073">
                  <c:v>41.962862435135001</c:v>
                </c:pt>
                <c:pt idx="1074">
                  <c:v>42.559463953898003</c:v>
                </c:pt>
                <c:pt idx="1075">
                  <c:v>43.130013313451002</c:v>
                </c:pt>
                <c:pt idx="1076">
                  <c:v>42.712398542941997</c:v>
                </c:pt>
                <c:pt idx="1077">
                  <c:v>42.730870048564</c:v>
                </c:pt>
                <c:pt idx="1078">
                  <c:v>45.139729747992</c:v>
                </c:pt>
                <c:pt idx="1079">
                  <c:v>44.190800495227002</c:v>
                </c:pt>
                <c:pt idx="1080">
                  <c:v>42.356463814820003</c:v>
                </c:pt>
                <c:pt idx="1081">
                  <c:v>42.832129010560998</c:v>
                </c:pt>
                <c:pt idx="1082">
                  <c:v>42.603046311301</c:v>
                </c:pt>
                <c:pt idx="1083">
                  <c:v>41.883637090013004</c:v>
                </c:pt>
                <c:pt idx="1084">
                  <c:v>41.924836004178999</c:v>
                </c:pt>
                <c:pt idx="1085">
                  <c:v>42.253919159436997</c:v>
                </c:pt>
                <c:pt idx="1086">
                  <c:v>44.585440724217001</c:v>
                </c:pt>
                <c:pt idx="1087">
                  <c:v>47.321395292565001</c:v>
                </c:pt>
                <c:pt idx="1088">
                  <c:v>49.079100744801003</c:v>
                </c:pt>
                <c:pt idx="1089">
                  <c:v>49.994508798134</c:v>
                </c:pt>
                <c:pt idx="1090">
                  <c:v>50.392991319041002</c:v>
                </c:pt>
                <c:pt idx="1091">
                  <c:v>50.526441037327999</c:v>
                </c:pt>
                <c:pt idx="1092">
                  <c:v>53.457835617595997</c:v>
                </c:pt>
                <c:pt idx="1093">
                  <c:v>55.057624308111002</c:v>
                </c:pt>
                <c:pt idx="1094">
                  <c:v>56.269081297596003</c:v>
                </c:pt>
                <c:pt idx="1095">
                  <c:v>50.832047903248998</c:v>
                </c:pt>
                <c:pt idx="1096">
                  <c:v>49.926564104561997</c:v>
                </c:pt>
                <c:pt idx="1097">
                  <c:v>47.766779001746002</c:v>
                </c:pt>
                <c:pt idx="1098">
                  <c:v>44.697709167843001</c:v>
                </c:pt>
                <c:pt idx="1099">
                  <c:v>47.226250931854999</c:v>
                </c:pt>
                <c:pt idx="1100">
                  <c:v>45.312509219414999</c:v>
                </c:pt>
                <c:pt idx="1101">
                  <c:v>42.330651819860996</c:v>
                </c:pt>
                <c:pt idx="1102">
                  <c:v>36.745531633907</c:v>
                </c:pt>
                <c:pt idx="1103">
                  <c:v>37.374152490930001</c:v>
                </c:pt>
                <c:pt idx="1104">
                  <c:v>35.527182781575</c:v>
                </c:pt>
                <c:pt idx="1105">
                  <c:v>35.710404507119001</c:v>
                </c:pt>
                <c:pt idx="1106">
                  <c:v>38.477446793840997</c:v>
                </c:pt>
                <c:pt idx="1107">
                  <c:v>40.897787548803997</c:v>
                </c:pt>
                <c:pt idx="1108">
                  <c:v>40.822130662352002</c:v>
                </c:pt>
                <c:pt idx="1109">
                  <c:v>40.156505988688998</c:v>
                </c:pt>
                <c:pt idx="1110">
                  <c:v>42.259098348160997</c:v>
                </c:pt>
                <c:pt idx="1111">
                  <c:v>39.096575113496002</c:v>
                </c:pt>
                <c:pt idx="1112">
                  <c:v>38.788392960963002</c:v>
                </c:pt>
                <c:pt idx="1113">
                  <c:v>38.133105076173003</c:v>
                </c:pt>
                <c:pt idx="1114">
                  <c:v>34.679347798835998</c:v>
                </c:pt>
                <c:pt idx="1115">
                  <c:v>34.109519200351997</c:v>
                </c:pt>
                <c:pt idx="1116">
                  <c:v>36.165428394353</c:v>
                </c:pt>
                <c:pt idx="1117">
                  <c:v>33.992493707213001</c:v>
                </c:pt>
                <c:pt idx="1118">
                  <c:v>32.811242659968997</c:v>
                </c:pt>
                <c:pt idx="1119">
                  <c:v>32.680470787967998</c:v>
                </c:pt>
                <c:pt idx="1120">
                  <c:v>33.238966031156998</c:v>
                </c:pt>
                <c:pt idx="1121">
                  <c:v>31.984423726862001</c:v>
                </c:pt>
                <c:pt idx="1122">
                  <c:v>31.095789122018001</c:v>
                </c:pt>
                <c:pt idx="1123">
                  <c:v>29.778428951959999</c:v>
                </c:pt>
                <c:pt idx="1124">
                  <c:v>30.092149319674999</c:v>
                </c:pt>
                <c:pt idx="1125">
                  <c:v>29.694831914902</c:v>
                </c:pt>
                <c:pt idx="1126">
                  <c:v>29.582165795693999</c:v>
                </c:pt>
                <c:pt idx="1127">
                  <c:v>29.005406175331</c:v>
                </c:pt>
                <c:pt idx="1128">
                  <c:v>29.485630711704999</c:v>
                </c:pt>
                <c:pt idx="1129">
                  <c:v>28.830895757954998</c:v>
                </c:pt>
                <c:pt idx="1130">
                  <c:v>29.734361911335998</c:v>
                </c:pt>
                <c:pt idx="1131">
                  <c:v>30.026629581247999</c:v>
                </c:pt>
                <c:pt idx="1132">
                  <c:v>29.445863102002999</c:v>
                </c:pt>
                <c:pt idx="1133">
                  <c:v>29.023407309694001</c:v>
                </c:pt>
                <c:pt idx="1134">
                  <c:v>29.300398540037001</c:v>
                </c:pt>
                <c:pt idx="1135">
                  <c:v>30.126580470672</c:v>
                </c:pt>
                <c:pt idx="1136">
                  <c:v>29.941833010768999</c:v>
                </c:pt>
                <c:pt idx="1137">
                  <c:v>30.024200550004998</c:v>
                </c:pt>
                <c:pt idx="1138">
                  <c:v>29.361642104179001</c:v>
                </c:pt>
                <c:pt idx="1139">
                  <c:v>28.36961054116</c:v>
                </c:pt>
                <c:pt idx="1140">
                  <c:v>28.190583762991999</c:v>
                </c:pt>
                <c:pt idx="1141">
                  <c:v>28.236862281122001</c:v>
                </c:pt>
                <c:pt idx="1142">
                  <c:v>29.171969043072998</c:v>
                </c:pt>
                <c:pt idx="1143">
                  <c:v>29.158450405117001</c:v>
                </c:pt>
                <c:pt idx="1144">
                  <c:v>30.479907122949001</c:v>
                </c:pt>
                <c:pt idx="1145">
                  <c:v>29.193661317206001</c:v>
                </c:pt>
                <c:pt idx="1146">
                  <c:v>28.368070025453999</c:v>
                </c:pt>
                <c:pt idx="1147">
                  <c:v>27.042996359566001</c:v>
                </c:pt>
                <c:pt idx="1148">
                  <c:v>27.203991225340001</c:v>
                </c:pt>
                <c:pt idx="1149">
                  <c:v>25.623275641048998</c:v>
                </c:pt>
                <c:pt idx="1150">
                  <c:v>24.867107376303</c:v>
                </c:pt>
                <c:pt idx="1151">
                  <c:v>24.652571531056001</c:v>
                </c:pt>
                <c:pt idx="1152">
                  <c:v>24.152043833149001</c:v>
                </c:pt>
                <c:pt idx="1153">
                  <c:v>24.359087210247001</c:v>
                </c:pt>
                <c:pt idx="1154">
                  <c:v>24.018203389459</c:v>
                </c:pt>
                <c:pt idx="1155">
                  <c:v>21.151366167698001</c:v>
                </c:pt>
                <c:pt idx="1156">
                  <c:v>21.269553849609999</c:v>
                </c:pt>
                <c:pt idx="1157">
                  <c:v>22.303874039653</c:v>
                </c:pt>
                <c:pt idx="1158">
                  <c:v>23.666684626327999</c:v>
                </c:pt>
                <c:pt idx="1159">
                  <c:v>24.197701627451998</c:v>
                </c:pt>
                <c:pt idx="1160">
                  <c:v>25.368490737653001</c:v>
                </c:pt>
                <c:pt idx="1161">
                  <c:v>25.364240828286</c:v>
                </c:pt>
                <c:pt idx="1162">
                  <c:v>27.629244205346001</c:v>
                </c:pt>
                <c:pt idx="1163">
                  <c:v>28.824080880472</c:v>
                </c:pt>
                <c:pt idx="1164">
                  <c:v>29.283592115742</c:v>
                </c:pt>
                <c:pt idx="1165">
                  <c:v>29.914525631981</c:v>
                </c:pt>
                <c:pt idx="1166">
                  <c:v>30.140718017107002</c:v>
                </c:pt>
                <c:pt idx="1167">
                  <c:v>30.378891183673002</c:v>
                </c:pt>
                <c:pt idx="1168">
                  <c:v>30.324140937583</c:v>
                </c:pt>
                <c:pt idx="1169">
                  <c:v>28.895973223790001</c:v>
                </c:pt>
                <c:pt idx="1170">
                  <c:v>29.059210498258</c:v>
                </c:pt>
                <c:pt idx="1171">
                  <c:v>29.842306824750999</c:v>
                </c:pt>
                <c:pt idx="1172">
                  <c:v>30.527181807550999</c:v>
                </c:pt>
                <c:pt idx="1173">
                  <c:v>30.295942157932</c:v>
                </c:pt>
                <c:pt idx="1174">
                  <c:v>28.612423112518002</c:v>
                </c:pt>
                <c:pt idx="1175">
                  <c:v>28.362433459998002</c:v>
                </c:pt>
                <c:pt idx="1176">
                  <c:v>29.472726874041999</c:v>
                </c:pt>
                <c:pt idx="1177">
                  <c:v>29.209095495349999</c:v>
                </c:pt>
                <c:pt idx="1178">
                  <c:v>29.079509197394</c:v>
                </c:pt>
                <c:pt idx="1179">
                  <c:v>28.782609281014999</c:v>
                </c:pt>
                <c:pt idx="1180">
                  <c:v>26.826717543309002</c:v>
                </c:pt>
                <c:pt idx="1181">
                  <c:v>25.786851595523</c:v>
                </c:pt>
                <c:pt idx="1182">
                  <c:v>25.190100008316001</c:v>
                </c:pt>
                <c:pt idx="1183">
                  <c:v>24.749706354139001</c:v>
                </c:pt>
                <c:pt idx="1184">
                  <c:v>24.421629797209</c:v>
                </c:pt>
                <c:pt idx="1185">
                  <c:v>23.793301405582</c:v>
                </c:pt>
                <c:pt idx="1186">
                  <c:v>23.566239252467</c:v>
                </c:pt>
                <c:pt idx="1187">
                  <c:v>23.864547533075999</c:v>
                </c:pt>
                <c:pt idx="1188">
                  <c:v>23.614120058346</c:v>
                </c:pt>
                <c:pt idx="1189">
                  <c:v>23.612905703625</c:v>
                </c:pt>
                <c:pt idx="1190">
                  <c:v>24.118734474972001</c:v>
                </c:pt>
                <c:pt idx="1191">
                  <c:v>24.596666571844001</c:v>
                </c:pt>
                <c:pt idx="1192">
                  <c:v>25.176380159200999</c:v>
                </c:pt>
                <c:pt idx="1193">
                  <c:v>26.396661464175001</c:v>
                </c:pt>
                <c:pt idx="1194">
                  <c:v>26.026882361424001</c:v>
                </c:pt>
                <c:pt idx="1195">
                  <c:v>26.220196907540998</c:v>
                </c:pt>
                <c:pt idx="1196">
                  <c:v>26.212488100828999</c:v>
                </c:pt>
                <c:pt idx="1197">
                  <c:v>26.514239087387001</c:v>
                </c:pt>
                <c:pt idx="1198">
                  <c:v>25.634368661181998</c:v>
                </c:pt>
                <c:pt idx="1199">
                  <c:v>26.422699090039998</c:v>
                </c:pt>
                <c:pt idx="1200">
                  <c:v>27.125419067555001</c:v>
                </c:pt>
                <c:pt idx="1201">
                  <c:v>24.266927439572001</c:v>
                </c:pt>
                <c:pt idx="1202">
                  <c:v>23.37060804699</c:v>
                </c:pt>
                <c:pt idx="1203">
                  <c:v>22.914240375538</c:v>
                </c:pt>
                <c:pt idx="1204">
                  <c:v>25.874022356363</c:v>
                </c:pt>
                <c:pt idx="1205">
                  <c:v>23.128304139352998</c:v>
                </c:pt>
                <c:pt idx="1206">
                  <c:v>24.125328787032</c:v>
                </c:pt>
                <c:pt idx="1207">
                  <c:v>23.842261303175999</c:v>
                </c:pt>
                <c:pt idx="1208">
                  <c:v>23.762769867115001</c:v>
                </c:pt>
                <c:pt idx="1209">
                  <c:v>22.894966681911001</c:v>
                </c:pt>
                <c:pt idx="1210">
                  <c:v>23.283021133647999</c:v>
                </c:pt>
                <c:pt idx="1211">
                  <c:v>22.150049824179</c:v>
                </c:pt>
                <c:pt idx="1212">
                  <c:v>23.241143259289</c:v>
                </c:pt>
                <c:pt idx="1213">
                  <c:v>23.805862461844001</c:v>
                </c:pt>
                <c:pt idx="1214">
                  <c:v>21.980338642370999</c:v>
                </c:pt>
                <c:pt idx="1215">
                  <c:v>22.182561471499</c:v>
                </c:pt>
                <c:pt idx="1216">
                  <c:v>21.962686741390002</c:v>
                </c:pt>
                <c:pt idx="1217">
                  <c:v>21.939436790304999</c:v>
                </c:pt>
                <c:pt idx="1218">
                  <c:v>21.981200862944</c:v>
                </c:pt>
                <c:pt idx="1219">
                  <c:v>21.977190664498998</c:v>
                </c:pt>
                <c:pt idx="1220">
                  <c:v>21.851102407658999</c:v>
                </c:pt>
                <c:pt idx="1221">
                  <c:v>21.848836590986998</c:v>
                </c:pt>
                <c:pt idx="1222">
                  <c:v>22.761195723816002</c:v>
                </c:pt>
                <c:pt idx="1223">
                  <c:v>22.590265935013999</c:v>
                </c:pt>
                <c:pt idx="1224">
                  <c:v>22.640882732098</c:v>
                </c:pt>
                <c:pt idx="1225">
                  <c:v>21.742231976738999</c:v>
                </c:pt>
                <c:pt idx="1226">
                  <c:v>22.333206737594001</c:v>
                </c:pt>
                <c:pt idx="1227">
                  <c:v>22.819984560466999</c:v>
                </c:pt>
                <c:pt idx="1228">
                  <c:v>22.541599617934999</c:v>
                </c:pt>
                <c:pt idx="1229">
                  <c:v>22.411182588228002</c:v>
                </c:pt>
                <c:pt idx="1230">
                  <c:v>21.957337358269999</c:v>
                </c:pt>
                <c:pt idx="1231">
                  <c:v>21.967658878487999</c:v>
                </c:pt>
                <c:pt idx="1232">
                  <c:v>22.252318138829001</c:v>
                </c:pt>
                <c:pt idx="1233">
                  <c:v>21.988174619721999</c:v>
                </c:pt>
                <c:pt idx="1234">
                  <c:v>21.194862185369999</c:v>
                </c:pt>
                <c:pt idx="1235">
                  <c:v>20.169566836801</c:v>
                </c:pt>
                <c:pt idx="1236">
                  <c:v>19.977836582618</c:v>
                </c:pt>
                <c:pt idx="1237">
                  <c:v>19.786170030826</c:v>
                </c:pt>
                <c:pt idx="1238">
                  <c:v>19.764700764223001</c:v>
                </c:pt>
                <c:pt idx="1239">
                  <c:v>20.204878838708002</c:v>
                </c:pt>
                <c:pt idx="1240">
                  <c:v>21.153891534046</c:v>
                </c:pt>
                <c:pt idx="1241">
                  <c:v>21.780936741657001</c:v>
                </c:pt>
                <c:pt idx="1242">
                  <c:v>21.662520490207001</c:v>
                </c:pt>
                <c:pt idx="1243">
                  <c:v>22.808582187921001</c:v>
                </c:pt>
                <c:pt idx="1244">
                  <c:v>22.748435116178999</c:v>
                </c:pt>
                <c:pt idx="1245">
                  <c:v>22.764860058593001</c:v>
                </c:pt>
                <c:pt idx="1246">
                  <c:v>23.491575505884999</c:v>
                </c:pt>
                <c:pt idx="1247">
                  <c:v>23.095505830707999</c:v>
                </c:pt>
                <c:pt idx="1248">
                  <c:v>23.318047943054999</c:v>
                </c:pt>
                <c:pt idx="1249">
                  <c:v>26.096314468494</c:v>
                </c:pt>
                <c:pt idx="1250">
                  <c:v>27.084721983432999</c:v>
                </c:pt>
                <c:pt idx="1251">
                  <c:v>27.054504176830001</c:v>
                </c:pt>
                <c:pt idx="1252">
                  <c:v>28.123420059154</c:v>
                </c:pt>
                <c:pt idx="1253">
                  <c:v>27.357583452848999</c:v>
                </c:pt>
                <c:pt idx="1254">
                  <c:v>26.409394786518</c:v>
                </c:pt>
                <c:pt idx="1255">
                  <c:v>28.133625811306999</c:v>
                </c:pt>
                <c:pt idx="1256">
                  <c:v>28.708502969297999</c:v>
                </c:pt>
                <c:pt idx="1257">
                  <c:v>31.532787499764002</c:v>
                </c:pt>
                <c:pt idx="1258">
                  <c:v>31.506355471479001</c:v>
                </c:pt>
                <c:pt idx="1259">
                  <c:v>31.510114955365001</c:v>
                </c:pt>
                <c:pt idx="1260">
                  <c:v>32.696920973626</c:v>
                </c:pt>
                <c:pt idx="1261">
                  <c:v>34.267878307634</c:v>
                </c:pt>
                <c:pt idx="1262">
                  <c:v>37.246906456536003</c:v>
                </c:pt>
                <c:pt idx="1263">
                  <c:v>39.125571196167002</c:v>
                </c:pt>
                <c:pt idx="1264">
                  <c:v>39.510165147315</c:v>
                </c:pt>
                <c:pt idx="1265">
                  <c:v>39.466448940257997</c:v>
                </c:pt>
                <c:pt idx="1266">
                  <c:v>39.441713482148998</c:v>
                </c:pt>
                <c:pt idx="1267">
                  <c:v>41.162407666573998</c:v>
                </c:pt>
                <c:pt idx="1268">
                  <c:v>40.835875759586997</c:v>
                </c:pt>
                <c:pt idx="1269">
                  <c:v>36.925351493294997</c:v>
                </c:pt>
                <c:pt idx="1270">
                  <c:v>34.604928308921998</c:v>
                </c:pt>
                <c:pt idx="1271">
                  <c:v>36.841732542518997</c:v>
                </c:pt>
                <c:pt idx="1272">
                  <c:v>36.450657190747997</c:v>
                </c:pt>
                <c:pt idx="1273">
                  <c:v>35.605726621658</c:v>
                </c:pt>
                <c:pt idx="1274">
                  <c:v>39.365297268379997</c:v>
                </c:pt>
                <c:pt idx="1275">
                  <c:v>38.682691291270999</c:v>
                </c:pt>
                <c:pt idx="1276">
                  <c:v>38.530777641722999</c:v>
                </c:pt>
                <c:pt idx="1277">
                  <c:v>39.503066128610001</c:v>
                </c:pt>
                <c:pt idx="1278">
                  <c:v>36.707463994130002</c:v>
                </c:pt>
                <c:pt idx="1279">
                  <c:v>36.659669497080998</c:v>
                </c:pt>
                <c:pt idx="1280">
                  <c:v>35.894090264531002</c:v>
                </c:pt>
                <c:pt idx="1281">
                  <c:v>35.898070056663997</c:v>
                </c:pt>
                <c:pt idx="1282">
                  <c:v>34.589765176966999</c:v>
                </c:pt>
                <c:pt idx="1283">
                  <c:v>34.802986208739</c:v>
                </c:pt>
                <c:pt idx="1284">
                  <c:v>35.129054897118003</c:v>
                </c:pt>
                <c:pt idx="1285">
                  <c:v>35.754363207687</c:v>
                </c:pt>
                <c:pt idx="1286">
                  <c:v>35.773324677988001</c:v>
                </c:pt>
                <c:pt idx="1287">
                  <c:v>35.767960803967</c:v>
                </c:pt>
                <c:pt idx="1288">
                  <c:v>36.456303254437003</c:v>
                </c:pt>
                <c:pt idx="1289">
                  <c:v>37.296768672695002</c:v>
                </c:pt>
                <c:pt idx="1290">
                  <c:v>37.266864519766997</c:v>
                </c:pt>
                <c:pt idx="1291">
                  <c:v>37.305485253161997</c:v>
                </c:pt>
                <c:pt idx="1292">
                  <c:v>37.274027094791997</c:v>
                </c:pt>
                <c:pt idx="1293">
                  <c:v>37.248439041434999</c:v>
                </c:pt>
                <c:pt idx="1294">
                  <c:v>37.248272471675001</c:v>
                </c:pt>
                <c:pt idx="1295">
                  <c:v>37.093436724748997</c:v>
                </c:pt>
                <c:pt idx="1296">
                  <c:v>37.006867781102002</c:v>
                </c:pt>
                <c:pt idx="1297">
                  <c:v>36.677679098327999</c:v>
                </c:pt>
                <c:pt idx="1298">
                  <c:v>36.735924841359001</c:v>
                </c:pt>
                <c:pt idx="1299">
                  <c:v>36.571713145658002</c:v>
                </c:pt>
                <c:pt idx="1300">
                  <c:v>36.583156999861998</c:v>
                </c:pt>
                <c:pt idx="1301">
                  <c:v>36.509075543613001</c:v>
                </c:pt>
                <c:pt idx="1302">
                  <c:v>36.150535764804999</c:v>
                </c:pt>
                <c:pt idx="1303">
                  <c:v>36.091972992998997</c:v>
                </c:pt>
                <c:pt idx="1304">
                  <c:v>35.765589776003999</c:v>
                </c:pt>
                <c:pt idx="1305">
                  <c:v>36.078912741951001</c:v>
                </c:pt>
                <c:pt idx="1306">
                  <c:v>35.935905997371997</c:v>
                </c:pt>
                <c:pt idx="1307">
                  <c:v>35.850741545250003</c:v>
                </c:pt>
                <c:pt idx="1308">
                  <c:v>35.755276974687</c:v>
                </c:pt>
                <c:pt idx="1309">
                  <c:v>36.051207660797999</c:v>
                </c:pt>
                <c:pt idx="1310">
                  <c:v>36.421743155896998</c:v>
                </c:pt>
                <c:pt idx="1311">
                  <c:v>36.561812833490997</c:v>
                </c:pt>
                <c:pt idx="1312">
                  <c:v>36.388759285433999</c:v>
                </c:pt>
                <c:pt idx="1313">
                  <c:v>36.352845444320998</c:v>
                </c:pt>
                <c:pt idx="1314">
                  <c:v>36.340040893963</c:v>
                </c:pt>
                <c:pt idx="1315">
                  <c:v>35.809251842782999</c:v>
                </c:pt>
                <c:pt idx="1316">
                  <c:v>35.784472733904003</c:v>
                </c:pt>
                <c:pt idx="1317">
                  <c:v>35.820474767165997</c:v>
                </c:pt>
                <c:pt idx="1318">
                  <c:v>35.655346488272002</c:v>
                </c:pt>
                <c:pt idx="1319">
                  <c:v>35.53669882634</c:v>
                </c:pt>
                <c:pt idx="1320">
                  <c:v>35.751968883060002</c:v>
                </c:pt>
                <c:pt idx="1321">
                  <c:v>35.482029267978</c:v>
                </c:pt>
                <c:pt idx="1322">
                  <c:v>35.329989226742001</c:v>
                </c:pt>
                <c:pt idx="1323">
                  <c:v>35.310760598725999</c:v>
                </c:pt>
                <c:pt idx="1324">
                  <c:v>35.274498331421</c:v>
                </c:pt>
                <c:pt idx="1325">
                  <c:v>35.136390145352998</c:v>
                </c:pt>
                <c:pt idx="1326">
                  <c:v>35.047342791906999</c:v>
                </c:pt>
                <c:pt idx="1327">
                  <c:v>35.298727151130997</c:v>
                </c:pt>
                <c:pt idx="1328">
                  <c:v>35.220415429022999</c:v>
                </c:pt>
                <c:pt idx="1329">
                  <c:v>35.231972952291002</c:v>
                </c:pt>
                <c:pt idx="1330">
                  <c:v>35.372087096758001</c:v>
                </c:pt>
                <c:pt idx="1331">
                  <c:v>35.377176330826998</c:v>
                </c:pt>
                <c:pt idx="1332">
                  <c:v>35.300503740433001</c:v>
                </c:pt>
                <c:pt idx="1333">
                  <c:v>34.942461849540003</c:v>
                </c:pt>
                <c:pt idx="1334">
                  <c:v>34.767540403589003</c:v>
                </c:pt>
                <c:pt idx="1335">
                  <c:v>34.568567295318999</c:v>
                </c:pt>
                <c:pt idx="1336">
                  <c:v>34.508733062243998</c:v>
                </c:pt>
                <c:pt idx="1337">
                  <c:v>34.419647759519002</c:v>
                </c:pt>
                <c:pt idx="1338">
                  <c:v>33.985658719699998</c:v>
                </c:pt>
                <c:pt idx="1339">
                  <c:v>33.972146347600003</c:v>
                </c:pt>
                <c:pt idx="1340">
                  <c:v>34.554075840305003</c:v>
                </c:pt>
                <c:pt idx="1341">
                  <c:v>34.725243402338997</c:v>
                </c:pt>
                <c:pt idx="1342">
                  <c:v>34.61623232142</c:v>
                </c:pt>
                <c:pt idx="1343">
                  <c:v>34.633127853513002</c:v>
                </c:pt>
                <c:pt idx="1344">
                  <c:v>34.591831177884004</c:v>
                </c:pt>
                <c:pt idx="1345">
                  <c:v>34.695851529465997</c:v>
                </c:pt>
                <c:pt idx="1346">
                  <c:v>34.599485651529001</c:v>
                </c:pt>
                <c:pt idx="1347">
                  <c:v>34.477326873022001</c:v>
                </c:pt>
                <c:pt idx="1348">
                  <c:v>34.365236440925003</c:v>
                </c:pt>
                <c:pt idx="1349">
                  <c:v>34.278803701995997</c:v>
                </c:pt>
                <c:pt idx="1350">
                  <c:v>34.244707795215</c:v>
                </c:pt>
                <c:pt idx="1351">
                  <c:v>33.315596659618997</c:v>
                </c:pt>
                <c:pt idx="1352">
                  <c:v>32.948509437402002</c:v>
                </c:pt>
                <c:pt idx="1353">
                  <c:v>32.868101675195</c:v>
                </c:pt>
                <c:pt idx="1354">
                  <c:v>32.668447462004004</c:v>
                </c:pt>
                <c:pt idx="1355">
                  <c:v>32.238405441258003</c:v>
                </c:pt>
                <c:pt idx="1356">
                  <c:v>31.949480039381999</c:v>
                </c:pt>
                <c:pt idx="1357">
                  <c:v>31.714812010127002</c:v>
                </c:pt>
                <c:pt idx="1358">
                  <c:v>31.717365238243001</c:v>
                </c:pt>
                <c:pt idx="1359">
                  <c:v>31.171083774387998</c:v>
                </c:pt>
                <c:pt idx="1360">
                  <c:v>30.143732101213001</c:v>
                </c:pt>
                <c:pt idx="1361">
                  <c:v>29.769182838822999</c:v>
                </c:pt>
                <c:pt idx="1362">
                  <c:v>29.256881511970999</c:v>
                </c:pt>
                <c:pt idx="1363">
                  <c:v>29.199753374570999</c:v>
                </c:pt>
                <c:pt idx="1364">
                  <c:v>29.188494604075</c:v>
                </c:pt>
                <c:pt idx="1365">
                  <c:v>30.121405430220001</c:v>
                </c:pt>
                <c:pt idx="1366">
                  <c:v>36.394565713698</c:v>
                </c:pt>
                <c:pt idx="1367">
                  <c:v>39.545939757067003</c:v>
                </c:pt>
                <c:pt idx="1368">
                  <c:v>39.484895335508</c:v>
                </c:pt>
                <c:pt idx="1369">
                  <c:v>39.896527240148998</c:v>
                </c:pt>
                <c:pt idx="1370">
                  <c:v>39.844266772208996</c:v>
                </c:pt>
                <c:pt idx="1371">
                  <c:v>39.598230034966001</c:v>
                </c:pt>
                <c:pt idx="1372">
                  <c:v>39.610735514397</c:v>
                </c:pt>
                <c:pt idx="1373">
                  <c:v>38.938073371302998</c:v>
                </c:pt>
                <c:pt idx="1374">
                  <c:v>37.940769531988003</c:v>
                </c:pt>
                <c:pt idx="1375">
                  <c:v>39.896879016535998</c:v>
                </c:pt>
                <c:pt idx="1376">
                  <c:v>40.272954529433001</c:v>
                </c:pt>
                <c:pt idx="1377">
                  <c:v>40.228796796471997</c:v>
                </c:pt>
                <c:pt idx="1378">
                  <c:v>40.321342329830003</c:v>
                </c:pt>
                <c:pt idx="1379">
                  <c:v>40.389612308779</c:v>
                </c:pt>
                <c:pt idx="1380">
                  <c:v>38.941692411329001</c:v>
                </c:pt>
                <c:pt idx="1381">
                  <c:v>39.927307598441999</c:v>
                </c:pt>
                <c:pt idx="1382">
                  <c:v>39.515673621377999</c:v>
                </c:pt>
                <c:pt idx="1383">
                  <c:v>40.543719607919002</c:v>
                </c:pt>
                <c:pt idx="1384">
                  <c:v>40.495308384574997</c:v>
                </c:pt>
                <c:pt idx="1385">
                  <c:v>40.448141241420998</c:v>
                </c:pt>
                <c:pt idx="1386">
                  <c:v>40.256182329551002</c:v>
                </c:pt>
                <c:pt idx="1387">
                  <c:v>40.113671372505003</c:v>
                </c:pt>
                <c:pt idx="1388">
                  <c:v>40.100607379993001</c:v>
                </c:pt>
                <c:pt idx="1389">
                  <c:v>40.375995151342003</c:v>
                </c:pt>
                <c:pt idx="1390">
                  <c:v>40.337360734668998</c:v>
                </c:pt>
                <c:pt idx="1391">
                  <c:v>40.317953021104998</c:v>
                </c:pt>
                <c:pt idx="1392">
                  <c:v>40.330802372702998</c:v>
                </c:pt>
                <c:pt idx="1393">
                  <c:v>38.587658473803998</c:v>
                </c:pt>
                <c:pt idx="1394">
                  <c:v>38.517947423156997</c:v>
                </c:pt>
                <c:pt idx="1395">
                  <c:v>38.333065435047999</c:v>
                </c:pt>
                <c:pt idx="1396">
                  <c:v>38.086333176859</c:v>
                </c:pt>
                <c:pt idx="1397">
                  <c:v>39.497563504535002</c:v>
                </c:pt>
                <c:pt idx="1398">
                  <c:v>39.848749461098002</c:v>
                </c:pt>
                <c:pt idx="1399">
                  <c:v>39.836764785451003</c:v>
                </c:pt>
                <c:pt idx="1400">
                  <c:v>39.773210500059001</c:v>
                </c:pt>
                <c:pt idx="1401">
                  <c:v>39.507698279494001</c:v>
                </c:pt>
                <c:pt idx="1402">
                  <c:v>39.841949184489998</c:v>
                </c:pt>
                <c:pt idx="1403">
                  <c:v>37.898426827083</c:v>
                </c:pt>
                <c:pt idx="1404">
                  <c:v>37.312696638242997</c:v>
                </c:pt>
                <c:pt idx="1405">
                  <c:v>37.241120325818997</c:v>
                </c:pt>
                <c:pt idx="1406">
                  <c:v>37.221748998422001</c:v>
                </c:pt>
                <c:pt idx="1407">
                  <c:v>37.783299242943997</c:v>
                </c:pt>
                <c:pt idx="1408">
                  <c:v>37.620102673749997</c:v>
                </c:pt>
                <c:pt idx="1409">
                  <c:v>39.282094104568003</c:v>
                </c:pt>
                <c:pt idx="1410">
                  <c:v>39.901931564759003</c:v>
                </c:pt>
                <c:pt idx="1411">
                  <c:v>38.054789476624997</c:v>
                </c:pt>
                <c:pt idx="1412">
                  <c:v>37.992797733518003</c:v>
                </c:pt>
                <c:pt idx="1413">
                  <c:v>37.975416259399999</c:v>
                </c:pt>
                <c:pt idx="1414">
                  <c:v>37.962669804130002</c:v>
                </c:pt>
                <c:pt idx="1415">
                  <c:v>37.394366357144001</c:v>
                </c:pt>
                <c:pt idx="1416">
                  <c:v>36.844605705009997</c:v>
                </c:pt>
                <c:pt idx="1417">
                  <c:v>37.638474028482001</c:v>
                </c:pt>
                <c:pt idx="1418">
                  <c:v>36.968024740993002</c:v>
                </c:pt>
                <c:pt idx="1419">
                  <c:v>36.576333382465002</c:v>
                </c:pt>
                <c:pt idx="1420">
                  <c:v>36.237267122629</c:v>
                </c:pt>
                <c:pt idx="1421">
                  <c:v>34.962910830327999</c:v>
                </c:pt>
                <c:pt idx="1422">
                  <c:v>34.983068836442001</c:v>
                </c:pt>
                <c:pt idx="1423">
                  <c:v>33.993596715698999</c:v>
                </c:pt>
                <c:pt idx="1424">
                  <c:v>33.875927556370002</c:v>
                </c:pt>
                <c:pt idx="1425">
                  <c:v>32.749563017595001</c:v>
                </c:pt>
                <c:pt idx="1426">
                  <c:v>32.696989589407004</c:v>
                </c:pt>
                <c:pt idx="1427">
                  <c:v>32.728166830535002</c:v>
                </c:pt>
                <c:pt idx="1428">
                  <c:v>32.375651627136001</c:v>
                </c:pt>
                <c:pt idx="1429">
                  <c:v>34.110564139220998</c:v>
                </c:pt>
                <c:pt idx="1430">
                  <c:v>34.918246682625998</c:v>
                </c:pt>
                <c:pt idx="1431">
                  <c:v>34.742425766506997</c:v>
                </c:pt>
                <c:pt idx="1432">
                  <c:v>34.664151874613999</c:v>
                </c:pt>
                <c:pt idx="1433">
                  <c:v>34.644673719624002</c:v>
                </c:pt>
                <c:pt idx="1434">
                  <c:v>34.465035192595003</c:v>
                </c:pt>
                <c:pt idx="1435">
                  <c:v>34.716453051635</c:v>
                </c:pt>
                <c:pt idx="1436">
                  <c:v>33.08210355552</c:v>
                </c:pt>
                <c:pt idx="1437">
                  <c:v>34.721237890322001</c:v>
                </c:pt>
                <c:pt idx="1438">
                  <c:v>34.528937548359004</c:v>
                </c:pt>
                <c:pt idx="1439">
                  <c:v>34.452227972734001</c:v>
                </c:pt>
                <c:pt idx="1440">
                  <c:v>34.439364601663002</c:v>
                </c:pt>
                <c:pt idx="1441">
                  <c:v>34.436774736856002</c:v>
                </c:pt>
                <c:pt idx="1442">
                  <c:v>34.473903196869003</c:v>
                </c:pt>
                <c:pt idx="1443">
                  <c:v>34.383451149469998</c:v>
                </c:pt>
                <c:pt idx="1444">
                  <c:v>34.294263242794003</c:v>
                </c:pt>
                <c:pt idx="1445">
                  <c:v>34.147408367582997</c:v>
                </c:pt>
                <c:pt idx="1446">
                  <c:v>33.844892140768998</c:v>
                </c:pt>
                <c:pt idx="1447">
                  <c:v>33.802840235136998</c:v>
                </c:pt>
                <c:pt idx="1448">
                  <c:v>33.773119018514997</c:v>
                </c:pt>
                <c:pt idx="1449">
                  <c:v>33.873495826876002</c:v>
                </c:pt>
                <c:pt idx="1450">
                  <c:v>36.189304485548</c:v>
                </c:pt>
                <c:pt idx="1451">
                  <c:v>35.853703787222997</c:v>
                </c:pt>
                <c:pt idx="1452">
                  <c:v>35.766515666621999</c:v>
                </c:pt>
                <c:pt idx="1453">
                  <c:v>35.775618730005</c:v>
                </c:pt>
                <c:pt idx="1454">
                  <c:v>35.777087003878002</c:v>
                </c:pt>
                <c:pt idx="1455">
                  <c:v>35.764665493168003</c:v>
                </c:pt>
                <c:pt idx="1456">
                  <c:v>35.560213906824998</c:v>
                </c:pt>
                <c:pt idx="1457">
                  <c:v>35.546823511520003</c:v>
                </c:pt>
                <c:pt idx="1458">
                  <c:v>38.329563303352998</c:v>
                </c:pt>
                <c:pt idx="1459">
                  <c:v>38.249406752041999</c:v>
                </c:pt>
                <c:pt idx="1460">
                  <c:v>38.192890195483002</c:v>
                </c:pt>
                <c:pt idx="1461">
                  <c:v>38.156850402235001</c:v>
                </c:pt>
                <c:pt idx="1462">
                  <c:v>38.115183649544001</c:v>
                </c:pt>
                <c:pt idx="1463">
                  <c:v>38.016029795582</c:v>
                </c:pt>
                <c:pt idx="1464">
                  <c:v>37.862532582855998</c:v>
                </c:pt>
                <c:pt idx="1465">
                  <c:v>37.784874282334002</c:v>
                </c:pt>
                <c:pt idx="1466">
                  <c:v>37.608890056516003</c:v>
                </c:pt>
                <c:pt idx="1467">
                  <c:v>37.453248640372998</c:v>
                </c:pt>
                <c:pt idx="1468">
                  <c:v>37.284199624128</c:v>
                </c:pt>
                <c:pt idx="1469">
                  <c:v>37.275244380662002</c:v>
                </c:pt>
                <c:pt idx="1470">
                  <c:v>37.154979170236999</c:v>
                </c:pt>
                <c:pt idx="1471">
                  <c:v>37.076147841708</c:v>
                </c:pt>
                <c:pt idx="1472">
                  <c:v>36.891943442871998</c:v>
                </c:pt>
                <c:pt idx="1473">
                  <c:v>36.738454636690001</c:v>
                </c:pt>
                <c:pt idx="1474">
                  <c:v>36.577878314826002</c:v>
                </c:pt>
                <c:pt idx="1475">
                  <c:v>36.450645459777</c:v>
                </c:pt>
                <c:pt idx="1476">
                  <c:v>36.394135872470002</c:v>
                </c:pt>
                <c:pt idx="1477">
                  <c:v>36.400520094991002</c:v>
                </c:pt>
                <c:pt idx="1478">
                  <c:v>36.362098510567002</c:v>
                </c:pt>
                <c:pt idx="1479">
                  <c:v>36.228469366738999</c:v>
                </c:pt>
                <c:pt idx="1480">
                  <c:v>36.376453437066999</c:v>
                </c:pt>
                <c:pt idx="1481">
                  <c:v>36.169502634753002</c:v>
                </c:pt>
                <c:pt idx="1482">
                  <c:v>35.949338495200003</c:v>
                </c:pt>
                <c:pt idx="1483">
                  <c:v>35.926866926147</c:v>
                </c:pt>
                <c:pt idx="1484">
                  <c:v>37.067558477936998</c:v>
                </c:pt>
                <c:pt idx="1485">
                  <c:v>36.934523866041999</c:v>
                </c:pt>
                <c:pt idx="1486">
                  <c:v>36.764480625795997</c:v>
                </c:pt>
                <c:pt idx="1487">
                  <c:v>36.571817591059002</c:v>
                </c:pt>
                <c:pt idx="1488">
                  <c:v>36.464959223370002</c:v>
                </c:pt>
                <c:pt idx="1489">
                  <c:v>36.385886557524003</c:v>
                </c:pt>
                <c:pt idx="1490">
                  <c:v>36.375429215684001</c:v>
                </c:pt>
                <c:pt idx="1491">
                  <c:v>36.034935095979002</c:v>
                </c:pt>
                <c:pt idx="1492">
                  <c:v>35.685621547361997</c:v>
                </c:pt>
                <c:pt idx="1493">
                  <c:v>35.345764435032997</c:v>
                </c:pt>
                <c:pt idx="1494">
                  <c:v>35.063105020260998</c:v>
                </c:pt>
                <c:pt idx="1495">
                  <c:v>34.845297807971001</c:v>
                </c:pt>
                <c:pt idx="1496">
                  <c:v>34.771637027640999</c:v>
                </c:pt>
                <c:pt idx="1497">
                  <c:v>34.783708791830001</c:v>
                </c:pt>
                <c:pt idx="1498">
                  <c:v>34.626051591501003</c:v>
                </c:pt>
                <c:pt idx="1499">
                  <c:v>34.458951413215999</c:v>
                </c:pt>
                <c:pt idx="1500">
                  <c:v>34.319811175188001</c:v>
                </c:pt>
                <c:pt idx="1501">
                  <c:v>34.111358764058998</c:v>
                </c:pt>
                <c:pt idx="1502">
                  <c:v>34.028621648782</c:v>
                </c:pt>
                <c:pt idx="1503">
                  <c:v>34.275478205364003</c:v>
                </c:pt>
                <c:pt idx="1504">
                  <c:v>34.152628617087998</c:v>
                </c:pt>
                <c:pt idx="1505">
                  <c:v>35.686344140764</c:v>
                </c:pt>
                <c:pt idx="1506">
                  <c:v>35.595649152386002</c:v>
                </c:pt>
                <c:pt idx="1507">
                  <c:v>35.814937876975002</c:v>
                </c:pt>
                <c:pt idx="1508">
                  <c:v>35.718509748340999</c:v>
                </c:pt>
                <c:pt idx="1509">
                  <c:v>35.594241883576998</c:v>
                </c:pt>
                <c:pt idx="1510">
                  <c:v>35.510794872268001</c:v>
                </c:pt>
                <c:pt idx="1511">
                  <c:v>35.442798614765003</c:v>
                </c:pt>
                <c:pt idx="1512">
                  <c:v>35.381385723274001</c:v>
                </c:pt>
                <c:pt idx="1513">
                  <c:v>35.274012535456997</c:v>
                </c:pt>
                <c:pt idx="1514">
                  <c:v>35.079561439879001</c:v>
                </c:pt>
                <c:pt idx="1515">
                  <c:v>35.684843572477</c:v>
                </c:pt>
                <c:pt idx="1516">
                  <c:v>35.525884759501999</c:v>
                </c:pt>
                <c:pt idx="1517">
                  <c:v>35.424249906093998</c:v>
                </c:pt>
                <c:pt idx="1518">
                  <c:v>35.410088929418997</c:v>
                </c:pt>
                <c:pt idx="1519">
                  <c:v>35.361848198403003</c:v>
                </c:pt>
                <c:pt idx="1520">
                  <c:v>34.908677715328999</c:v>
                </c:pt>
                <c:pt idx="1521">
                  <c:v>34.854907381196</c:v>
                </c:pt>
                <c:pt idx="1522">
                  <c:v>36.621468834673998</c:v>
                </c:pt>
                <c:pt idx="1523">
                  <c:v>36.511485457688998</c:v>
                </c:pt>
                <c:pt idx="1524">
                  <c:v>36.480220266882</c:v>
                </c:pt>
                <c:pt idx="1525">
                  <c:v>36.444490216718002</c:v>
                </c:pt>
                <c:pt idx="1526">
                  <c:v>36.365344570048997</c:v>
                </c:pt>
                <c:pt idx="1527">
                  <c:v>36.509902465328999</c:v>
                </c:pt>
                <c:pt idx="1528">
                  <c:v>36.340637894860997</c:v>
                </c:pt>
                <c:pt idx="1529">
                  <c:v>36.250120086976999</c:v>
                </c:pt>
                <c:pt idx="1530">
                  <c:v>36.110434409031001</c:v>
                </c:pt>
                <c:pt idx="1531">
                  <c:v>36.045697628181003</c:v>
                </c:pt>
                <c:pt idx="1532">
                  <c:v>36.032643286467</c:v>
                </c:pt>
                <c:pt idx="1533">
                  <c:v>35.971364802358998</c:v>
                </c:pt>
                <c:pt idx="1534">
                  <c:v>35.665489572291001</c:v>
                </c:pt>
                <c:pt idx="1535">
                  <c:v>35.586617007095001</c:v>
                </c:pt>
                <c:pt idx="1536">
                  <c:v>34.956954197502</c:v>
                </c:pt>
                <c:pt idx="1537">
                  <c:v>34.856239320915002</c:v>
                </c:pt>
                <c:pt idx="1538">
                  <c:v>34.761872475179999</c:v>
                </c:pt>
                <c:pt idx="1539">
                  <c:v>34.683667349228998</c:v>
                </c:pt>
                <c:pt idx="1540">
                  <c:v>34.655264902608003</c:v>
                </c:pt>
                <c:pt idx="1541">
                  <c:v>34.560973875936</c:v>
                </c:pt>
                <c:pt idx="1542">
                  <c:v>35.494964304397001</c:v>
                </c:pt>
                <c:pt idx="1543">
                  <c:v>35.412307660094001</c:v>
                </c:pt>
                <c:pt idx="1544">
                  <c:v>36.022653734587003</c:v>
                </c:pt>
                <c:pt idx="1545">
                  <c:v>35.897601421513002</c:v>
                </c:pt>
                <c:pt idx="1546">
                  <c:v>35.801095746297001</c:v>
                </c:pt>
                <c:pt idx="1547">
                  <c:v>35.733369762433</c:v>
                </c:pt>
                <c:pt idx="1548">
                  <c:v>35.652711889022001</c:v>
                </c:pt>
              </c:numCache>
            </c:numRef>
          </c:yVal>
          <c:smooth val="0"/>
          <c:extLst>
            <c:ext xmlns:c16="http://schemas.microsoft.com/office/drawing/2014/chart" uri="{C3380CC4-5D6E-409C-BE32-E72D297353CC}">
              <c16:uniqueId val="{0000000B-5453-B041-9C3C-0ED94A7B06D5}"/>
            </c:ext>
          </c:extLst>
        </c:ser>
        <c:dLbls>
          <c:showLegendKey val="0"/>
          <c:showVal val="0"/>
          <c:showCatName val="0"/>
          <c:showSerName val="0"/>
          <c:showPercent val="0"/>
          <c:showBubbleSize val="0"/>
        </c:dLbls>
        <c:axId val="894669631"/>
        <c:axId val="219054447"/>
      </c:scatterChart>
      <c:valAx>
        <c:axId val="894669631"/>
        <c:scaling>
          <c:orientation val="minMax"/>
          <c:max val="44649"/>
          <c:min val="43408"/>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scaling>
        <c:delete val="0"/>
        <c:axPos val="l"/>
        <c:majorGridlines>
          <c:spPr>
            <a:ln w="9525" cap="flat" cmpd="sng" algn="ctr">
              <a:solidFill>
                <a:srgbClr val="3B3D40">
                  <a:alpha val="11000"/>
                </a:srgb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r>
              <a:rPr lang="en-US" sz="1400" b="1" dirty="0"/>
              <a:t>Network</a:t>
            </a:r>
            <a:r>
              <a:rPr lang="en-US" sz="1400" b="1" baseline="0" dirty="0"/>
              <a:t> </a:t>
            </a:r>
            <a:r>
              <a:rPr lang="en-US" sz="1400" b="1" dirty="0"/>
              <a:t>Fees By Method</a:t>
            </a:r>
          </a:p>
        </c:rich>
      </c:tx>
      <c:overlay val="1"/>
      <c:spPr>
        <a:noFill/>
        <a:ln>
          <a:noFill/>
        </a:ln>
        <a:effectLst/>
      </c:spPr>
      <c:txPr>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9.8324948964712749E-2"/>
          <c:y val="0.13850566484558877"/>
          <c:w val="0.86529938965962583"/>
          <c:h val="0.67542923513576025"/>
        </c:manualLayout>
      </c:layout>
      <c:barChart>
        <c:barDir val="col"/>
        <c:grouping val="clustered"/>
        <c:varyColors val="0"/>
        <c:ser>
          <c:idx val="0"/>
          <c:order val="0"/>
          <c:tx>
            <c:strRef>
              <c:f>Sheet1!$B$1</c:f>
              <c:strCache>
                <c:ptCount val="1"/>
                <c:pt idx="0">
                  <c:v>Payment methods used for cross-border remittances</c:v>
                </c:pt>
              </c:strCache>
            </c:strRef>
          </c:tx>
          <c:spPr>
            <a:solidFill>
              <a:schemeClr val="accent2"/>
            </a:solidFill>
            <a:ln>
              <a:noFill/>
            </a:ln>
            <a:effectLst/>
          </c:spPr>
          <c:invertIfNegative val="0"/>
          <c:dPt>
            <c:idx val="0"/>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0-A153-7545-8A2D-0EF3BFA27FE0}"/>
              </c:ext>
            </c:extLst>
          </c:dPt>
          <c:dPt>
            <c:idx val="1"/>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0-82DD-2643-9DDA-E49FAF1D9BB9}"/>
              </c:ext>
            </c:extLst>
          </c:dPt>
          <c:dPt>
            <c:idx val="2"/>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1-82DD-2643-9DDA-E49FAF1D9BB9}"/>
              </c:ext>
            </c:extLst>
          </c:dPt>
          <c:dLbls>
            <c:numFmt formatCode="[$$-409]#,##0.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Sheet1!$A$2:$A$8</c:f>
              <c:strCache>
                <c:ptCount val="7"/>
                <c:pt idx="0">
                  <c:v>Online</c:v>
                </c:pt>
                <c:pt idx="1">
                  <c:v>Retail</c:v>
                </c:pt>
                <c:pt idx="2">
                  <c:v>Agent</c:v>
                </c:pt>
                <c:pt idx="3">
                  <c:v>BTC</c:v>
                </c:pt>
                <c:pt idx="4">
                  <c:v>USDC*</c:v>
                </c:pt>
                <c:pt idx="5">
                  <c:v>ETH*</c:v>
                </c:pt>
                <c:pt idx="6">
                  <c:v>Tether*</c:v>
                </c:pt>
              </c:strCache>
            </c:strRef>
          </c:cat>
          <c:val>
            <c:numRef>
              <c:f>Sheet1!$B$2:$B$8</c:f>
              <c:numCache>
                <c:formatCode>_("¤"* #,##0.00_);_("¤"* \(#,##0.00\);_("¤"* "-"??_);_(@_)</c:formatCode>
                <c:ptCount val="7"/>
                <c:pt idx="0">
                  <c:v>14.6</c:v>
                </c:pt>
                <c:pt idx="1">
                  <c:v>15.7</c:v>
                </c:pt>
                <c:pt idx="2">
                  <c:v>13.3</c:v>
                </c:pt>
                <c:pt idx="3">
                  <c:v>1.89</c:v>
                </c:pt>
                <c:pt idx="4">
                  <c:v>16.809999999999999</c:v>
                </c:pt>
                <c:pt idx="5">
                  <c:v>16.809999999999999</c:v>
                </c:pt>
                <c:pt idx="6">
                  <c:v>16.809999999999999</c:v>
                </c:pt>
              </c:numCache>
            </c:numRef>
          </c:val>
          <c:extLst>
            <c:ext xmlns:c16="http://schemas.microsoft.com/office/drawing/2014/chart" uri="{C3380CC4-5D6E-409C-BE32-E72D297353CC}">
              <c16:uniqueId val="{00000006-82DD-2643-9DDA-E49FAF1D9BB9}"/>
            </c:ext>
          </c:extLst>
        </c:ser>
        <c:dLbls>
          <c:showLegendKey val="0"/>
          <c:showVal val="0"/>
          <c:showCatName val="0"/>
          <c:showSerName val="0"/>
          <c:showPercent val="0"/>
          <c:showBubbleSize val="0"/>
        </c:dLbls>
        <c:gapWidth val="6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3B3D40"/>
                </a:solidFill>
                <a:latin typeface="+mn-lt"/>
                <a:ea typeface="+mn-ea"/>
                <a:cs typeface="+mn-cs"/>
              </a:defRPr>
            </a:pPr>
            <a:r>
              <a:rPr lang="en-US" sz="1400" b="1" dirty="0"/>
              <a:t>Most</a:t>
            </a:r>
            <a:r>
              <a:rPr lang="en-US" sz="1400" b="1" baseline="0" dirty="0"/>
              <a:t> Used </a:t>
            </a:r>
            <a:r>
              <a:rPr lang="en-US" sz="1400" b="1" dirty="0"/>
              <a:t>Payment Methods</a:t>
            </a:r>
          </a:p>
          <a:p>
            <a:pPr>
              <a:defRPr sz="1400" b="0" i="0" u="none" strike="noStrike" kern="1200" spc="0" baseline="0">
                <a:solidFill>
                  <a:srgbClr val="3B3D40"/>
                </a:solidFill>
                <a:latin typeface="+mn-lt"/>
                <a:ea typeface="+mn-ea"/>
                <a:cs typeface="+mn-cs"/>
              </a:defRPr>
            </a:pPr>
            <a:r>
              <a:rPr lang="en-US" sz="1400" b="1" dirty="0"/>
              <a:t>for International Remittances</a:t>
            </a:r>
          </a:p>
        </c:rich>
      </c:tx>
      <c:layout>
        <c:manualLayout>
          <c:xMode val="edge"/>
          <c:yMode val="edge"/>
          <c:x val="0.26164828354788988"/>
          <c:y val="1.463963107207516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9.8324948964712749E-2"/>
          <c:y val="5.3595804627552791E-2"/>
          <c:w val="0.86529938965962583"/>
          <c:h val="0.76033909535379607"/>
        </c:manualLayout>
      </c:layout>
      <c:barChart>
        <c:barDir val="col"/>
        <c:grouping val="stacked"/>
        <c:varyColors val="0"/>
        <c:ser>
          <c:idx val="0"/>
          <c:order val="0"/>
          <c:tx>
            <c:strRef>
              <c:f>Sheet1!$B$1</c:f>
              <c:strCache>
                <c:ptCount val="1"/>
                <c:pt idx="0">
                  <c:v>Blank</c:v>
                </c:pt>
              </c:strCache>
            </c:strRef>
          </c:tx>
          <c:spPr>
            <a:noFill/>
            <a:ln>
              <a:noFill/>
            </a:ln>
            <a:effectLst/>
          </c:spPr>
          <c:invertIfNegative val="0"/>
          <c:cat>
            <c:strRef>
              <c:f>Sheet1!$A$2:$A$10</c:f>
              <c:strCache>
                <c:ptCount val="9"/>
                <c:pt idx="0">
                  <c:v>Other Trad.</c:v>
                </c:pt>
                <c:pt idx="1">
                  <c:v>Paypal</c:v>
                </c:pt>
                <c:pt idx="2">
                  <c:v>Bank</c:v>
                </c:pt>
                <c:pt idx="3">
                  <c:v>BTC</c:v>
                </c:pt>
                <c:pt idx="4">
                  <c:v>USDC</c:v>
                </c:pt>
                <c:pt idx="5">
                  <c:v>ETH</c:v>
                </c:pt>
                <c:pt idx="6">
                  <c:v>Tether</c:v>
                </c:pt>
                <c:pt idx="7">
                  <c:v>Stablecoins</c:v>
                </c:pt>
                <c:pt idx="8">
                  <c:v>Other Crypto</c:v>
                </c:pt>
              </c:strCache>
            </c:strRef>
          </c:cat>
          <c:val>
            <c:numRef>
              <c:f>Sheet1!$B$2:$B$10</c:f>
              <c:numCache>
                <c:formatCode>0%</c:formatCode>
                <c:ptCount val="9"/>
                <c:pt idx="0">
                  <c:v>0.65</c:v>
                </c:pt>
                <c:pt idx="1">
                  <c:v>0.34299999999999997</c:v>
                </c:pt>
                <c:pt idx="2">
                  <c:v>0.126</c:v>
                </c:pt>
                <c:pt idx="3">
                  <c:v>5.2000000000000046E-2</c:v>
                </c:pt>
                <c:pt idx="4">
                  <c:v>3.7000000000000033E-2</c:v>
                </c:pt>
                <c:pt idx="5">
                  <c:v>3.0000000000000027E-2</c:v>
                </c:pt>
                <c:pt idx="6">
                  <c:v>2.7000000000000024E-2</c:v>
                </c:pt>
                <c:pt idx="7">
                  <c:v>2.6000000000000023E-2</c:v>
                </c:pt>
                <c:pt idx="8">
                  <c:v>0</c:v>
                </c:pt>
              </c:numCache>
            </c:numRef>
          </c:val>
          <c:extLst>
            <c:ext xmlns:c16="http://schemas.microsoft.com/office/drawing/2014/chart" uri="{C3380CC4-5D6E-409C-BE32-E72D297353CC}">
              <c16:uniqueId val="{00000006-82DD-2643-9DDA-E49FAF1D9BB9}"/>
            </c:ext>
          </c:extLst>
        </c:ser>
        <c:ser>
          <c:idx val="1"/>
          <c:order val="1"/>
          <c:tx>
            <c:strRef>
              <c:f>Sheet1!$C$1</c:f>
              <c:strCache>
                <c:ptCount val="1"/>
                <c:pt idx="0">
                  <c:v>Payment methods used for cross-border remittances</c:v>
                </c:pt>
              </c:strCache>
            </c:strRef>
          </c:tx>
          <c:spPr>
            <a:solidFill>
              <a:schemeClr val="accent2"/>
            </a:solidFill>
            <a:ln>
              <a:noFill/>
            </a:ln>
            <a:effectLst/>
          </c:spPr>
          <c:invertIfNegative val="0"/>
          <c:dPt>
            <c:idx val="0"/>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4-E0ED-AF47-A398-306D3DEC11A7}"/>
              </c:ext>
            </c:extLst>
          </c:dPt>
          <c:dPt>
            <c:idx val="1"/>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5-E0ED-AF47-A398-306D3DEC11A7}"/>
              </c:ext>
            </c:extLst>
          </c:dPt>
          <c:dPt>
            <c:idx val="2"/>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6-E0ED-AF47-A398-306D3DEC11A7}"/>
              </c:ext>
            </c:extLst>
          </c:dPt>
          <c:dLbls>
            <c:dLbl>
              <c:idx val="3"/>
              <c:layout>
                <c:manualLayout>
                  <c:x val="0"/>
                  <c:y val="-5.27026718594706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0ED-AF47-A398-306D3DEC11A7}"/>
                </c:ext>
              </c:extLst>
            </c:dLbl>
            <c:dLbl>
              <c:idx val="4"/>
              <c:layout>
                <c:manualLayout>
                  <c:x val="0"/>
                  <c:y val="-3.51351145729805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0ED-AF47-A398-306D3DEC11A7}"/>
                </c:ext>
              </c:extLst>
            </c:dLbl>
            <c:dLbl>
              <c:idx val="5"/>
              <c:layout>
                <c:manualLayout>
                  <c:x val="0"/>
                  <c:y val="-2.6351335929735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0ED-AF47-A398-306D3DEC11A7}"/>
                </c:ext>
              </c:extLst>
            </c:dLbl>
            <c:dLbl>
              <c:idx val="6"/>
              <c:layout>
                <c:manualLayout>
                  <c:x val="-1.2125080388590469E-16"/>
                  <c:y val="-2.0495483500905343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0ED-AF47-A398-306D3DEC11A7}"/>
                </c:ext>
              </c:extLst>
            </c:dLbl>
            <c:dLbl>
              <c:idx val="7"/>
              <c:layout>
                <c:manualLayout>
                  <c:x val="-1.2125080388590469E-16"/>
                  <c:y val="-2.3423409715320271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0ED-AF47-A398-306D3DEC11A7}"/>
                </c:ext>
              </c:extLst>
            </c:dLbl>
            <c:dLbl>
              <c:idx val="8"/>
              <c:layout>
                <c:manualLayout>
                  <c:x val="0"/>
                  <c:y val="-3.51351145729804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0ED-AF47-A398-306D3DEC11A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Other Trad.</c:v>
                </c:pt>
                <c:pt idx="1">
                  <c:v>Paypal</c:v>
                </c:pt>
                <c:pt idx="2">
                  <c:v>Bank</c:v>
                </c:pt>
                <c:pt idx="3">
                  <c:v>BTC</c:v>
                </c:pt>
                <c:pt idx="4">
                  <c:v>USDC</c:v>
                </c:pt>
                <c:pt idx="5">
                  <c:v>ETH</c:v>
                </c:pt>
                <c:pt idx="6">
                  <c:v>Tether</c:v>
                </c:pt>
                <c:pt idx="7">
                  <c:v>Stablecoins</c:v>
                </c:pt>
                <c:pt idx="8">
                  <c:v>Other Crypto</c:v>
                </c:pt>
              </c:strCache>
            </c:strRef>
          </c:cat>
          <c:val>
            <c:numRef>
              <c:f>Sheet1!$C$2:$C$10</c:f>
              <c:numCache>
                <c:formatCode>0.0%</c:formatCode>
                <c:ptCount val="9"/>
                <c:pt idx="0">
                  <c:v>0.35</c:v>
                </c:pt>
                <c:pt idx="1">
                  <c:v>0.307</c:v>
                </c:pt>
                <c:pt idx="2">
                  <c:v>0.217</c:v>
                </c:pt>
                <c:pt idx="3">
                  <c:v>7.3999999999999996E-2</c:v>
                </c:pt>
                <c:pt idx="4">
                  <c:v>1.4999999999999999E-2</c:v>
                </c:pt>
                <c:pt idx="5">
                  <c:v>7.0000000000000001E-3</c:v>
                </c:pt>
                <c:pt idx="6">
                  <c:v>3.0000000000000001E-3</c:v>
                </c:pt>
                <c:pt idx="7">
                  <c:v>1E-3</c:v>
                </c:pt>
                <c:pt idx="8">
                  <c:v>2.6000000000000023E-2</c:v>
                </c:pt>
              </c:numCache>
            </c:numRef>
          </c:val>
          <c:extLst>
            <c:ext xmlns:c16="http://schemas.microsoft.com/office/drawing/2014/chart" uri="{C3380CC4-5D6E-409C-BE32-E72D297353CC}">
              <c16:uniqueId val="{00000000-E0ED-AF47-A398-306D3DEC11A7}"/>
            </c:ext>
          </c:extLst>
        </c:ser>
        <c:dLbls>
          <c:showLegendKey val="0"/>
          <c:showVal val="0"/>
          <c:showCatName val="0"/>
          <c:showSerName val="0"/>
          <c:showPercent val="0"/>
          <c:showBubbleSize val="0"/>
        </c:dLbls>
        <c:gapWidth val="30"/>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Sheet1!$F$56:$I$56</c:f>
              <c:numCache>
                <c:formatCode>General</c:formatCode>
                <c:ptCount val="4"/>
                <c:pt idx="0">
                  <c:v>5200</c:v>
                </c:pt>
                <c:pt idx="1">
                  <c:v>5200</c:v>
                </c:pt>
                <c:pt idx="2">
                  <c:v>5200</c:v>
                </c:pt>
                <c:pt idx="3">
                  <c:v>5200</c:v>
                </c:pt>
              </c:numCache>
            </c:numRef>
          </c:val>
          <c:extLst>
            <c:ext xmlns:c16="http://schemas.microsoft.com/office/drawing/2014/chart" uri="{C3380CC4-5D6E-409C-BE32-E72D297353CC}">
              <c16:uniqueId val="{00000000-F00D-B54E-A237-CDF272E0B6EF}"/>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Sheet1!$J$56:$M$56</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F00D-B54E-A237-CDF272E0B6EF}"/>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Sheet1!$N$56:$Q$56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2-F00D-B54E-A237-CDF272E0B6EF}"/>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Tether Market Cap ($B)</c:v>
                </c:pt>
              </c:strCache>
            </c:strRef>
          </c:tx>
          <c:spPr>
            <a:solidFill>
              <a:schemeClr val="accent1"/>
            </a:solidFill>
            <a:ln>
              <a:noFill/>
            </a:ln>
            <a:effectLst/>
          </c:spPr>
          <c:invertIfNegative val="0"/>
          <c:dLbls>
            <c:numFmt formatCode="[$$-409]#,##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2016</c:v>
                </c:pt>
                <c:pt idx="1">
                  <c:v>2017</c:v>
                </c:pt>
                <c:pt idx="2">
                  <c:v>2018</c:v>
                </c:pt>
                <c:pt idx="3">
                  <c:v>2019</c:v>
                </c:pt>
                <c:pt idx="4">
                  <c:v>2020</c:v>
                </c:pt>
                <c:pt idx="5">
                  <c:v>2021</c:v>
                </c:pt>
                <c:pt idx="6">
                  <c:v>2022</c:v>
                </c:pt>
              </c:numCache>
            </c:numRef>
          </c:cat>
          <c:val>
            <c:numRef>
              <c:f>Sheet1!$B$2:$B$8</c:f>
              <c:numCache>
                <c:formatCode>_("¤"* #,##0.00_);_("¤"* \(#,##0.00\);_("¤"* "-"??_);_(@_)</c:formatCode>
                <c:ptCount val="7"/>
                <c:pt idx="0">
                  <c:v>1E-3</c:v>
                </c:pt>
                <c:pt idx="1">
                  <c:v>0.01</c:v>
                </c:pt>
                <c:pt idx="2">
                  <c:v>1.39</c:v>
                </c:pt>
                <c:pt idx="3">
                  <c:v>1.92</c:v>
                </c:pt>
                <c:pt idx="4">
                  <c:v>4.1100000000000003</c:v>
                </c:pt>
                <c:pt idx="5">
                  <c:v>22.15</c:v>
                </c:pt>
                <c:pt idx="6">
                  <c:v>78.34</c:v>
                </c:pt>
              </c:numCache>
            </c:numRef>
          </c:val>
          <c:extLst>
            <c:ext xmlns:c16="http://schemas.microsoft.com/office/drawing/2014/chart" uri="{C3380CC4-5D6E-409C-BE32-E72D297353CC}">
              <c16:uniqueId val="{00000000-94CC-714A-9736-C91503B6DCC8}"/>
            </c:ext>
          </c:extLst>
        </c:ser>
        <c:dLbls>
          <c:showLegendKey val="0"/>
          <c:showVal val="0"/>
          <c:showCatName val="0"/>
          <c:showSerName val="0"/>
          <c:showPercent val="0"/>
          <c:showBubbleSize val="0"/>
        </c:dLbls>
        <c:gapWidth val="15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Sheet1!$F$55:$I$55</c:f>
              <c:numCache>
                <c:formatCode>General</c:formatCode>
                <c:ptCount val="4"/>
                <c:pt idx="0">
                  <c:v>5200</c:v>
                </c:pt>
                <c:pt idx="1">
                  <c:v>5200</c:v>
                </c:pt>
                <c:pt idx="2">
                  <c:v>4000</c:v>
                </c:pt>
                <c:pt idx="3">
                  <c:v>4000</c:v>
                </c:pt>
              </c:numCache>
            </c:numRef>
          </c:val>
          <c:extLst>
            <c:ext xmlns:c16="http://schemas.microsoft.com/office/drawing/2014/chart" uri="{C3380CC4-5D6E-409C-BE32-E72D297353CC}">
              <c16:uniqueId val="{00000000-1259-0944-A9AD-D12E233F2F8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Sheet1!$J$55:$M$55</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1-1259-0944-A9AD-D12E233F2F8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Sheet1!$N$55:$Q$55</c:f>
              <c:numCache>
                <c:formatCode>General</c:formatCode>
                <c:ptCount val="4"/>
                <c:pt idx="0">
                  <c:v>500</c:v>
                </c:pt>
                <c:pt idx="1">
                  <c:v>500</c:v>
                </c:pt>
                <c:pt idx="2">
                  <c:v>1700</c:v>
                </c:pt>
                <c:pt idx="3">
                  <c:v>1700</c:v>
                </c:pt>
              </c:numCache>
            </c:numRef>
          </c:val>
          <c:extLst>
            <c:ext xmlns:c16="http://schemas.microsoft.com/office/drawing/2014/chart" uri="{C3380CC4-5D6E-409C-BE32-E72D297353CC}">
              <c16:uniqueId val="{00000002-1259-0944-A9AD-D12E233F2F8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Sheet1!$F$54:$I$54</c:f>
              <c:numCache>
                <c:formatCode>General</c:formatCode>
                <c:ptCount val="4"/>
                <c:pt idx="0">
                  <c:v>5200</c:v>
                </c:pt>
                <c:pt idx="1">
                  <c:v>5200</c:v>
                </c:pt>
                <c:pt idx="2">
                  <c:v>2250</c:v>
                </c:pt>
                <c:pt idx="3">
                  <c:v>2250</c:v>
                </c:pt>
              </c:numCache>
            </c:numRef>
          </c:val>
          <c:extLst>
            <c:ext xmlns:c16="http://schemas.microsoft.com/office/drawing/2014/chart" uri="{C3380CC4-5D6E-409C-BE32-E72D297353CC}">
              <c16:uniqueId val="{00000000-B549-4B41-B7EF-3359E06E1E1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Sheet1!$J$54:$M$54</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1-B549-4B41-B7EF-3359E06E1E1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Sheet1!$N$54:$Q$54</c:f>
              <c:numCache>
                <c:formatCode>General</c:formatCode>
                <c:ptCount val="4"/>
                <c:pt idx="0">
                  <c:v>500</c:v>
                </c:pt>
                <c:pt idx="1">
                  <c:v>500</c:v>
                </c:pt>
                <c:pt idx="2">
                  <c:v>3450</c:v>
                </c:pt>
                <c:pt idx="3">
                  <c:v>3450</c:v>
                </c:pt>
              </c:numCache>
            </c:numRef>
          </c:val>
          <c:extLst>
            <c:ext xmlns:c16="http://schemas.microsoft.com/office/drawing/2014/chart" uri="{C3380CC4-5D6E-409C-BE32-E72D297353CC}">
              <c16:uniqueId val="{00000002-B549-4B41-B7EF-3359E06E1E1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Sheet1!$F$53:$I$53</c:f>
              <c:numCache>
                <c:formatCode>General</c:formatCode>
                <c:ptCount val="4"/>
                <c:pt idx="0">
                  <c:v>5200</c:v>
                </c:pt>
                <c:pt idx="1">
                  <c:v>5200</c:v>
                </c:pt>
                <c:pt idx="2">
                  <c:v>1350</c:v>
                </c:pt>
                <c:pt idx="3">
                  <c:v>1350</c:v>
                </c:pt>
              </c:numCache>
            </c:numRef>
          </c:val>
          <c:extLst>
            <c:ext xmlns:c16="http://schemas.microsoft.com/office/drawing/2014/chart" uri="{C3380CC4-5D6E-409C-BE32-E72D297353CC}">
              <c16:uniqueId val="{00000000-89A4-B848-B72D-A55D40F7A01A}"/>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Sheet1!$J$53:$M$53</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1-89A4-B848-B72D-A55D40F7A01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Sheet1!$N$53:$Q$53</c:f>
              <c:numCache>
                <c:formatCode>General</c:formatCode>
                <c:ptCount val="4"/>
                <c:pt idx="0">
                  <c:v>500</c:v>
                </c:pt>
                <c:pt idx="1">
                  <c:v>500</c:v>
                </c:pt>
                <c:pt idx="2">
                  <c:v>4350</c:v>
                </c:pt>
                <c:pt idx="3">
                  <c:v>4350</c:v>
                </c:pt>
              </c:numCache>
            </c:numRef>
          </c:val>
          <c:extLst>
            <c:ext xmlns:c16="http://schemas.microsoft.com/office/drawing/2014/chart" uri="{C3380CC4-5D6E-409C-BE32-E72D297353CC}">
              <c16:uniqueId val="{00000002-89A4-B848-B72D-A55D40F7A01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Sheet1!$F$52:$I$52</c:f>
              <c:numCache>
                <c:formatCode>General</c:formatCode>
                <c:ptCount val="4"/>
                <c:pt idx="0">
                  <c:v>4700</c:v>
                </c:pt>
                <c:pt idx="1">
                  <c:v>4700</c:v>
                </c:pt>
                <c:pt idx="2">
                  <c:v>4000</c:v>
                </c:pt>
                <c:pt idx="3">
                  <c:v>4000</c:v>
                </c:pt>
              </c:numCache>
            </c:numRef>
          </c:val>
          <c:extLst>
            <c:ext xmlns:c16="http://schemas.microsoft.com/office/drawing/2014/chart" uri="{C3380CC4-5D6E-409C-BE32-E72D297353CC}">
              <c16:uniqueId val="{00000000-4755-6843-A5CB-43A8A70ADE0A}"/>
            </c:ext>
          </c:extLst>
        </c:ser>
        <c:ser>
          <c:idx val="1"/>
          <c:order val="1"/>
          <c:spPr>
            <a:noFill/>
            <a:ln w="25400">
              <a:noFill/>
            </a:ln>
            <a:effectLst/>
          </c:spPr>
          <c:cat>
            <c:numRef>
              <c:f>Sheet1!$J$35:$M$35</c:f>
              <c:numCache>
                <c:formatCode>General</c:formatCode>
                <c:ptCount val="4"/>
                <c:pt idx="0">
                  <c:v>0</c:v>
                </c:pt>
                <c:pt idx="1">
                  <c:v>10</c:v>
                </c:pt>
                <c:pt idx="2">
                  <c:v>90</c:v>
                </c:pt>
                <c:pt idx="3">
                  <c:v>100</c:v>
                </c:pt>
              </c:numCache>
            </c:numRef>
          </c:cat>
          <c:val>
            <c:numRef>
              <c:f>Sheet1!$J$52:$M$52</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4755-6843-A5CB-43A8A70ADE0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Sheet1!$N$52:$Q$52</c:f>
              <c:numCache>
                <c:formatCode>General</c:formatCode>
                <c:ptCount val="4"/>
                <c:pt idx="0">
                  <c:v>500</c:v>
                </c:pt>
                <c:pt idx="1">
                  <c:v>500</c:v>
                </c:pt>
                <c:pt idx="2">
                  <c:v>1200</c:v>
                </c:pt>
                <c:pt idx="3">
                  <c:v>1200</c:v>
                </c:pt>
              </c:numCache>
            </c:numRef>
          </c:val>
          <c:extLst>
            <c:ext xmlns:c16="http://schemas.microsoft.com/office/drawing/2014/chart" uri="{C3380CC4-5D6E-409C-BE32-E72D297353CC}">
              <c16:uniqueId val="{00000002-4755-6843-A5CB-43A8A70ADE0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Sheet1!$F$51:$I$51</c:f>
              <c:numCache>
                <c:formatCode>General</c:formatCode>
                <c:ptCount val="4"/>
                <c:pt idx="0">
                  <c:v>4200</c:v>
                </c:pt>
                <c:pt idx="1">
                  <c:v>4200</c:v>
                </c:pt>
                <c:pt idx="2">
                  <c:v>4700</c:v>
                </c:pt>
                <c:pt idx="3">
                  <c:v>4700</c:v>
                </c:pt>
              </c:numCache>
            </c:numRef>
          </c:val>
          <c:extLst>
            <c:ext xmlns:c16="http://schemas.microsoft.com/office/drawing/2014/chart" uri="{C3380CC4-5D6E-409C-BE32-E72D297353CC}">
              <c16:uniqueId val="{00000000-855F-9F4C-8C35-C04AAF0B02D6}"/>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Sheet1!$J$51:$M$51</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855F-9F4C-8C35-C04AAF0B02D6}"/>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Sheet1!$N$51:$Q$51</c:f>
              <c:numCache>
                <c:formatCode>General</c:formatCode>
                <c:ptCount val="4"/>
                <c:pt idx="0">
                  <c:v>1000</c:v>
                </c:pt>
                <c:pt idx="1">
                  <c:v>1000</c:v>
                </c:pt>
                <c:pt idx="2">
                  <c:v>500</c:v>
                </c:pt>
                <c:pt idx="3">
                  <c:v>500</c:v>
                </c:pt>
              </c:numCache>
            </c:numRef>
          </c:val>
          <c:extLst>
            <c:ext xmlns:c16="http://schemas.microsoft.com/office/drawing/2014/chart" uri="{C3380CC4-5D6E-409C-BE32-E72D297353CC}">
              <c16:uniqueId val="{00000002-855F-9F4C-8C35-C04AAF0B02D6}"/>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Sheet1!$F$50:$I$50</c:f>
              <c:numCache>
                <c:formatCode>General</c:formatCode>
                <c:ptCount val="4"/>
                <c:pt idx="0">
                  <c:v>3950</c:v>
                </c:pt>
                <c:pt idx="1">
                  <c:v>3950</c:v>
                </c:pt>
                <c:pt idx="2">
                  <c:v>3750</c:v>
                </c:pt>
                <c:pt idx="3">
                  <c:v>3750</c:v>
                </c:pt>
              </c:numCache>
            </c:numRef>
          </c:val>
          <c:extLst>
            <c:ext xmlns:c16="http://schemas.microsoft.com/office/drawing/2014/chart" uri="{C3380CC4-5D6E-409C-BE32-E72D297353CC}">
              <c16:uniqueId val="{00000000-272B-5446-9981-D662BB69ACE7}"/>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Sheet1!$J$50:$M$50</c:f>
              <c:numCache>
                <c:formatCode>General</c:formatCode>
                <c:ptCount val="4"/>
                <c:pt idx="0">
                  <c:v>250</c:v>
                </c:pt>
                <c:pt idx="1">
                  <c:v>250</c:v>
                </c:pt>
                <c:pt idx="2">
                  <c:v>250</c:v>
                </c:pt>
                <c:pt idx="3">
                  <c:v>250</c:v>
                </c:pt>
              </c:numCache>
            </c:numRef>
          </c:val>
          <c:extLst>
            <c:ext xmlns:c16="http://schemas.microsoft.com/office/drawing/2014/chart" uri="{C3380CC4-5D6E-409C-BE32-E72D297353CC}">
              <c16:uniqueId val="{00000001-272B-5446-9981-D662BB69ACE7}"/>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Sheet1!$N$50:$Q$50</c:f>
              <c:numCache>
                <c:formatCode>General</c:formatCode>
                <c:ptCount val="4"/>
                <c:pt idx="0">
                  <c:v>1500</c:v>
                </c:pt>
                <c:pt idx="1">
                  <c:v>1500</c:v>
                </c:pt>
                <c:pt idx="2">
                  <c:v>1700</c:v>
                </c:pt>
                <c:pt idx="3">
                  <c:v>1700</c:v>
                </c:pt>
              </c:numCache>
            </c:numRef>
          </c:val>
          <c:extLst>
            <c:ext xmlns:c16="http://schemas.microsoft.com/office/drawing/2014/chart" uri="{C3380CC4-5D6E-409C-BE32-E72D297353CC}">
              <c16:uniqueId val="{00000002-272B-5446-9981-D662BB69ACE7}"/>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Sheet1!$F$49:$I$49</c:f>
              <c:numCache>
                <c:formatCode>General</c:formatCode>
                <c:ptCount val="4"/>
                <c:pt idx="0">
                  <c:v>3900</c:v>
                </c:pt>
                <c:pt idx="1">
                  <c:v>3900</c:v>
                </c:pt>
                <c:pt idx="2">
                  <c:v>2200</c:v>
                </c:pt>
                <c:pt idx="3">
                  <c:v>2200</c:v>
                </c:pt>
              </c:numCache>
            </c:numRef>
          </c:val>
          <c:extLst>
            <c:ext xmlns:c16="http://schemas.microsoft.com/office/drawing/2014/chart" uri="{C3380CC4-5D6E-409C-BE32-E72D297353CC}">
              <c16:uniqueId val="{00000000-85BC-D744-AEFD-CF4EB020A39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Sheet1!$J$49:$M$49</c:f>
              <c:numCache>
                <c:formatCode>General</c:formatCode>
                <c:ptCount val="4"/>
                <c:pt idx="0">
                  <c:v>50</c:v>
                </c:pt>
                <c:pt idx="1">
                  <c:v>50</c:v>
                </c:pt>
                <c:pt idx="2">
                  <c:v>50</c:v>
                </c:pt>
                <c:pt idx="3">
                  <c:v>50</c:v>
                </c:pt>
              </c:numCache>
            </c:numRef>
          </c:val>
          <c:extLst>
            <c:ext xmlns:c16="http://schemas.microsoft.com/office/drawing/2014/chart" uri="{C3380CC4-5D6E-409C-BE32-E72D297353CC}">
              <c16:uniqueId val="{00000001-85BC-D744-AEFD-CF4EB020A39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Sheet1!$N$49:$Q$49</c:f>
              <c:numCache>
                <c:formatCode>General</c:formatCode>
                <c:ptCount val="4"/>
                <c:pt idx="0">
                  <c:v>1750</c:v>
                </c:pt>
                <c:pt idx="1">
                  <c:v>1750</c:v>
                </c:pt>
                <c:pt idx="2">
                  <c:v>3450</c:v>
                </c:pt>
                <c:pt idx="3">
                  <c:v>3450</c:v>
                </c:pt>
              </c:numCache>
            </c:numRef>
          </c:val>
          <c:extLst>
            <c:ext xmlns:c16="http://schemas.microsoft.com/office/drawing/2014/chart" uri="{C3380CC4-5D6E-409C-BE32-E72D297353CC}">
              <c16:uniqueId val="{00000002-85BC-D744-AEFD-CF4EB020A39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Sheet1!$F$48:$I$48</c:f>
              <c:numCache>
                <c:formatCode>General</c:formatCode>
                <c:ptCount val="4"/>
                <c:pt idx="0">
                  <c:v>3800</c:v>
                </c:pt>
                <c:pt idx="1">
                  <c:v>3800</c:v>
                </c:pt>
                <c:pt idx="2">
                  <c:v>1250</c:v>
                </c:pt>
                <c:pt idx="3">
                  <c:v>1250</c:v>
                </c:pt>
              </c:numCache>
            </c:numRef>
          </c:val>
          <c:extLst>
            <c:ext xmlns:c16="http://schemas.microsoft.com/office/drawing/2014/chart" uri="{C3380CC4-5D6E-409C-BE32-E72D297353CC}">
              <c16:uniqueId val="{00000000-BE8E-9547-BD48-D33F65CF3043}"/>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Sheet1!$J$48:$M$48</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1-BE8E-9547-BD48-D33F65CF3043}"/>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Sheet1!$N$48:$Q$48</c:f>
              <c:numCache>
                <c:formatCode>General</c:formatCode>
                <c:ptCount val="4"/>
                <c:pt idx="0">
                  <c:v>1800</c:v>
                </c:pt>
                <c:pt idx="1">
                  <c:v>1800</c:v>
                </c:pt>
                <c:pt idx="2">
                  <c:v>4350</c:v>
                </c:pt>
                <c:pt idx="3">
                  <c:v>4350</c:v>
                </c:pt>
              </c:numCache>
            </c:numRef>
          </c:val>
          <c:extLst>
            <c:ext xmlns:c16="http://schemas.microsoft.com/office/drawing/2014/chart" uri="{C3380CC4-5D6E-409C-BE32-E72D297353CC}">
              <c16:uniqueId val="{00000002-BE8E-9547-BD48-D33F65CF3043}"/>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Sheet1!$F$47:$I$47</c:f>
              <c:numCache>
                <c:formatCode>General</c:formatCode>
                <c:ptCount val="4"/>
                <c:pt idx="0">
                  <c:v>3300</c:v>
                </c:pt>
                <c:pt idx="1">
                  <c:v>3300</c:v>
                </c:pt>
                <c:pt idx="2">
                  <c:v>2250</c:v>
                </c:pt>
                <c:pt idx="3">
                  <c:v>2250</c:v>
                </c:pt>
              </c:numCache>
            </c:numRef>
          </c:val>
          <c:extLst>
            <c:ext xmlns:c16="http://schemas.microsoft.com/office/drawing/2014/chart" uri="{C3380CC4-5D6E-409C-BE32-E72D297353CC}">
              <c16:uniqueId val="{00000000-9508-6047-8A39-033044A8BD5F}"/>
            </c:ext>
          </c:extLst>
        </c:ser>
        <c:ser>
          <c:idx val="1"/>
          <c:order val="1"/>
          <c:spPr>
            <a:noFill/>
            <a:ln w="25400">
              <a:noFill/>
            </a:ln>
            <a:effectLst/>
          </c:spPr>
          <c:cat>
            <c:numRef>
              <c:f>Sheet1!$J$35:$M$35</c:f>
              <c:numCache>
                <c:formatCode>General</c:formatCode>
                <c:ptCount val="4"/>
                <c:pt idx="0">
                  <c:v>0</c:v>
                </c:pt>
                <c:pt idx="1">
                  <c:v>10</c:v>
                </c:pt>
                <c:pt idx="2">
                  <c:v>90</c:v>
                </c:pt>
                <c:pt idx="3">
                  <c:v>100</c:v>
                </c:pt>
              </c:numCache>
            </c:numRef>
          </c:cat>
          <c:val>
            <c:numRef>
              <c:f>Sheet1!$J$47:$M$47</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9508-6047-8A39-033044A8BD5F}"/>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Sheet1!$N$47:$Q$47</c:f>
              <c:numCache>
                <c:formatCode>General</c:formatCode>
                <c:ptCount val="4"/>
                <c:pt idx="0">
                  <c:v>1900</c:v>
                </c:pt>
                <c:pt idx="1">
                  <c:v>1900</c:v>
                </c:pt>
                <c:pt idx="2">
                  <c:v>2950</c:v>
                </c:pt>
                <c:pt idx="3">
                  <c:v>2950</c:v>
                </c:pt>
              </c:numCache>
            </c:numRef>
          </c:val>
          <c:extLst>
            <c:ext xmlns:c16="http://schemas.microsoft.com/office/drawing/2014/chart" uri="{C3380CC4-5D6E-409C-BE32-E72D297353CC}">
              <c16:uniqueId val="{00000002-9508-6047-8A39-033044A8BD5F}"/>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Sheet1!$F$46:$I$46</c:f>
              <c:numCache>
                <c:formatCode>General</c:formatCode>
                <c:ptCount val="4"/>
                <c:pt idx="0">
                  <c:v>3200</c:v>
                </c:pt>
                <c:pt idx="1">
                  <c:v>3200</c:v>
                </c:pt>
                <c:pt idx="2">
                  <c:v>4600</c:v>
                </c:pt>
                <c:pt idx="3">
                  <c:v>4600</c:v>
                </c:pt>
              </c:numCache>
            </c:numRef>
          </c:val>
          <c:extLst>
            <c:ext xmlns:c16="http://schemas.microsoft.com/office/drawing/2014/chart" uri="{C3380CC4-5D6E-409C-BE32-E72D297353CC}">
              <c16:uniqueId val="{00000000-249A-0F41-82C8-08BC3BB6145C}"/>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Sheet1!$J$46:$M$46</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1-249A-0F41-82C8-08BC3BB6145C}"/>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Sheet1!$N$46:$Q$46</c:f>
              <c:numCache>
                <c:formatCode>General</c:formatCode>
                <c:ptCount val="4"/>
                <c:pt idx="0">
                  <c:v>2400</c:v>
                </c:pt>
                <c:pt idx="1">
                  <c:v>2400</c:v>
                </c:pt>
                <c:pt idx="2">
                  <c:v>1000</c:v>
                </c:pt>
                <c:pt idx="3">
                  <c:v>1000</c:v>
                </c:pt>
              </c:numCache>
            </c:numRef>
          </c:val>
          <c:extLst>
            <c:ext xmlns:c16="http://schemas.microsoft.com/office/drawing/2014/chart" uri="{C3380CC4-5D6E-409C-BE32-E72D297353CC}">
              <c16:uniqueId val="{00000002-249A-0F41-82C8-08BC3BB6145C}"/>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 Collateral</c:v>
                </c:pt>
              </c:strCache>
            </c:strRef>
          </c:tx>
          <c:spPr>
            <a:ln w="12700"/>
          </c:spPr>
          <c:dPt>
            <c:idx val="0"/>
            <c:bubble3D val="0"/>
            <c:spPr>
              <a:solidFill>
                <a:schemeClr val="accent1"/>
              </a:solidFill>
              <a:ln w="12700">
                <a:solidFill>
                  <a:schemeClr val="lt1"/>
                </a:solidFill>
              </a:ln>
              <a:effectLst/>
            </c:spPr>
            <c:extLst>
              <c:ext xmlns:c16="http://schemas.microsoft.com/office/drawing/2014/chart" uri="{C3380CC4-5D6E-409C-BE32-E72D297353CC}">
                <c16:uniqueId val="{00000001-3D68-F148-83EF-6F157DFAB87D}"/>
              </c:ext>
            </c:extLst>
          </c:dPt>
          <c:dPt>
            <c:idx val="1"/>
            <c:bubble3D val="0"/>
            <c:spPr>
              <a:solidFill>
                <a:schemeClr val="accent2"/>
              </a:solidFill>
              <a:ln w="12700">
                <a:solidFill>
                  <a:schemeClr val="lt1"/>
                </a:solidFill>
              </a:ln>
              <a:effectLst/>
            </c:spPr>
            <c:extLst>
              <c:ext xmlns:c16="http://schemas.microsoft.com/office/drawing/2014/chart" uri="{C3380CC4-5D6E-409C-BE32-E72D297353CC}">
                <c16:uniqueId val="{00000003-3D68-F148-83EF-6F157DFAB87D}"/>
              </c:ext>
            </c:extLst>
          </c:dPt>
          <c:dPt>
            <c:idx val="2"/>
            <c:bubble3D val="0"/>
            <c:spPr>
              <a:solidFill>
                <a:schemeClr val="accent3"/>
              </a:solidFill>
              <a:ln w="12700">
                <a:solidFill>
                  <a:schemeClr val="lt1"/>
                </a:solidFill>
              </a:ln>
              <a:effectLst/>
            </c:spPr>
            <c:extLst>
              <c:ext xmlns:c16="http://schemas.microsoft.com/office/drawing/2014/chart" uri="{C3380CC4-5D6E-409C-BE32-E72D297353CC}">
                <c16:uniqueId val="{00000005-3D68-F148-83EF-6F157DFAB87D}"/>
              </c:ext>
            </c:extLst>
          </c:dPt>
          <c:dPt>
            <c:idx val="3"/>
            <c:bubble3D val="0"/>
            <c:spPr>
              <a:solidFill>
                <a:schemeClr val="accent4"/>
              </a:solidFill>
              <a:ln w="12700">
                <a:solidFill>
                  <a:schemeClr val="lt1"/>
                </a:solidFill>
              </a:ln>
              <a:effectLst/>
            </c:spPr>
            <c:extLst>
              <c:ext xmlns:c16="http://schemas.microsoft.com/office/drawing/2014/chart" uri="{C3380CC4-5D6E-409C-BE32-E72D297353CC}">
                <c16:uniqueId val="{00000007-3D68-F148-83EF-6F157DFAB87D}"/>
              </c:ext>
            </c:extLst>
          </c:dPt>
          <c:dPt>
            <c:idx val="4"/>
            <c:bubble3D val="0"/>
            <c:spPr>
              <a:solidFill>
                <a:schemeClr val="accent5"/>
              </a:solidFill>
              <a:ln w="12700">
                <a:solidFill>
                  <a:schemeClr val="lt1"/>
                </a:solidFill>
              </a:ln>
              <a:effectLst/>
            </c:spPr>
            <c:extLst>
              <c:ext xmlns:c16="http://schemas.microsoft.com/office/drawing/2014/chart" uri="{C3380CC4-5D6E-409C-BE32-E72D297353CC}">
                <c16:uniqueId val="{00000009-AC2E-DF42-B864-B382B0C5C70A}"/>
              </c:ext>
            </c:extLst>
          </c:dPt>
          <c:dPt>
            <c:idx val="5"/>
            <c:bubble3D val="0"/>
            <c:spPr>
              <a:solidFill>
                <a:schemeClr val="accent6"/>
              </a:solidFill>
              <a:ln w="12700">
                <a:solidFill>
                  <a:schemeClr val="lt1"/>
                </a:solidFill>
              </a:ln>
              <a:effectLst/>
            </c:spPr>
            <c:extLst>
              <c:ext xmlns:c16="http://schemas.microsoft.com/office/drawing/2014/chart" uri="{C3380CC4-5D6E-409C-BE32-E72D297353CC}">
                <c16:uniqueId val="{0000000B-AC2E-DF42-B864-B382B0C5C70A}"/>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3B3D40"/>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PSM-USDC-A</c:v>
                </c:pt>
                <c:pt idx="1">
                  <c:v>ETH-A</c:v>
                </c:pt>
                <c:pt idx="2">
                  <c:v>WBTC-A</c:v>
                </c:pt>
                <c:pt idx="3">
                  <c:v>Others</c:v>
                </c:pt>
                <c:pt idx="4">
                  <c:v>ETH-C</c:v>
                </c:pt>
                <c:pt idx="5">
                  <c:v>PSM-USDP-A</c:v>
                </c:pt>
              </c:strCache>
            </c:strRef>
          </c:cat>
          <c:val>
            <c:numRef>
              <c:f>Sheet1!$B$2:$B$7</c:f>
              <c:numCache>
                <c:formatCode>0.0%</c:formatCode>
                <c:ptCount val="6"/>
                <c:pt idx="0">
                  <c:v>0.34300000000000003</c:v>
                </c:pt>
                <c:pt idx="1">
                  <c:v>0.316</c:v>
                </c:pt>
                <c:pt idx="2">
                  <c:v>0.127</c:v>
                </c:pt>
                <c:pt idx="3">
                  <c:v>9.6000000000000002E-2</c:v>
                </c:pt>
                <c:pt idx="4">
                  <c:v>8.6999999999999994E-2</c:v>
                </c:pt>
                <c:pt idx="5">
                  <c:v>3.1E-2</c:v>
                </c:pt>
              </c:numCache>
            </c:numRef>
          </c:val>
          <c:extLst>
            <c:ext xmlns:c16="http://schemas.microsoft.com/office/drawing/2014/chart" uri="{C3380CC4-5D6E-409C-BE32-E72D297353CC}">
              <c16:uniqueId val="{00000008-3D68-F148-83EF-6F157DFAB87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Sheet1!$F$45:$I$45</c:f>
              <c:numCache>
                <c:formatCode>General</c:formatCode>
                <c:ptCount val="4"/>
                <c:pt idx="0">
                  <c:v>2700</c:v>
                </c:pt>
                <c:pt idx="1">
                  <c:v>2700</c:v>
                </c:pt>
                <c:pt idx="2">
                  <c:v>3250</c:v>
                </c:pt>
                <c:pt idx="3">
                  <c:v>3250</c:v>
                </c:pt>
              </c:numCache>
            </c:numRef>
          </c:val>
          <c:extLst>
            <c:ext xmlns:c16="http://schemas.microsoft.com/office/drawing/2014/chart" uri="{C3380CC4-5D6E-409C-BE32-E72D297353CC}">
              <c16:uniqueId val="{00000000-286D-1045-A577-0D8B514979FA}"/>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Sheet1!$J$45:$M$45</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286D-1045-A577-0D8B514979F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Sheet1!$N$45:$Q$45</c:f>
              <c:numCache>
                <c:formatCode>General</c:formatCode>
                <c:ptCount val="4"/>
                <c:pt idx="0">
                  <c:v>2500</c:v>
                </c:pt>
                <c:pt idx="1">
                  <c:v>2500</c:v>
                </c:pt>
                <c:pt idx="2">
                  <c:v>1950</c:v>
                </c:pt>
                <c:pt idx="3">
                  <c:v>1950</c:v>
                </c:pt>
              </c:numCache>
            </c:numRef>
          </c:val>
          <c:extLst>
            <c:ext xmlns:c16="http://schemas.microsoft.com/office/drawing/2014/chart" uri="{C3380CC4-5D6E-409C-BE32-E72D297353CC}">
              <c16:uniqueId val="{00000002-286D-1045-A577-0D8B514979F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Sheet1!$F$44:$I$44</c:f>
              <c:numCache>
                <c:formatCode>General</c:formatCode>
                <c:ptCount val="4"/>
                <c:pt idx="0">
                  <c:v>2500</c:v>
                </c:pt>
                <c:pt idx="1">
                  <c:v>2500</c:v>
                </c:pt>
                <c:pt idx="2">
                  <c:v>2000</c:v>
                </c:pt>
                <c:pt idx="3">
                  <c:v>2000</c:v>
                </c:pt>
              </c:numCache>
            </c:numRef>
          </c:val>
          <c:extLst>
            <c:ext xmlns:c16="http://schemas.microsoft.com/office/drawing/2014/chart" uri="{C3380CC4-5D6E-409C-BE32-E72D297353CC}">
              <c16:uniqueId val="{00000000-E271-0C4A-8865-0DB3EAE5D72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Sheet1!$J$44:$M$44</c:f>
              <c:numCache>
                <c:formatCode>General</c:formatCode>
                <c:ptCount val="4"/>
                <c:pt idx="0">
                  <c:v>200</c:v>
                </c:pt>
                <c:pt idx="1">
                  <c:v>200</c:v>
                </c:pt>
                <c:pt idx="2">
                  <c:v>200</c:v>
                </c:pt>
                <c:pt idx="3">
                  <c:v>200</c:v>
                </c:pt>
              </c:numCache>
            </c:numRef>
          </c:val>
          <c:extLst>
            <c:ext xmlns:c16="http://schemas.microsoft.com/office/drawing/2014/chart" uri="{C3380CC4-5D6E-409C-BE32-E72D297353CC}">
              <c16:uniqueId val="{00000001-E271-0C4A-8865-0DB3EAE5D72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Sheet1!$N$44:$Q$44</c:f>
              <c:numCache>
                <c:formatCode>General</c:formatCode>
                <c:ptCount val="4"/>
                <c:pt idx="0">
                  <c:v>3000</c:v>
                </c:pt>
                <c:pt idx="1">
                  <c:v>3000</c:v>
                </c:pt>
                <c:pt idx="2">
                  <c:v>3500</c:v>
                </c:pt>
                <c:pt idx="3">
                  <c:v>3500</c:v>
                </c:pt>
              </c:numCache>
            </c:numRef>
          </c:val>
          <c:extLst>
            <c:ext xmlns:c16="http://schemas.microsoft.com/office/drawing/2014/chart" uri="{C3380CC4-5D6E-409C-BE32-E72D297353CC}">
              <c16:uniqueId val="{00000002-E271-0C4A-8865-0DB3EAE5D72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Sheet1!$F$43:$I$43</c:f>
              <c:numCache>
                <c:formatCode>General</c:formatCode>
                <c:ptCount val="4"/>
                <c:pt idx="0">
                  <c:v>2000</c:v>
                </c:pt>
                <c:pt idx="1">
                  <c:v>2000</c:v>
                </c:pt>
                <c:pt idx="2">
                  <c:v>750</c:v>
                </c:pt>
                <c:pt idx="3">
                  <c:v>750</c:v>
                </c:pt>
              </c:numCache>
            </c:numRef>
          </c:val>
          <c:extLst>
            <c:ext xmlns:c16="http://schemas.microsoft.com/office/drawing/2014/chart" uri="{C3380CC4-5D6E-409C-BE32-E72D297353CC}">
              <c16:uniqueId val="{00000000-DE06-364E-B0CD-86459FB52EBA}"/>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Sheet1!$J$43:$M$43</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DE06-364E-B0CD-86459FB52EB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Sheet1!$N$43:$Q$43</c:f>
              <c:numCache>
                <c:formatCode>General</c:formatCode>
                <c:ptCount val="4"/>
                <c:pt idx="0">
                  <c:v>3200</c:v>
                </c:pt>
                <c:pt idx="1">
                  <c:v>3200</c:v>
                </c:pt>
                <c:pt idx="2">
                  <c:v>4450</c:v>
                </c:pt>
                <c:pt idx="3">
                  <c:v>4450</c:v>
                </c:pt>
              </c:numCache>
            </c:numRef>
          </c:val>
          <c:extLst>
            <c:ext xmlns:c16="http://schemas.microsoft.com/office/drawing/2014/chart" uri="{C3380CC4-5D6E-409C-BE32-E72D297353CC}">
              <c16:uniqueId val="{00000002-DE06-364E-B0CD-86459FB52EB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Sheet1!$F$42:$I$42</c:f>
              <c:numCache>
                <c:formatCode>General</c:formatCode>
                <c:ptCount val="4"/>
                <c:pt idx="0">
                  <c:v>1500</c:v>
                </c:pt>
                <c:pt idx="1">
                  <c:v>1500</c:v>
                </c:pt>
                <c:pt idx="2">
                  <c:v>1350</c:v>
                </c:pt>
                <c:pt idx="3">
                  <c:v>1350</c:v>
                </c:pt>
              </c:numCache>
            </c:numRef>
          </c:val>
          <c:extLst>
            <c:ext xmlns:c16="http://schemas.microsoft.com/office/drawing/2014/chart" uri="{C3380CC4-5D6E-409C-BE32-E72D297353CC}">
              <c16:uniqueId val="{00000000-8A54-BB4D-9FCF-9EAD95A99119}"/>
            </c:ext>
          </c:extLst>
        </c:ser>
        <c:ser>
          <c:idx val="1"/>
          <c:order val="1"/>
          <c:spPr>
            <a:noFill/>
            <a:ln w="25400">
              <a:noFill/>
            </a:ln>
            <a:effectLst/>
          </c:spPr>
          <c:cat>
            <c:numRef>
              <c:f>Sheet1!$J$35:$M$35</c:f>
              <c:numCache>
                <c:formatCode>General</c:formatCode>
                <c:ptCount val="4"/>
                <c:pt idx="0">
                  <c:v>0</c:v>
                </c:pt>
                <c:pt idx="1">
                  <c:v>10</c:v>
                </c:pt>
                <c:pt idx="2">
                  <c:v>90</c:v>
                </c:pt>
                <c:pt idx="3">
                  <c:v>100</c:v>
                </c:pt>
              </c:numCache>
            </c:numRef>
          </c:cat>
          <c:val>
            <c:numRef>
              <c:f>Sheet1!$J$42:$M$42</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8A54-BB4D-9FCF-9EAD95A9911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Sheet1!$N$42:$Q$42</c:f>
              <c:numCache>
                <c:formatCode>General</c:formatCode>
                <c:ptCount val="4"/>
                <c:pt idx="0">
                  <c:v>3700</c:v>
                </c:pt>
                <c:pt idx="1">
                  <c:v>3700</c:v>
                </c:pt>
                <c:pt idx="2">
                  <c:v>3850</c:v>
                </c:pt>
                <c:pt idx="3">
                  <c:v>3850</c:v>
                </c:pt>
              </c:numCache>
            </c:numRef>
          </c:val>
          <c:extLst>
            <c:ext xmlns:c16="http://schemas.microsoft.com/office/drawing/2014/chart" uri="{C3380CC4-5D6E-409C-BE32-E72D297353CC}">
              <c16:uniqueId val="{00000002-8A54-BB4D-9FCF-9EAD95A9911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Sheet1!$F$41:$I$41</c:f>
              <c:numCache>
                <c:formatCode>General</c:formatCode>
                <c:ptCount val="4"/>
                <c:pt idx="0">
                  <c:v>1400</c:v>
                </c:pt>
                <c:pt idx="1">
                  <c:v>1400</c:v>
                </c:pt>
                <c:pt idx="2">
                  <c:v>4500</c:v>
                </c:pt>
                <c:pt idx="3">
                  <c:v>4500</c:v>
                </c:pt>
              </c:numCache>
            </c:numRef>
          </c:val>
          <c:extLst>
            <c:ext xmlns:c16="http://schemas.microsoft.com/office/drawing/2014/chart" uri="{C3380CC4-5D6E-409C-BE32-E72D297353CC}">
              <c16:uniqueId val="{00000000-3E80-C444-88BA-776AEEFC2542}"/>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Sheet1!$J$41:$M$41</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1-3E80-C444-88BA-776AEEFC2542}"/>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Sheet1!$N$41:$Q$41</c:f>
              <c:numCache>
                <c:formatCode>General</c:formatCode>
                <c:ptCount val="4"/>
                <c:pt idx="0">
                  <c:v>4200</c:v>
                </c:pt>
                <c:pt idx="1">
                  <c:v>4200</c:v>
                </c:pt>
                <c:pt idx="2">
                  <c:v>1100</c:v>
                </c:pt>
                <c:pt idx="3">
                  <c:v>1100</c:v>
                </c:pt>
              </c:numCache>
            </c:numRef>
          </c:val>
          <c:extLst>
            <c:ext xmlns:c16="http://schemas.microsoft.com/office/drawing/2014/chart" uri="{C3380CC4-5D6E-409C-BE32-E72D297353CC}">
              <c16:uniqueId val="{00000002-3E80-C444-88BA-776AEEFC2542}"/>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Sheet1!$F$40:$I$40</c:f>
              <c:numCache>
                <c:formatCode>General</c:formatCode>
                <c:ptCount val="4"/>
                <c:pt idx="0">
                  <c:v>900</c:v>
                </c:pt>
                <c:pt idx="1">
                  <c:v>900</c:v>
                </c:pt>
                <c:pt idx="2">
                  <c:v>2750</c:v>
                </c:pt>
                <c:pt idx="3">
                  <c:v>2750</c:v>
                </c:pt>
              </c:numCache>
            </c:numRef>
          </c:val>
          <c:extLst>
            <c:ext xmlns:c16="http://schemas.microsoft.com/office/drawing/2014/chart" uri="{C3380CC4-5D6E-409C-BE32-E72D297353CC}">
              <c16:uniqueId val="{00000000-8BE6-0A4B-B7AE-6FDC18C64100}"/>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Sheet1!$J$40:$M$40</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8BE6-0A4B-B7AE-6FDC18C64100}"/>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Sheet1!$N$40:$Q$40</c:f>
              <c:numCache>
                <c:formatCode>General</c:formatCode>
                <c:ptCount val="4"/>
                <c:pt idx="0">
                  <c:v>4300</c:v>
                </c:pt>
                <c:pt idx="1">
                  <c:v>4300</c:v>
                </c:pt>
                <c:pt idx="2">
                  <c:v>2450</c:v>
                </c:pt>
                <c:pt idx="3">
                  <c:v>2450</c:v>
                </c:pt>
              </c:numCache>
            </c:numRef>
          </c:val>
          <c:extLst>
            <c:ext xmlns:c16="http://schemas.microsoft.com/office/drawing/2014/chart" uri="{C3380CC4-5D6E-409C-BE32-E72D297353CC}">
              <c16:uniqueId val="{00000002-8BE6-0A4B-B7AE-6FDC18C64100}"/>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Sheet1!$F$39:$I$39</c:f>
              <c:numCache>
                <c:formatCode>General</c:formatCode>
                <c:ptCount val="4"/>
                <c:pt idx="0">
                  <c:v>750</c:v>
                </c:pt>
                <c:pt idx="1">
                  <c:v>750</c:v>
                </c:pt>
                <c:pt idx="2">
                  <c:v>1850</c:v>
                </c:pt>
                <c:pt idx="3">
                  <c:v>1850</c:v>
                </c:pt>
              </c:numCache>
            </c:numRef>
          </c:val>
          <c:extLst>
            <c:ext xmlns:c16="http://schemas.microsoft.com/office/drawing/2014/chart" uri="{C3380CC4-5D6E-409C-BE32-E72D297353CC}">
              <c16:uniqueId val="{00000000-D571-3C45-805E-18B2593E67F0}"/>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Sheet1!$J$39:$M$39</c:f>
              <c:numCache>
                <c:formatCode>General</c:formatCode>
                <c:ptCount val="4"/>
                <c:pt idx="0">
                  <c:v>150</c:v>
                </c:pt>
                <c:pt idx="1">
                  <c:v>150</c:v>
                </c:pt>
                <c:pt idx="2">
                  <c:v>150</c:v>
                </c:pt>
                <c:pt idx="3">
                  <c:v>150</c:v>
                </c:pt>
              </c:numCache>
            </c:numRef>
          </c:val>
          <c:extLst>
            <c:ext xmlns:c16="http://schemas.microsoft.com/office/drawing/2014/chart" uri="{C3380CC4-5D6E-409C-BE32-E72D297353CC}">
              <c16:uniqueId val="{00000001-D571-3C45-805E-18B2593E67F0}"/>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Sheet1!$N$39:$Q$39</c:f>
              <c:numCache>
                <c:formatCode>General</c:formatCode>
                <c:ptCount val="4"/>
                <c:pt idx="0">
                  <c:v>4800</c:v>
                </c:pt>
                <c:pt idx="1">
                  <c:v>4800</c:v>
                </c:pt>
                <c:pt idx="2">
                  <c:v>3700</c:v>
                </c:pt>
                <c:pt idx="3">
                  <c:v>3700</c:v>
                </c:pt>
              </c:numCache>
            </c:numRef>
          </c:val>
          <c:extLst>
            <c:ext xmlns:c16="http://schemas.microsoft.com/office/drawing/2014/chart" uri="{C3380CC4-5D6E-409C-BE32-E72D297353CC}">
              <c16:uniqueId val="{00000002-D571-3C45-805E-18B2593E67F0}"/>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Sheet1!$F$38:$I$38</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DFC0-B04E-BEDF-541A23360098}"/>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Sheet1!$J$38:$M$38</c:f>
              <c:numCache>
                <c:formatCode>General</c:formatCode>
                <c:ptCount val="4"/>
                <c:pt idx="0">
                  <c:v>750</c:v>
                </c:pt>
                <c:pt idx="1">
                  <c:v>750</c:v>
                </c:pt>
                <c:pt idx="2">
                  <c:v>750</c:v>
                </c:pt>
                <c:pt idx="3">
                  <c:v>750</c:v>
                </c:pt>
              </c:numCache>
            </c:numRef>
          </c:val>
          <c:extLst>
            <c:ext xmlns:c16="http://schemas.microsoft.com/office/drawing/2014/chart" uri="{C3380CC4-5D6E-409C-BE32-E72D297353CC}">
              <c16:uniqueId val="{00000001-DFC0-B04E-BEDF-541A23360098}"/>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Sheet1!$N$38:$Q$38</c:f>
              <c:numCache>
                <c:formatCode>General</c:formatCode>
                <c:ptCount val="4"/>
                <c:pt idx="0">
                  <c:v>4950</c:v>
                </c:pt>
                <c:pt idx="1">
                  <c:v>4950</c:v>
                </c:pt>
                <c:pt idx="2">
                  <c:v>4950</c:v>
                </c:pt>
                <c:pt idx="3">
                  <c:v>4950</c:v>
                </c:pt>
              </c:numCache>
            </c:numRef>
          </c:val>
          <c:extLst>
            <c:ext xmlns:c16="http://schemas.microsoft.com/office/drawing/2014/chart" uri="{C3380CC4-5D6E-409C-BE32-E72D297353CC}">
              <c16:uniqueId val="{00000002-DFC0-B04E-BEDF-541A23360098}"/>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round/>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Sheet1!$B$20</c:f>
              <c:strCache>
                <c:ptCount val="1"/>
                <c:pt idx="0">
                  <c:v>USDT</c:v>
                </c:pt>
              </c:strCache>
            </c:strRef>
          </c:tx>
          <c:spPr>
            <a:solidFill>
              <a:schemeClr val="tx2"/>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87581699343"/>
                      <c:h val="0.13343889577566684"/>
                    </c:manualLayout>
                  </c15:layout>
                </c:ext>
                <c:ext xmlns:c16="http://schemas.microsoft.com/office/drawing/2014/chart" uri="{C3380CC4-5D6E-409C-BE32-E72D297353CC}">
                  <c16:uniqueId val="{00000000-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Sheet1!$C$20</c:f>
              <c:numCache>
                <c:formatCode>General</c:formatCode>
                <c:ptCount val="1"/>
                <c:pt idx="0">
                  <c:v>1500</c:v>
                </c:pt>
              </c:numCache>
            </c:numRef>
          </c:val>
          <c:extLst>
            <c:ext xmlns:c16="http://schemas.microsoft.com/office/drawing/2014/chart" uri="{C3380CC4-5D6E-409C-BE32-E72D297353CC}">
              <c16:uniqueId val="{00000001-1330-CE41-AFFA-AACCF3DD2EA4}"/>
            </c:ext>
          </c:extLst>
        </c:ser>
        <c:ser>
          <c:idx val="1"/>
          <c:order val="1"/>
          <c:tx>
            <c:strRef>
              <c:f>Sheet1!$B$21</c:f>
              <c:strCache>
                <c:ptCount val="1"/>
                <c:pt idx="0">
                  <c:v>Blank 1</c:v>
                </c:pt>
              </c:strCache>
            </c:strRef>
          </c:tx>
          <c:spPr>
            <a:solidFill>
              <a:schemeClr val="accent2"/>
            </a:solidFill>
            <a:ln>
              <a:noFill/>
            </a:ln>
            <a:effectLst/>
          </c:spPr>
          <c:invertIfNegative val="0"/>
          <c:dPt>
            <c:idx val="0"/>
            <c:invertIfNegative val="0"/>
            <c:bubble3D val="0"/>
            <c:spPr>
              <a:noFill/>
              <a:ln>
                <a:noFill/>
              </a:ln>
              <a:effectLst/>
            </c:spPr>
            <c:extLst>
              <c:ext xmlns:c16="http://schemas.microsoft.com/office/drawing/2014/chart" uri="{C3380CC4-5D6E-409C-BE32-E72D297353CC}">
                <c16:uniqueId val="{00000003-1330-CE41-AFFA-AACCF3DD2EA4}"/>
              </c:ext>
            </c:extLst>
          </c:dPt>
          <c:cat>
            <c:strRef>
              <c:f>Sheet1!$C$19</c:f>
              <c:strCache>
                <c:ptCount val="1"/>
                <c:pt idx="0">
                  <c:v>Value</c:v>
                </c:pt>
              </c:strCache>
            </c:strRef>
          </c:cat>
          <c:val>
            <c:numRef>
              <c:f>Sheet1!$C$21</c:f>
              <c:numCache>
                <c:formatCode>General</c:formatCode>
                <c:ptCount val="1"/>
                <c:pt idx="0">
                  <c:v>500</c:v>
                </c:pt>
              </c:numCache>
            </c:numRef>
          </c:val>
          <c:extLst>
            <c:ext xmlns:c16="http://schemas.microsoft.com/office/drawing/2014/chart" uri="{C3380CC4-5D6E-409C-BE32-E72D297353CC}">
              <c16:uniqueId val="{00000004-1330-CE41-AFFA-AACCF3DD2EA4}"/>
            </c:ext>
          </c:extLst>
        </c:ser>
        <c:ser>
          <c:idx val="2"/>
          <c:order val="2"/>
          <c:tx>
            <c:strRef>
              <c:f>Sheet1!$B$22</c:f>
              <c:strCache>
                <c:ptCount val="1"/>
                <c:pt idx="0">
                  <c:v>USDC</c:v>
                </c:pt>
              </c:strCache>
            </c:strRef>
          </c:tx>
          <c:spPr>
            <a:solidFill>
              <a:schemeClr val="tx2">
                <a:lumMod val="60000"/>
                <a:lumOff val="40000"/>
              </a:schemeClr>
            </a:solidFill>
            <a:ln>
              <a:noFill/>
            </a:ln>
            <a:effectLst/>
          </c:spPr>
          <c:invertIfNegative val="0"/>
          <c:dLbls>
            <c:dLbl>
              <c:idx val="0"/>
              <c:showLegendKey val="0"/>
              <c:showVal val="0"/>
              <c:showCatName val="0"/>
              <c:showSerName val="1"/>
              <c:showPercent val="0"/>
              <c:showBubbleSize val="0"/>
              <c:extLst>
                <c:ext xmlns:c15="http://schemas.microsoft.com/office/drawing/2012/chart" uri="{CE6537A1-D6FC-4f65-9D91-7224C49458BB}">
                  <c15:layout>
                    <c:manualLayout>
                      <c:w val="0.72516339869281043"/>
                      <c:h val="0.11549389525693544"/>
                    </c:manualLayout>
                  </c15:layout>
                </c:ext>
                <c:ext xmlns:c16="http://schemas.microsoft.com/office/drawing/2014/chart" uri="{C3380CC4-5D6E-409C-BE32-E72D297353CC}">
                  <c16:uniqueId val="{00000005-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Sheet1!$C$22</c:f>
              <c:numCache>
                <c:formatCode>General</c:formatCode>
                <c:ptCount val="1"/>
                <c:pt idx="0">
                  <c:v>1300</c:v>
                </c:pt>
              </c:numCache>
            </c:numRef>
          </c:val>
          <c:extLst>
            <c:ext xmlns:c16="http://schemas.microsoft.com/office/drawing/2014/chart" uri="{C3380CC4-5D6E-409C-BE32-E72D297353CC}">
              <c16:uniqueId val="{00000006-1330-CE41-AFFA-AACCF3DD2EA4}"/>
            </c:ext>
          </c:extLst>
        </c:ser>
        <c:ser>
          <c:idx val="3"/>
          <c:order val="3"/>
          <c:tx>
            <c:strRef>
              <c:f>Sheet1!$B$23</c:f>
              <c:strCache>
                <c:ptCount val="1"/>
                <c:pt idx="0">
                  <c:v>Blank 2</c:v>
                </c:pt>
              </c:strCache>
            </c:strRef>
          </c:tx>
          <c:spPr>
            <a:noFill/>
            <a:ln>
              <a:noFill/>
            </a:ln>
            <a:effectLst/>
          </c:spPr>
          <c:invertIfNegative val="0"/>
          <c:cat>
            <c:strRef>
              <c:f>Sheet1!$C$19</c:f>
              <c:strCache>
                <c:ptCount val="1"/>
                <c:pt idx="0">
                  <c:v>Value</c:v>
                </c:pt>
              </c:strCache>
            </c:strRef>
          </c:cat>
          <c:val>
            <c:numRef>
              <c:f>Sheet1!$C$23</c:f>
              <c:numCache>
                <c:formatCode>General</c:formatCode>
                <c:ptCount val="1"/>
                <c:pt idx="0">
                  <c:v>500</c:v>
                </c:pt>
              </c:numCache>
            </c:numRef>
          </c:val>
          <c:extLst>
            <c:ext xmlns:c16="http://schemas.microsoft.com/office/drawing/2014/chart" uri="{C3380CC4-5D6E-409C-BE32-E72D297353CC}">
              <c16:uniqueId val="{00000007-1330-CE41-AFFA-AACCF3DD2EA4}"/>
            </c:ext>
          </c:extLst>
        </c:ser>
        <c:ser>
          <c:idx val="4"/>
          <c:order val="4"/>
          <c:tx>
            <c:strRef>
              <c:f>Sheet1!$B$24</c:f>
              <c:strCache>
                <c:ptCount val="1"/>
                <c:pt idx="0">
                  <c:v>DAI</c:v>
                </c:pt>
              </c:strCache>
            </c:strRef>
          </c:tx>
          <c:spPr>
            <a:solidFill>
              <a:schemeClr val="tx2">
                <a:lumMod val="40000"/>
                <a:lumOff val="60000"/>
              </a:schemeClr>
            </a:solidFill>
            <a:ln>
              <a:noFill/>
            </a:ln>
            <a:effectLst/>
          </c:spPr>
          <c:invertIfNegative val="0"/>
          <c:dLbls>
            <c:dLbl>
              <c:idx val="0"/>
              <c:showLegendKey val="0"/>
              <c:showVal val="0"/>
              <c:showCatName val="0"/>
              <c:showSerName val="1"/>
              <c:showPercent val="0"/>
              <c:showBubbleSize val="0"/>
              <c:extLst>
                <c:ext xmlns:c15="http://schemas.microsoft.com/office/drawing/2012/chart" uri="{CE6537A1-D6FC-4f65-9D91-7224C49458BB}">
                  <c15:layout>
                    <c:manualLayout>
                      <c:w val="0.79052287581699343"/>
                      <c:h val="8.8465823769679541E-2"/>
                    </c:manualLayout>
                  </c15:layout>
                </c:ext>
                <c:ext xmlns:c16="http://schemas.microsoft.com/office/drawing/2014/chart" uri="{C3380CC4-5D6E-409C-BE32-E72D297353CC}">
                  <c16:uniqueId val="{00000008-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Sheet1!$C$24</c:f>
              <c:numCache>
                <c:formatCode>General</c:formatCode>
                <c:ptCount val="1"/>
                <c:pt idx="0">
                  <c:v>900</c:v>
                </c:pt>
              </c:numCache>
            </c:numRef>
          </c:val>
          <c:extLst>
            <c:ext xmlns:c16="http://schemas.microsoft.com/office/drawing/2014/chart" uri="{C3380CC4-5D6E-409C-BE32-E72D297353CC}">
              <c16:uniqueId val="{00000009-1330-CE41-AFFA-AACCF3DD2EA4}"/>
            </c:ext>
          </c:extLst>
        </c:ser>
        <c:ser>
          <c:idx val="5"/>
          <c:order val="5"/>
          <c:tx>
            <c:strRef>
              <c:f>Sheet1!$B$25</c:f>
              <c:strCache>
                <c:ptCount val="1"/>
                <c:pt idx="0">
                  <c:v>Blank 3</c:v>
                </c:pt>
              </c:strCache>
            </c:strRef>
          </c:tx>
          <c:spPr>
            <a:noFill/>
            <a:ln>
              <a:noFill/>
            </a:ln>
            <a:effectLst/>
          </c:spPr>
          <c:invertIfNegative val="0"/>
          <c:cat>
            <c:strRef>
              <c:f>Sheet1!$C$19</c:f>
              <c:strCache>
                <c:ptCount val="1"/>
                <c:pt idx="0">
                  <c:v>Value</c:v>
                </c:pt>
              </c:strCache>
            </c:strRef>
          </c:cat>
          <c:val>
            <c:numRef>
              <c:f>Sheet1!$C$25</c:f>
              <c:numCache>
                <c:formatCode>General</c:formatCode>
                <c:ptCount val="1"/>
                <c:pt idx="0">
                  <c:v>500</c:v>
                </c:pt>
              </c:numCache>
            </c:numRef>
          </c:val>
          <c:extLst>
            <c:ext xmlns:c16="http://schemas.microsoft.com/office/drawing/2014/chart" uri="{C3380CC4-5D6E-409C-BE32-E72D297353CC}">
              <c16:uniqueId val="{0000000A-1330-CE41-AFFA-AACCF3DD2EA4}"/>
            </c:ext>
          </c:extLst>
        </c:ser>
        <c:ser>
          <c:idx val="6"/>
          <c:order val="6"/>
          <c:tx>
            <c:strRef>
              <c:f>Sheet1!$B$26</c:f>
              <c:strCache>
                <c:ptCount val="1"/>
                <c:pt idx="0">
                  <c:v>UST</c:v>
                </c:pt>
              </c:strCache>
            </c:strRef>
          </c:tx>
          <c:spPr>
            <a:solidFill>
              <a:schemeClr val="accent5">
                <a:lumMod val="20000"/>
                <a:lumOff val="80000"/>
              </a:schemeClr>
            </a:solidFill>
            <a:ln>
              <a:noFill/>
            </a:ln>
            <a:effectLst/>
          </c:spPr>
          <c:invertIfNegative val="0"/>
          <c:dPt>
            <c:idx val="0"/>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B-1330-CE41-AFFA-AACCF3DD2EA4}"/>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87581699343"/>
                      <c:h val="8.8465823769679541E-2"/>
                    </c:manualLayout>
                  </c15:layout>
                </c:ext>
                <c:ext xmlns:c16="http://schemas.microsoft.com/office/drawing/2014/chart" uri="{C3380CC4-5D6E-409C-BE32-E72D297353CC}">
                  <c16:uniqueId val="{0000000B-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Sheet1!$C$26</c:f>
              <c:numCache>
                <c:formatCode>General</c:formatCode>
                <c:ptCount val="1"/>
                <c:pt idx="0">
                  <c:v>500</c:v>
                </c:pt>
              </c:numCache>
            </c:numRef>
          </c:val>
          <c:extLst>
            <c:ext xmlns:c16="http://schemas.microsoft.com/office/drawing/2014/chart" uri="{C3380CC4-5D6E-409C-BE32-E72D297353CC}">
              <c16:uniqueId val="{0000000C-1330-CE41-AFFA-AACCF3DD2EA4}"/>
            </c:ext>
          </c:extLst>
        </c:ser>
        <c:dLbls>
          <c:showLegendKey val="0"/>
          <c:showVal val="0"/>
          <c:showCatName val="0"/>
          <c:showSerName val="0"/>
          <c:showPercent val="0"/>
          <c:showBubbleSize val="0"/>
        </c:dLbls>
        <c:gapWidth val="0"/>
        <c:overlap val="100"/>
        <c:axId val="410423263"/>
        <c:axId val="410421183"/>
      </c:barChart>
      <c:catAx>
        <c:axId val="410423263"/>
        <c:scaling>
          <c:orientation val="minMax"/>
        </c:scaling>
        <c:delete val="1"/>
        <c:axPos val="t"/>
        <c:numFmt formatCode="General" sourceLinked="1"/>
        <c:majorTickMark val="none"/>
        <c:minorTickMark val="none"/>
        <c:tickLblPos val="nextTo"/>
        <c:crossAx val="410421183"/>
        <c:crosses val="autoZero"/>
        <c:auto val="1"/>
        <c:lblAlgn val="ctr"/>
        <c:lblOffset val="100"/>
        <c:noMultiLvlLbl val="0"/>
      </c:catAx>
      <c:valAx>
        <c:axId val="410421183"/>
        <c:scaling>
          <c:orientation val="maxMin"/>
          <c:min val="0"/>
        </c:scaling>
        <c:delete val="1"/>
        <c:axPos val="l"/>
        <c:numFmt formatCode="0%" sourceLinked="1"/>
        <c:majorTickMark val="none"/>
        <c:minorTickMark val="none"/>
        <c:tickLblPos val="nextTo"/>
        <c:crossAx val="410423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Sheet1!$B$29</c:f>
              <c:strCache>
                <c:ptCount val="1"/>
                <c:pt idx="0">
                  <c:v>Staking Pools</c:v>
                </c:pt>
              </c:strCache>
            </c:strRef>
          </c:tx>
          <c:spPr>
            <a:solidFill>
              <a:schemeClr val="tx2"/>
            </a:solidFill>
            <a:ln>
              <a:noFill/>
            </a:ln>
            <a:effectLst/>
          </c:spPr>
          <c:invertIfNegative val="0"/>
          <c:dLbls>
            <c:dLbl>
              <c:idx val="0"/>
              <c:tx>
                <c:rich>
                  <a:bodyPr rot="0" spcFirstLastPara="1" vertOverflow="ellipsis" vert="horz" wrap="square" lIns="38100" tIns="19050" rIns="38100" bIns="19050" anchor="ctr" anchorCtr="1">
                    <a:noAutofit/>
                  </a:bodyPr>
                  <a:lstStyle/>
                  <a:p>
                    <a:pPr>
                      <a:defRPr sz="1200" b="1" i="0" u="none" strike="noStrike" kern="1200" baseline="0">
                        <a:solidFill>
                          <a:schemeClr val="bg1"/>
                        </a:solidFill>
                        <a:latin typeface="+mn-lt"/>
                        <a:ea typeface="+mn-ea"/>
                        <a:cs typeface="+mn-cs"/>
                      </a:defRPr>
                    </a:pPr>
                    <a:r>
                      <a:rPr lang="en-US" dirty="0"/>
                      <a:t>Staking</a:t>
                    </a:r>
                  </a:p>
                  <a:p>
                    <a:pPr>
                      <a:defRPr sz="1200" b="1" i="0" u="none" strike="noStrike" kern="1200" baseline="0">
                        <a:solidFill>
                          <a:schemeClr val="bg1"/>
                        </a:solidFill>
                        <a:latin typeface="+mn-lt"/>
                        <a:ea typeface="+mn-ea"/>
                        <a:cs typeface="+mn-cs"/>
                      </a:defRPr>
                    </a:pPr>
                    <a:r>
                      <a:rPr lang="en-US" dirty="0"/>
                      <a:t>Pools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74715660542"/>
                      <c:h val="0.19523523898105022"/>
                    </c:manualLayout>
                  </c15:layout>
                  <c15:showDataLabelsRange val="0"/>
                </c:ext>
                <c:ext xmlns:c16="http://schemas.microsoft.com/office/drawing/2014/chart" uri="{C3380CC4-5D6E-409C-BE32-E72D297353CC}">
                  <c16:uniqueId val="{00000000-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Sheet1!$C$29</c:f>
              <c:numCache>
                <c:formatCode>General</c:formatCode>
                <c:ptCount val="1"/>
                <c:pt idx="0">
                  <c:v>1350</c:v>
                </c:pt>
              </c:numCache>
            </c:numRef>
          </c:val>
          <c:extLst>
            <c:ext xmlns:c16="http://schemas.microsoft.com/office/drawing/2014/chart" uri="{C3380CC4-5D6E-409C-BE32-E72D297353CC}">
              <c16:uniqueId val="{00000001-B536-A84A-9B88-196C59F8084E}"/>
            </c:ext>
          </c:extLst>
        </c:ser>
        <c:ser>
          <c:idx val="1"/>
          <c:order val="1"/>
          <c:tx>
            <c:strRef>
              <c:f>Sheet1!$B$30</c:f>
              <c:strCache>
                <c:ptCount val="1"/>
                <c:pt idx="0">
                  <c:v>Blank 1</c:v>
                </c:pt>
              </c:strCache>
            </c:strRef>
          </c:tx>
          <c:spPr>
            <a:noFill/>
            <a:ln>
              <a:noFill/>
            </a:ln>
            <a:effectLst/>
          </c:spPr>
          <c:invertIfNegative val="0"/>
          <c:cat>
            <c:strRef>
              <c:f>Sheet1!$C$28</c:f>
              <c:strCache>
                <c:ptCount val="1"/>
                <c:pt idx="0">
                  <c:v>Value</c:v>
                </c:pt>
              </c:strCache>
            </c:strRef>
          </c:cat>
          <c:val>
            <c:numRef>
              <c:f>Sheet1!$C$30</c:f>
              <c:numCache>
                <c:formatCode>General</c:formatCode>
                <c:ptCount val="1"/>
                <c:pt idx="0">
                  <c:v>500</c:v>
                </c:pt>
              </c:numCache>
            </c:numRef>
          </c:val>
          <c:extLst>
            <c:ext xmlns:c16="http://schemas.microsoft.com/office/drawing/2014/chart" uri="{C3380CC4-5D6E-409C-BE32-E72D297353CC}">
              <c16:uniqueId val="{00000002-B536-A84A-9B88-196C59F8084E}"/>
            </c:ext>
          </c:extLst>
        </c:ser>
        <c:ser>
          <c:idx val="2"/>
          <c:order val="2"/>
          <c:tx>
            <c:strRef>
              <c:f>Sheet1!$B$31</c:f>
              <c:strCache>
                <c:ptCount val="1"/>
                <c:pt idx="0">
                  <c:v>Wallets</c:v>
                </c:pt>
              </c:strCache>
            </c:strRef>
          </c:tx>
          <c:spPr>
            <a:solidFill>
              <a:schemeClr val="accent3">
                <a:lumMod val="40000"/>
                <a:lumOff val="60000"/>
              </a:schemeClr>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3-B536-A84A-9B88-196C59F8084E}"/>
              </c:ext>
            </c:extLst>
          </c:dPt>
          <c:dLbls>
            <c:dLbl>
              <c:idx val="0"/>
              <c:showLegendKey val="0"/>
              <c:showVal val="0"/>
              <c:showCatName val="0"/>
              <c:showSerName val="1"/>
              <c:showPercent val="0"/>
              <c:showBubbleSize val="0"/>
              <c:extLst>
                <c:ext xmlns:c15="http://schemas.microsoft.com/office/drawing/2012/chart" uri="{CE6537A1-D6FC-4f65-9D91-7224C49458BB}">
                  <c15:layout>
                    <c:manualLayout>
                      <c:w val="0.79052287581699343"/>
                      <c:h val="9.1020916338632116E-2"/>
                    </c:manualLayout>
                  </c15:layout>
                </c:ext>
                <c:ext xmlns:c16="http://schemas.microsoft.com/office/drawing/2014/chart" uri="{C3380CC4-5D6E-409C-BE32-E72D297353CC}">
                  <c16:uniqueId val="{00000003-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Sheet1!$C$31</c:f>
              <c:numCache>
                <c:formatCode>General</c:formatCode>
                <c:ptCount val="1"/>
                <c:pt idx="0">
                  <c:v>400</c:v>
                </c:pt>
              </c:numCache>
            </c:numRef>
          </c:val>
          <c:extLst>
            <c:ext xmlns:c16="http://schemas.microsoft.com/office/drawing/2014/chart" uri="{C3380CC4-5D6E-409C-BE32-E72D297353CC}">
              <c16:uniqueId val="{00000004-B536-A84A-9B88-196C59F8084E}"/>
            </c:ext>
          </c:extLst>
        </c:ser>
        <c:ser>
          <c:idx val="3"/>
          <c:order val="3"/>
          <c:tx>
            <c:strRef>
              <c:f>Sheet1!$B$32</c:f>
              <c:strCache>
                <c:ptCount val="1"/>
                <c:pt idx="0">
                  <c:v>Blank 2</c:v>
                </c:pt>
              </c:strCache>
            </c:strRef>
          </c:tx>
          <c:spPr>
            <a:noFill/>
            <a:ln>
              <a:noFill/>
            </a:ln>
            <a:effectLst/>
          </c:spPr>
          <c:invertIfNegative val="0"/>
          <c:cat>
            <c:strRef>
              <c:f>Sheet1!$C$28</c:f>
              <c:strCache>
                <c:ptCount val="1"/>
                <c:pt idx="0">
                  <c:v>Value</c:v>
                </c:pt>
              </c:strCache>
            </c:strRef>
          </c:cat>
          <c:val>
            <c:numRef>
              <c:f>Sheet1!$C$32</c:f>
              <c:numCache>
                <c:formatCode>General</c:formatCode>
                <c:ptCount val="1"/>
                <c:pt idx="0">
                  <c:v>500</c:v>
                </c:pt>
              </c:numCache>
            </c:numRef>
          </c:val>
          <c:extLst>
            <c:ext xmlns:c16="http://schemas.microsoft.com/office/drawing/2014/chart" uri="{C3380CC4-5D6E-409C-BE32-E72D297353CC}">
              <c16:uniqueId val="{00000005-B536-A84A-9B88-196C59F8084E}"/>
            </c:ext>
          </c:extLst>
        </c:ser>
        <c:ser>
          <c:idx val="4"/>
          <c:order val="4"/>
          <c:tx>
            <c:strRef>
              <c:f>Sheet1!$B$33</c:f>
              <c:strCache>
                <c:ptCount val="1"/>
                <c:pt idx="0">
                  <c:v>Lending Pools</c:v>
                </c:pt>
              </c:strCache>
            </c:strRef>
          </c:tx>
          <c:spPr>
            <a:solidFill>
              <a:schemeClr val="tx2">
                <a:lumMod val="40000"/>
                <a:lumOff val="60000"/>
              </a:schemeClr>
            </a:solidFill>
            <a:ln>
              <a:noFill/>
            </a:ln>
            <a:effectLst/>
          </c:spPr>
          <c:invertIfNegative val="0"/>
          <c:dLbls>
            <c:dLbl>
              <c:idx val="0"/>
              <c:tx>
                <c:rich>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r>
                      <a:rPr lang="en-US" b="1" dirty="0">
                        <a:solidFill>
                          <a:srgbClr val="3B3D40"/>
                        </a:solidFill>
                      </a:rPr>
                      <a:t>Lending</a:t>
                    </a:r>
                  </a:p>
                  <a:p>
                    <a:pPr>
                      <a:defRPr sz="1200" b="1" i="0" u="none" strike="noStrike" kern="1200" baseline="0">
                        <a:solidFill>
                          <a:srgbClr val="3B3D40"/>
                        </a:solidFill>
                        <a:latin typeface="+mn-lt"/>
                        <a:ea typeface="+mn-ea"/>
                        <a:cs typeface="+mn-cs"/>
                      </a:defRPr>
                    </a:pPr>
                    <a:r>
                      <a:rPr lang="en-US" b="1" dirty="0">
                        <a:solidFill>
                          <a:srgbClr val="3B3D40"/>
                        </a:solidFill>
                      </a:rPr>
                      <a:t>Pools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74715660542"/>
                      <c:h val="0.19141495937267999"/>
                    </c:manualLayout>
                  </c15:layout>
                  <c15:showDataLabelsRange val="0"/>
                </c:ext>
                <c:ext xmlns:c16="http://schemas.microsoft.com/office/drawing/2014/chart" uri="{C3380CC4-5D6E-409C-BE32-E72D297353CC}">
                  <c16:uniqueId val="{00000006-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Sheet1!$C$33</c:f>
              <c:numCache>
                <c:formatCode>General</c:formatCode>
                <c:ptCount val="1"/>
                <c:pt idx="0">
                  <c:v>1250</c:v>
                </c:pt>
              </c:numCache>
            </c:numRef>
          </c:val>
          <c:extLst>
            <c:ext xmlns:c16="http://schemas.microsoft.com/office/drawing/2014/chart" uri="{C3380CC4-5D6E-409C-BE32-E72D297353CC}">
              <c16:uniqueId val="{00000007-B536-A84A-9B88-196C59F8084E}"/>
            </c:ext>
          </c:extLst>
        </c:ser>
        <c:ser>
          <c:idx val="5"/>
          <c:order val="5"/>
          <c:tx>
            <c:strRef>
              <c:f>Sheet1!$B$34</c:f>
              <c:strCache>
                <c:ptCount val="1"/>
                <c:pt idx="0">
                  <c:v>Blank 3</c:v>
                </c:pt>
              </c:strCache>
            </c:strRef>
          </c:tx>
          <c:spPr>
            <a:noFill/>
            <a:ln>
              <a:noFill/>
            </a:ln>
            <a:effectLst/>
          </c:spPr>
          <c:invertIfNegative val="0"/>
          <c:cat>
            <c:strRef>
              <c:f>Sheet1!$C$28</c:f>
              <c:strCache>
                <c:ptCount val="1"/>
                <c:pt idx="0">
                  <c:v>Value</c:v>
                </c:pt>
              </c:strCache>
            </c:strRef>
          </c:cat>
          <c:val>
            <c:numRef>
              <c:f>Sheet1!$C$34</c:f>
              <c:numCache>
                <c:formatCode>General</c:formatCode>
                <c:ptCount val="1"/>
                <c:pt idx="0">
                  <c:v>500</c:v>
                </c:pt>
              </c:numCache>
            </c:numRef>
          </c:val>
          <c:extLst>
            <c:ext xmlns:c16="http://schemas.microsoft.com/office/drawing/2014/chart" uri="{C3380CC4-5D6E-409C-BE32-E72D297353CC}">
              <c16:uniqueId val="{00000008-B536-A84A-9B88-196C59F8084E}"/>
            </c:ext>
          </c:extLst>
        </c:ser>
        <c:ser>
          <c:idx val="6"/>
          <c:order val="6"/>
          <c:tx>
            <c:strRef>
              <c:f>Sheet1!$B$35</c:f>
              <c:strCache>
                <c:ptCount val="1"/>
                <c:pt idx="0">
                  <c:v>Liquidity Pools</c:v>
                </c:pt>
              </c:strCache>
            </c:strRef>
          </c:tx>
          <c:spPr>
            <a:solidFill>
              <a:schemeClr val="tx2">
                <a:lumMod val="20000"/>
                <a:lumOff val="80000"/>
              </a:schemeClr>
            </a:solidFill>
            <a:ln>
              <a:noFill/>
            </a:ln>
            <a:effectLst/>
          </c:spPr>
          <c:invertIfNegative val="0"/>
          <c:dLbls>
            <c:dLbl>
              <c:idx val="0"/>
              <c:tx>
                <c:rich>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r>
                      <a:rPr lang="en-US" dirty="0"/>
                      <a:t>Liquidity</a:t>
                    </a:r>
                  </a:p>
                  <a:p>
                    <a:pPr>
                      <a:defRPr sz="1200" b="1" i="0" u="none" strike="noStrike" kern="1200" baseline="0">
                        <a:solidFill>
                          <a:srgbClr val="3B3D40"/>
                        </a:solidFill>
                        <a:latin typeface="+mn-lt"/>
                        <a:ea typeface="+mn-ea"/>
                        <a:cs typeface="+mn-cs"/>
                      </a:defRPr>
                    </a:pPr>
                    <a:r>
                      <a:rPr lang="en-US" dirty="0"/>
                      <a:t>Pools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88856189851268597"/>
                      <c:h val="0.16085272250571839"/>
                    </c:manualLayout>
                  </c15:layout>
                  <c15:showDataLabelsRange val="0"/>
                </c:ext>
                <c:ext xmlns:c16="http://schemas.microsoft.com/office/drawing/2014/chart" uri="{C3380CC4-5D6E-409C-BE32-E72D297353CC}">
                  <c16:uniqueId val="{00000009-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Sheet1!$C$35</c:f>
              <c:numCache>
                <c:formatCode>General</c:formatCode>
                <c:ptCount val="1"/>
                <c:pt idx="0">
                  <c:v>1200</c:v>
                </c:pt>
              </c:numCache>
            </c:numRef>
          </c:val>
          <c:extLst>
            <c:ext xmlns:c16="http://schemas.microsoft.com/office/drawing/2014/chart" uri="{C3380CC4-5D6E-409C-BE32-E72D297353CC}">
              <c16:uniqueId val="{0000000A-B536-A84A-9B88-196C59F8084E}"/>
            </c:ext>
          </c:extLst>
        </c:ser>
        <c:dLbls>
          <c:showLegendKey val="0"/>
          <c:showVal val="0"/>
          <c:showCatName val="0"/>
          <c:showSerName val="0"/>
          <c:showPercent val="0"/>
          <c:showBubbleSize val="0"/>
        </c:dLbls>
        <c:gapWidth val="0"/>
        <c:overlap val="100"/>
        <c:axId val="410423263"/>
        <c:axId val="410421183"/>
      </c:barChart>
      <c:catAx>
        <c:axId val="410423263"/>
        <c:scaling>
          <c:orientation val="minMax"/>
        </c:scaling>
        <c:delete val="1"/>
        <c:axPos val="t"/>
        <c:numFmt formatCode="General" sourceLinked="1"/>
        <c:majorTickMark val="none"/>
        <c:minorTickMark val="none"/>
        <c:tickLblPos val="nextTo"/>
        <c:crossAx val="410421183"/>
        <c:crosses val="autoZero"/>
        <c:auto val="1"/>
        <c:lblAlgn val="ctr"/>
        <c:lblOffset val="100"/>
        <c:noMultiLvlLbl val="0"/>
      </c:catAx>
      <c:valAx>
        <c:axId val="410421183"/>
        <c:scaling>
          <c:orientation val="maxMin"/>
          <c:min val="0"/>
        </c:scaling>
        <c:delete val="1"/>
        <c:axPos val="l"/>
        <c:numFmt formatCode="0%" sourceLinked="1"/>
        <c:majorTickMark val="none"/>
        <c:minorTickMark val="none"/>
        <c:tickLblPos val="nextTo"/>
        <c:crossAx val="410423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Custodied Stablecoins</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 Dollar' OUSD</c:v>
                </c:pt>
                <c:pt idx="2">
                  <c:v>Angle Labs' agEUR</c:v>
                </c:pt>
                <c:pt idx="3">
                  <c:v>Reserve's RSV</c:v>
                </c:pt>
                <c:pt idx="4">
                  <c:v>Frax's Frax*</c:v>
                </c:pt>
              </c:strCache>
            </c:strRef>
          </c:cat>
          <c:val>
            <c:numRef>
              <c:f>Sheet1!$B$2:$B$6</c:f>
              <c:numCache>
                <c:formatCode>0%</c:formatCode>
                <c:ptCount val="5"/>
                <c:pt idx="0">
                  <c:v>0.37</c:v>
                </c:pt>
                <c:pt idx="1">
                  <c:v>0.62159999999999993</c:v>
                </c:pt>
                <c:pt idx="2">
                  <c:v>0.76</c:v>
                </c:pt>
                <c:pt idx="3">
                  <c:v>1</c:v>
                </c:pt>
                <c:pt idx="4">
                  <c:v>1</c:v>
                </c:pt>
              </c:numCache>
            </c:numRef>
          </c:val>
          <c:extLst>
            <c:ext xmlns:c16="http://schemas.microsoft.com/office/drawing/2014/chart" uri="{C3380CC4-5D6E-409C-BE32-E72D297353CC}">
              <c16:uniqueId val="{00000000-0960-FE43-A26A-C7BED6C0DB12}"/>
            </c:ext>
          </c:extLst>
        </c:ser>
        <c:ser>
          <c:idx val="1"/>
          <c:order val="1"/>
          <c:tx>
            <c:strRef>
              <c:f>Sheet1!$C$1</c:f>
              <c:strCache>
                <c:ptCount val="1"/>
                <c:pt idx="0">
                  <c:v>Other Decentralized Stablecoins</c:v>
                </c:pt>
              </c:strCache>
            </c:strRef>
          </c:tx>
          <c:spPr>
            <a:solidFill>
              <a:schemeClr val="accent2">
                <a:lumMod val="60000"/>
                <a:lumOff val="4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7-0960-FE43-A26A-C7BED6C0DB12}"/>
                </c:ext>
              </c:extLst>
            </c:dLbl>
            <c:dLbl>
              <c:idx val="3"/>
              <c:delete val="1"/>
              <c:extLst>
                <c:ext xmlns:c15="http://schemas.microsoft.com/office/drawing/2012/chart" uri="{CE6537A1-D6FC-4f65-9D91-7224C49458BB}"/>
                <c:ext xmlns:c16="http://schemas.microsoft.com/office/drawing/2014/chart" uri="{C3380CC4-5D6E-409C-BE32-E72D297353CC}">
                  <c16:uniqueId val="{00000000-8734-2F41-84A7-96A1E089F6C8}"/>
                </c:ext>
              </c:extLst>
            </c:dLbl>
            <c:dLbl>
              <c:idx val="4"/>
              <c:delete val="1"/>
              <c:extLst>
                <c:ext xmlns:c15="http://schemas.microsoft.com/office/drawing/2012/chart" uri="{CE6537A1-D6FC-4f65-9D91-7224C49458BB}"/>
                <c:ext xmlns:c16="http://schemas.microsoft.com/office/drawing/2014/chart" uri="{C3380CC4-5D6E-409C-BE32-E72D297353CC}">
                  <c16:uniqueId val="{00000009-0960-FE43-A26A-C7BED6C0DB1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 Dollar' OUSD</c:v>
                </c:pt>
                <c:pt idx="2">
                  <c:v>Angle Labs' agEUR</c:v>
                </c:pt>
                <c:pt idx="3">
                  <c:v>Reserve's RSV</c:v>
                </c:pt>
                <c:pt idx="4">
                  <c:v>Frax's Frax*</c:v>
                </c:pt>
              </c:strCache>
            </c:strRef>
          </c:cat>
          <c:val>
            <c:numRef>
              <c:f>Sheet1!$C$2:$C$6</c:f>
              <c:numCache>
                <c:formatCode>0%</c:formatCode>
                <c:ptCount val="5"/>
                <c:pt idx="0">
                  <c:v>0</c:v>
                </c:pt>
                <c:pt idx="1">
                  <c:v>0.37840000000000001</c:v>
                </c:pt>
                <c:pt idx="2">
                  <c:v>0.24</c:v>
                </c:pt>
                <c:pt idx="3">
                  <c:v>0</c:v>
                </c:pt>
                <c:pt idx="4">
                  <c:v>0</c:v>
                </c:pt>
              </c:numCache>
            </c:numRef>
          </c:val>
          <c:extLst>
            <c:ext xmlns:c16="http://schemas.microsoft.com/office/drawing/2014/chart" uri="{C3380CC4-5D6E-409C-BE32-E72D297353CC}">
              <c16:uniqueId val="{00000002-0960-FE43-A26A-C7BED6C0DB12}"/>
            </c:ext>
          </c:extLst>
        </c:ser>
        <c:ser>
          <c:idx val="2"/>
          <c:order val="2"/>
          <c:tx>
            <c:strRef>
              <c:f>Sheet1!$D$1</c:f>
              <c:strCache>
                <c:ptCount val="1"/>
                <c:pt idx="0">
                  <c:v>Free Floating Tokens</c:v>
                </c:pt>
              </c:strCache>
            </c:strRef>
          </c:tx>
          <c:spPr>
            <a:solidFill>
              <a:schemeClr val="accent6">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0960-FE43-A26A-C7BED6C0DB12}"/>
                </c:ext>
              </c:extLst>
            </c:dLbl>
            <c:dLbl>
              <c:idx val="2"/>
              <c:delete val="1"/>
              <c:extLst>
                <c:ext xmlns:c15="http://schemas.microsoft.com/office/drawing/2012/chart" uri="{CE6537A1-D6FC-4f65-9D91-7224C49458BB}"/>
                <c:ext xmlns:c16="http://schemas.microsoft.com/office/drawing/2014/chart" uri="{C3380CC4-5D6E-409C-BE32-E72D297353CC}">
                  <c16:uniqueId val="{00000005-0960-FE43-A26A-C7BED6C0DB12}"/>
                </c:ext>
              </c:extLst>
            </c:dLbl>
            <c:dLbl>
              <c:idx val="3"/>
              <c:delete val="1"/>
              <c:extLst>
                <c:ext xmlns:c15="http://schemas.microsoft.com/office/drawing/2012/chart" uri="{CE6537A1-D6FC-4f65-9D91-7224C49458BB}"/>
                <c:ext xmlns:c16="http://schemas.microsoft.com/office/drawing/2014/chart" uri="{C3380CC4-5D6E-409C-BE32-E72D297353CC}">
                  <c16:uniqueId val="{00000008-0960-FE43-A26A-C7BED6C0DB12}"/>
                </c:ext>
              </c:extLst>
            </c:dLbl>
            <c:dLbl>
              <c:idx val="4"/>
              <c:delete val="1"/>
              <c:extLst>
                <c:ext xmlns:c15="http://schemas.microsoft.com/office/drawing/2012/chart" uri="{CE6537A1-D6FC-4f65-9D91-7224C49458BB}"/>
                <c:ext xmlns:c16="http://schemas.microsoft.com/office/drawing/2014/chart" uri="{C3380CC4-5D6E-409C-BE32-E72D297353CC}">
                  <c16:uniqueId val="{0000000A-0960-FE43-A26A-C7BED6C0DB1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 Dollar' OUSD</c:v>
                </c:pt>
                <c:pt idx="2">
                  <c:v>Angle Labs' agEUR</c:v>
                </c:pt>
                <c:pt idx="3">
                  <c:v>Reserve's RSV</c:v>
                </c:pt>
                <c:pt idx="4">
                  <c:v>Frax's Frax*</c:v>
                </c:pt>
              </c:strCache>
            </c:strRef>
          </c:cat>
          <c:val>
            <c:numRef>
              <c:f>Sheet1!$D$2:$D$6</c:f>
              <c:numCache>
                <c:formatCode>0%</c:formatCode>
                <c:ptCount val="5"/>
                <c:pt idx="0">
                  <c:v>0.63</c:v>
                </c:pt>
                <c:pt idx="1">
                  <c:v>0</c:v>
                </c:pt>
                <c:pt idx="2">
                  <c:v>0</c:v>
                </c:pt>
                <c:pt idx="3">
                  <c:v>0</c:v>
                </c:pt>
                <c:pt idx="4">
                  <c:v>0</c:v>
                </c:pt>
              </c:numCache>
            </c:numRef>
          </c:val>
          <c:extLst>
            <c:ext xmlns:c16="http://schemas.microsoft.com/office/drawing/2014/chart" uri="{C3380CC4-5D6E-409C-BE32-E72D297353CC}">
              <c16:uniqueId val="{00000003-0960-FE43-A26A-C7BED6C0DB12}"/>
            </c:ext>
          </c:extLst>
        </c:ser>
        <c:dLbls>
          <c:showLegendKey val="0"/>
          <c:showVal val="0"/>
          <c:showCatName val="0"/>
          <c:showSerName val="0"/>
          <c:showPercent val="0"/>
          <c:showBubbleSize val="0"/>
        </c:dLbls>
        <c:gapWidth val="150"/>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Total Stablecoin Supply</c:v>
                </c:pt>
              </c:strCache>
            </c:strRef>
          </c:tx>
          <c:spPr>
            <a:ln w="28575" cap="rnd">
              <a:solidFill>
                <a:schemeClr val="accent1"/>
              </a:solidFill>
              <a:round/>
            </a:ln>
            <a:effectLst/>
          </c:spPr>
          <c:marker>
            <c:symbol val="none"/>
          </c:marker>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Sheet1!$B$2:$B$41</c:f>
              <c:numCache>
                <c:formatCode>_("$"* #,##0_);_("$"* \(#,##0\);_("$"* "-"??_);_(@_)</c:formatCode>
                <c:ptCount val="40"/>
                <c:pt idx="0">
                  <c:v>2711949806.5997195</c:v>
                </c:pt>
                <c:pt idx="1">
                  <c:v>2740587937.1152668</c:v>
                </c:pt>
                <c:pt idx="2">
                  <c:v>2645302453.4010067</c:v>
                </c:pt>
                <c:pt idx="3">
                  <c:v>2658776203.4897466</c:v>
                </c:pt>
                <c:pt idx="4">
                  <c:v>2780232221.8995304</c:v>
                </c:pt>
                <c:pt idx="5">
                  <c:v>2856585946.8192596</c:v>
                </c:pt>
                <c:pt idx="6">
                  <c:v>4329371931.3675671</c:v>
                </c:pt>
                <c:pt idx="7">
                  <c:v>4517564869.8190346</c:v>
                </c:pt>
                <c:pt idx="8">
                  <c:v>4484587976.9555759</c:v>
                </c:pt>
                <c:pt idx="9">
                  <c:v>4505642282.2930174</c:v>
                </c:pt>
                <c:pt idx="10">
                  <c:v>5253035425.9812403</c:v>
                </c:pt>
                <c:pt idx="11">
                  <c:v>5213235723.3798046</c:v>
                </c:pt>
                <c:pt idx="12">
                  <c:v>5293500090.7610006</c:v>
                </c:pt>
                <c:pt idx="13">
                  <c:v>5254462036.9495354</c:v>
                </c:pt>
                <c:pt idx="14">
                  <c:v>5269312576.391571</c:v>
                </c:pt>
                <c:pt idx="15">
                  <c:v>5552860060.7982883</c:v>
                </c:pt>
                <c:pt idx="16">
                  <c:v>9376108507.1608219</c:v>
                </c:pt>
                <c:pt idx="17">
                  <c:v>10779252328.734762</c:v>
                </c:pt>
                <c:pt idx="18">
                  <c:v>11615498183.767193</c:v>
                </c:pt>
                <c:pt idx="19">
                  <c:v>13319842090.890259</c:v>
                </c:pt>
                <c:pt idx="20">
                  <c:v>16557402165.787104</c:v>
                </c:pt>
                <c:pt idx="21">
                  <c:v>20631472429.763126</c:v>
                </c:pt>
                <c:pt idx="22">
                  <c:v>22622437962.18309</c:v>
                </c:pt>
                <c:pt idx="23">
                  <c:v>25355384117.887123</c:v>
                </c:pt>
                <c:pt idx="24">
                  <c:v>29235539546.011253</c:v>
                </c:pt>
                <c:pt idx="25">
                  <c:v>38256349642.108353</c:v>
                </c:pt>
                <c:pt idx="26">
                  <c:v>52821444824.063393</c:v>
                </c:pt>
                <c:pt idx="27">
                  <c:v>63445149209.189545</c:v>
                </c:pt>
                <c:pt idx="28">
                  <c:v>85767843604.247818</c:v>
                </c:pt>
                <c:pt idx="29">
                  <c:v>106718533965.65498</c:v>
                </c:pt>
                <c:pt idx="30">
                  <c:v>111290696102.0621</c:v>
                </c:pt>
                <c:pt idx="31">
                  <c:v>115059820009.58502</c:v>
                </c:pt>
                <c:pt idx="32">
                  <c:v>120618986923.05856</c:v>
                </c:pt>
                <c:pt idx="33">
                  <c:v>130464049315.60002</c:v>
                </c:pt>
                <c:pt idx="34">
                  <c:v>137608738787.96579</c:v>
                </c:pt>
                <c:pt idx="35">
                  <c:v>154846439413.74628</c:v>
                </c:pt>
                <c:pt idx="36">
                  <c:v>168023744728.49692</c:v>
                </c:pt>
                <c:pt idx="37">
                  <c:v>177486789519.33725</c:v>
                </c:pt>
                <c:pt idx="38">
                  <c:v>186319942722.18677</c:v>
                </c:pt>
                <c:pt idx="39">
                  <c:v>189587731459.48709</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Stablecoins in Liquidity Pools</c:v>
                </c:pt>
              </c:strCache>
            </c:strRef>
          </c:tx>
          <c:spPr>
            <a:ln w="28575" cap="rnd">
              <a:solidFill>
                <a:schemeClr val="accent3"/>
              </a:solidFill>
              <a:round/>
            </a:ln>
            <a:effectLst/>
          </c:spPr>
          <c:marker>
            <c:symbol val="none"/>
          </c:marker>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Sheet1!$C$2:$C$41</c:f>
              <c:numCache>
                <c:formatCode>_("$"* #,##0_);_("$"* \(#,##0\);_("$"* "-"??_);_(@_)</c:formatCode>
                <c:ptCount val="40"/>
                <c:pt idx="0">
                  <c:v>70374856.863858297</c:v>
                </c:pt>
                <c:pt idx="1">
                  <c:v>58747620.3189146</c:v>
                </c:pt>
                <c:pt idx="2">
                  <c:v>78039555.784982905</c:v>
                </c:pt>
                <c:pt idx="3">
                  <c:v>84346372.598438397</c:v>
                </c:pt>
                <c:pt idx="4">
                  <c:v>250281735.59503099</c:v>
                </c:pt>
                <c:pt idx="5">
                  <c:v>363888529.99155599</c:v>
                </c:pt>
                <c:pt idx="6">
                  <c:v>458301305.74444598</c:v>
                </c:pt>
                <c:pt idx="7">
                  <c:v>1016144625.08935</c:v>
                </c:pt>
                <c:pt idx="8">
                  <c:v>758939739.45294297</c:v>
                </c:pt>
                <c:pt idx="9">
                  <c:v>1120569919.3754101</c:v>
                </c:pt>
                <c:pt idx="10">
                  <c:v>830280719.30764997</c:v>
                </c:pt>
                <c:pt idx="11">
                  <c:v>477111833.17050898</c:v>
                </c:pt>
                <c:pt idx="12">
                  <c:v>681658033.97926795</c:v>
                </c:pt>
                <c:pt idx="13">
                  <c:v>525825706.69817901</c:v>
                </c:pt>
                <c:pt idx="14">
                  <c:v>846324292.20855999</c:v>
                </c:pt>
                <c:pt idx="15">
                  <c:v>1734888635.1096101</c:v>
                </c:pt>
                <c:pt idx="16">
                  <c:v>1836300256.4839399</c:v>
                </c:pt>
                <c:pt idx="17">
                  <c:v>928670511.15375602</c:v>
                </c:pt>
                <c:pt idx="18">
                  <c:v>1151100682.6314199</c:v>
                </c:pt>
                <c:pt idx="19">
                  <c:v>596668101.31568503</c:v>
                </c:pt>
                <c:pt idx="20">
                  <c:v>1663843833.8160801</c:v>
                </c:pt>
                <c:pt idx="21">
                  <c:v>3150744315.7853999</c:v>
                </c:pt>
                <c:pt idx="22">
                  <c:v>3116913507.3696899</c:v>
                </c:pt>
                <c:pt idx="23">
                  <c:v>2433976901.3620601</c:v>
                </c:pt>
                <c:pt idx="24">
                  <c:v>2797551589.6305299</c:v>
                </c:pt>
                <c:pt idx="25">
                  <c:v>4879070450.7443304</c:v>
                </c:pt>
                <c:pt idx="26">
                  <c:v>7873868642.6809196</c:v>
                </c:pt>
                <c:pt idx="27">
                  <c:v>9154189752.6999207</c:v>
                </c:pt>
                <c:pt idx="28">
                  <c:v>9697008834.0936604</c:v>
                </c:pt>
                <c:pt idx="29">
                  <c:v>14038295748.474199</c:v>
                </c:pt>
                <c:pt idx="30">
                  <c:v>15788842784.8929</c:v>
                </c:pt>
                <c:pt idx="31">
                  <c:v>15855723941.976601</c:v>
                </c:pt>
                <c:pt idx="32">
                  <c:v>17678519061.150501</c:v>
                </c:pt>
                <c:pt idx="33">
                  <c:v>16468499000.027399</c:v>
                </c:pt>
                <c:pt idx="34">
                  <c:v>18066356530.562099</c:v>
                </c:pt>
                <c:pt idx="35">
                  <c:v>20411980765.6614</c:v>
                </c:pt>
                <c:pt idx="36">
                  <c:v>23329140388.888599</c:v>
                </c:pt>
                <c:pt idx="37">
                  <c:v>25331510737.3909</c:v>
                </c:pt>
                <c:pt idx="38">
                  <c:v>27193712914.9804</c:v>
                </c:pt>
                <c:pt idx="39">
                  <c:v>24981237473.312099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Total in Liquidity Pools</c:v>
                </c:pt>
              </c:strCache>
            </c:strRef>
          </c:tx>
          <c:spPr>
            <a:ln w="28575" cap="rnd">
              <a:solidFill>
                <a:schemeClr val="accent5"/>
              </a:solidFill>
              <a:round/>
            </a:ln>
            <a:effectLst/>
          </c:spPr>
          <c:marker>
            <c:symbol val="none"/>
          </c:marker>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Sheet1!$D$2:$D$41</c:f>
              <c:numCache>
                <c:formatCode>_("$"* #,##0_);_("$"* \(#,##0\);_("$"* "-"??_);_(@_)</c:formatCode>
                <c:ptCount val="40"/>
                <c:pt idx="0">
                  <c:v>359484867.80759299</c:v>
                </c:pt>
                <c:pt idx="1">
                  <c:v>324737754.49204302</c:v>
                </c:pt>
                <c:pt idx="2">
                  <c:v>376704913.12859201</c:v>
                </c:pt>
                <c:pt idx="3">
                  <c:v>631641329.09398198</c:v>
                </c:pt>
                <c:pt idx="4">
                  <c:v>802062553.01631403</c:v>
                </c:pt>
                <c:pt idx="5">
                  <c:v>1153432479.5741501</c:v>
                </c:pt>
                <c:pt idx="6">
                  <c:v>1404563217.07006</c:v>
                </c:pt>
                <c:pt idx="7">
                  <c:v>2490854801.1280398</c:v>
                </c:pt>
                <c:pt idx="8">
                  <c:v>1947740100.6078701</c:v>
                </c:pt>
                <c:pt idx="9">
                  <c:v>2112199638.7936101</c:v>
                </c:pt>
                <c:pt idx="10">
                  <c:v>2123233069.4219201</c:v>
                </c:pt>
                <c:pt idx="11">
                  <c:v>1634711898.3589399</c:v>
                </c:pt>
                <c:pt idx="12">
                  <c:v>1737896188.6977</c:v>
                </c:pt>
                <c:pt idx="13">
                  <c:v>1890629909.8336699</c:v>
                </c:pt>
                <c:pt idx="14">
                  <c:v>2370278151.5707502</c:v>
                </c:pt>
                <c:pt idx="15">
                  <c:v>2749468555.7752299</c:v>
                </c:pt>
                <c:pt idx="16">
                  <c:v>3411460586.0092001</c:v>
                </c:pt>
                <c:pt idx="17">
                  <c:v>3312242021.7984099</c:v>
                </c:pt>
                <c:pt idx="18">
                  <c:v>4045526420.2922101</c:v>
                </c:pt>
                <c:pt idx="19">
                  <c:v>4763215932.00107</c:v>
                </c:pt>
                <c:pt idx="20">
                  <c:v>9615864873.9742203</c:v>
                </c:pt>
                <c:pt idx="21">
                  <c:v>10203069870.8908</c:v>
                </c:pt>
                <c:pt idx="22">
                  <c:v>9085225294.1164799</c:v>
                </c:pt>
                <c:pt idx="23">
                  <c:v>8821277633.9831505</c:v>
                </c:pt>
                <c:pt idx="24">
                  <c:v>9715728361.8749599</c:v>
                </c:pt>
                <c:pt idx="25">
                  <c:v>17823977786.949299</c:v>
                </c:pt>
                <c:pt idx="26">
                  <c:v>27075216061.6362</c:v>
                </c:pt>
                <c:pt idx="27">
                  <c:v>40839536625.193802</c:v>
                </c:pt>
                <c:pt idx="28">
                  <c:v>48892096775.756798</c:v>
                </c:pt>
                <c:pt idx="29">
                  <c:v>38764538518.276703</c:v>
                </c:pt>
                <c:pt idx="30">
                  <c:v>35401800818.730797</c:v>
                </c:pt>
                <c:pt idx="31">
                  <c:v>37851595960.125099</c:v>
                </c:pt>
                <c:pt idx="32">
                  <c:v>47620789537.549797</c:v>
                </c:pt>
                <c:pt idx="33">
                  <c:v>43369750409.739098</c:v>
                </c:pt>
                <c:pt idx="34">
                  <c:v>55286541425.731003</c:v>
                </c:pt>
                <c:pt idx="35">
                  <c:v>61371370037.8787</c:v>
                </c:pt>
                <c:pt idx="36">
                  <c:v>54752774981.470596</c:v>
                </c:pt>
                <c:pt idx="37">
                  <c:v>49838915608.842697</c:v>
                </c:pt>
                <c:pt idx="38">
                  <c:v>52000304469.3918</c:v>
                </c:pt>
                <c:pt idx="39">
                  <c:v>51921339501.6717</c:v>
                </c:pt>
              </c:numCache>
            </c:numRef>
          </c:val>
          <c:smooth val="0"/>
          <c:extLst>
            <c:ext xmlns:c16="http://schemas.microsoft.com/office/drawing/2014/chart" uri="{C3380CC4-5D6E-409C-BE32-E72D297353CC}">
              <c16:uniqueId val="{0000000B-2E60-5F42-8B85-A0F8837D9E48}"/>
            </c:ext>
          </c:extLst>
        </c:ser>
        <c:dLbls>
          <c:showLegendKey val="0"/>
          <c:showVal val="0"/>
          <c:showCatName val="0"/>
          <c:showSerName val="0"/>
          <c:showPercent val="0"/>
          <c:showBubbleSize val="0"/>
        </c:dLbls>
        <c:smooth val="0"/>
        <c:axId val="894669631"/>
        <c:axId val="219054447"/>
      </c:lineChart>
      <c:dateAx>
        <c:axId val="894669631"/>
        <c:scaling>
          <c:orientation val="minMax"/>
        </c:scaling>
        <c:delete val="0"/>
        <c:axPos val="b"/>
        <c:numFmt formatCode="[$-409]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Offset val="100"/>
        <c:baseTimeUnit val="months"/>
      </c:dateAx>
      <c:valAx>
        <c:axId val="219054447"/>
        <c:scaling>
          <c:orientation val="minMax"/>
        </c:scaling>
        <c:delete val="0"/>
        <c:axPos val="l"/>
        <c:majorGridlines>
          <c:spPr>
            <a:ln w="9525" cap="flat" cmpd="sng" algn="ctr">
              <a:solidFill>
                <a:srgbClr val="3B3D40">
                  <a:alpha val="10000"/>
                </a:srgbClr>
              </a:solidFill>
              <a:round/>
            </a:ln>
            <a:effectLst/>
          </c:spPr>
        </c:majorGridlines>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 of LP That Are Locked Stablecoins</c:v>
                </c:pt>
              </c:strCache>
            </c:strRef>
          </c:tx>
          <c:spPr>
            <a:ln w="28575" cap="rnd">
              <a:solidFill>
                <a:schemeClr val="accent1"/>
              </a:solidFill>
              <a:round/>
            </a:ln>
            <a:effectLst/>
          </c:spPr>
          <c:marker>
            <c:symbol val="none"/>
          </c:marker>
          <c:dLbls>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ABC-844D-A95F-20B7764E1ECE}"/>
                </c:ext>
              </c:extLst>
            </c:dLbl>
            <c:dLbl>
              <c:idx val="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ABC-844D-A95F-20B7764E1ECE}"/>
                </c:ext>
              </c:extLst>
            </c:dLbl>
            <c:dLbl>
              <c:idx val="1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ABC-844D-A95F-20B7764E1ECE}"/>
                </c:ext>
              </c:extLst>
            </c:dLbl>
            <c:dLbl>
              <c:idx val="3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ABC-844D-A95F-20B7764E1ECE}"/>
                </c:ext>
              </c:extLst>
            </c:dLbl>
            <c:dLbl>
              <c:idx val="35"/>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ABC-844D-A95F-20B7764E1ECE}"/>
                </c:ext>
              </c:extLst>
            </c:dLbl>
            <c:dLbl>
              <c:idx val="3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ABC-844D-A95F-20B7764E1EC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Sheet1!$B$2:$B$41</c:f>
              <c:numCache>
                <c:formatCode>0.0%</c:formatCode>
                <c:ptCount val="40"/>
                <c:pt idx="0">
                  <c:v>0.195765839305161</c:v>
                </c:pt>
                <c:pt idx="1">
                  <c:v>0.18090788492027365</c:v>
                </c:pt>
                <c:pt idx="2">
                  <c:v>0.20716362613073569</c:v>
                </c:pt>
                <c:pt idx="3">
                  <c:v>0.13353523386353411</c:v>
                </c:pt>
                <c:pt idx="4">
                  <c:v>0.31204765096412651</c:v>
                </c:pt>
                <c:pt idx="5">
                  <c:v>0.31548316562570222</c:v>
                </c:pt>
                <c:pt idx="6">
                  <c:v>0.32629453781401835</c:v>
                </c:pt>
                <c:pt idx="7">
                  <c:v>0.40795016418828023</c:v>
                </c:pt>
                <c:pt idx="8">
                  <c:v>0.38965144231311227</c:v>
                </c:pt>
                <c:pt idx="9">
                  <c:v>0.53052273033027664</c:v>
                </c:pt>
                <c:pt idx="10">
                  <c:v>0.39104549155016011</c:v>
                </c:pt>
                <c:pt idx="11">
                  <c:v>0.29186294762365994</c:v>
                </c:pt>
                <c:pt idx="12">
                  <c:v>0.39223173306460346</c:v>
                </c:pt>
                <c:pt idx="13">
                  <c:v>0.27812196557518709</c:v>
                </c:pt>
                <c:pt idx="14">
                  <c:v>0.35705695200696708</c:v>
                </c:pt>
                <c:pt idx="15">
                  <c:v>0.63099053504921698</c:v>
                </c:pt>
                <c:pt idx="16">
                  <c:v>0.53827391821990345</c:v>
                </c:pt>
                <c:pt idx="17">
                  <c:v>0.28037519753750556</c:v>
                </c:pt>
                <c:pt idx="18">
                  <c:v>0.28453668646372982</c:v>
                </c:pt>
                <c:pt idx="19">
                  <c:v>0.12526580987165523</c:v>
                </c:pt>
                <c:pt idx="20">
                  <c:v>0.17303111635016313</c:v>
                </c:pt>
                <c:pt idx="21">
                  <c:v>0.30880356163926942</c:v>
                </c:pt>
                <c:pt idx="22">
                  <c:v>0.34307498234393574</c:v>
                </c:pt>
                <c:pt idx="23">
                  <c:v>0.27592113096921367</c:v>
                </c:pt>
                <c:pt idx="24">
                  <c:v>0.28794049045342524</c:v>
                </c:pt>
                <c:pt idx="25">
                  <c:v>0.27373634039853784</c:v>
                </c:pt>
                <c:pt idx="26">
                  <c:v>0.29081461897686106</c:v>
                </c:pt>
                <c:pt idx="27">
                  <c:v>0.22415018653891203</c:v>
                </c:pt>
                <c:pt idx="28">
                  <c:v>0.1983348940539186</c:v>
                </c:pt>
                <c:pt idx="29">
                  <c:v>0.36214272851088952</c:v>
                </c:pt>
                <c:pt idx="30">
                  <c:v>0.44598982028448553</c:v>
                </c:pt>
                <c:pt idx="31">
                  <c:v>0.41889182053723362</c:v>
                </c:pt>
                <c:pt idx="32">
                  <c:v>0.37123532038902235</c:v>
                </c:pt>
                <c:pt idx="33">
                  <c:v>0.379723167517451</c:v>
                </c:pt>
                <c:pt idx="34">
                  <c:v>0.32677675370291487</c:v>
                </c:pt>
                <c:pt idx="35">
                  <c:v>0.33259776917254785</c:v>
                </c:pt>
                <c:pt idx="36">
                  <c:v>0.42608142503797541</c:v>
                </c:pt>
                <c:pt idx="37">
                  <c:v>0.50826769459037835</c:v>
                </c:pt>
                <c:pt idx="38">
                  <c:v>0.52295295561177046</c:v>
                </c:pt>
                <c:pt idx="39">
                  <c:v>0.48113622863115435</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 of Stablecoins That Are Locked in LP</c:v>
                </c:pt>
              </c:strCache>
            </c:strRef>
          </c:tx>
          <c:spPr>
            <a:ln w="28575" cap="rnd">
              <a:solidFill>
                <a:schemeClr val="accent3"/>
              </a:solidFill>
              <a:round/>
            </a:ln>
            <a:effectLst/>
          </c:spPr>
          <c:marker>
            <c:symbol val="none"/>
          </c:marker>
          <c:dLbls>
            <c:dLbl>
              <c:idx val="38"/>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ABC-844D-A95F-20B7764E1EC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Sheet1!$C$2:$C$41</c:f>
              <c:numCache>
                <c:formatCode>0.00%</c:formatCode>
                <c:ptCount val="40"/>
                <c:pt idx="0">
                  <c:v>2.5949911275126171E-2</c:v>
                </c:pt>
                <c:pt idx="1">
                  <c:v>2.1436137670791961E-2</c:v>
                </c:pt>
                <c:pt idx="2">
                  <c:v>2.9501184518484522E-2</c:v>
                </c:pt>
                <c:pt idx="3">
                  <c:v>3.1723757903252825E-2</c:v>
                </c:pt>
                <c:pt idx="4">
                  <c:v>9.0021881490184183E-2</c:v>
                </c:pt>
                <c:pt idx="5">
                  <c:v>0.12738581536352414</c:v>
                </c:pt>
                <c:pt idx="6">
                  <c:v>0.10585861252158052</c:v>
                </c:pt>
                <c:pt idx="7">
                  <c:v>0.22493193885892221</c:v>
                </c:pt>
                <c:pt idx="8">
                  <c:v>0.16923288011135409</c:v>
                </c:pt>
                <c:pt idx="9">
                  <c:v>0.24870370286145491</c:v>
                </c:pt>
                <c:pt idx="10">
                  <c:v>0.15805732342887402</c:v>
                </c:pt>
                <c:pt idx="11">
                  <c:v>9.1519328587196802E-2</c:v>
                </c:pt>
                <c:pt idx="12">
                  <c:v>0.12877264990870566</c:v>
                </c:pt>
                <c:pt idx="13">
                  <c:v>0.1000722249015326</c:v>
                </c:pt>
                <c:pt idx="14">
                  <c:v>0.16061379543138118</c:v>
                </c:pt>
                <c:pt idx="15">
                  <c:v>0.31243154268508605</c:v>
                </c:pt>
                <c:pt idx="16">
                  <c:v>0.19584887003830012</c:v>
                </c:pt>
                <c:pt idx="17">
                  <c:v>8.6153518150619335E-2</c:v>
                </c:pt>
                <c:pt idx="18">
                  <c:v>9.9100414327479971E-2</c:v>
                </c:pt>
                <c:pt idx="19">
                  <c:v>4.4795433552756593E-2</c:v>
                </c:pt>
                <c:pt idx="20">
                  <c:v>0.10048942564517242</c:v>
                </c:pt>
                <c:pt idx="21">
                  <c:v>0.15271543640482543</c:v>
                </c:pt>
                <c:pt idx="22">
                  <c:v>0.13777973499496798</c:v>
                </c:pt>
                <c:pt idx="23">
                  <c:v>9.5994479517468437E-2</c:v>
                </c:pt>
                <c:pt idx="24">
                  <c:v>9.5690096132062433E-2</c:v>
                </c:pt>
                <c:pt idx="25">
                  <c:v>0.1275362259177491</c:v>
                </c:pt>
                <c:pt idx="26">
                  <c:v>0.14906575669989799</c:v>
                </c:pt>
                <c:pt idx="27">
                  <c:v>0.14428510085959426</c:v>
                </c:pt>
                <c:pt idx="28">
                  <c:v>0.11306112438640578</c:v>
                </c:pt>
                <c:pt idx="29">
                  <c:v>0.13154505807765421</c:v>
                </c:pt>
                <c:pt idx="30">
                  <c:v>0.14187028509924424</c:v>
                </c:pt>
                <c:pt idx="31">
                  <c:v>0.13780417821491242</c:v>
                </c:pt>
                <c:pt idx="32">
                  <c:v>0.1465649771410153</c:v>
                </c:pt>
                <c:pt idx="33">
                  <c:v>0.12623016904978288</c:v>
                </c:pt>
                <c:pt idx="34">
                  <c:v>0.13128785780385369</c:v>
                </c:pt>
                <c:pt idx="35">
                  <c:v>0.13182079512413608</c:v>
                </c:pt>
                <c:pt idx="36">
                  <c:v>0.13884430695545594</c:v>
                </c:pt>
                <c:pt idx="37">
                  <c:v>0.14272335876936362</c:v>
                </c:pt>
                <c:pt idx="38">
                  <c:v>0.1459517028487268</c:v>
                </c:pt>
                <c:pt idx="39">
                  <c:v>0.13176610786468707</c:v>
                </c:pt>
              </c:numCache>
            </c:numRef>
          </c:val>
          <c:smooth val="0"/>
          <c:extLst>
            <c:ext xmlns:c16="http://schemas.microsoft.com/office/drawing/2014/chart" uri="{C3380CC4-5D6E-409C-BE32-E72D297353CC}">
              <c16:uniqueId val="{0000000A-2E60-5F42-8B85-A0F8837D9E48}"/>
            </c:ext>
          </c:extLst>
        </c:ser>
        <c:dLbls>
          <c:showLegendKey val="0"/>
          <c:showVal val="0"/>
          <c:showCatName val="0"/>
          <c:showSerName val="0"/>
          <c:showPercent val="0"/>
          <c:showBubbleSize val="0"/>
        </c:dLbls>
        <c:smooth val="0"/>
        <c:axId val="894669631"/>
        <c:axId val="219054447"/>
      </c:lineChart>
      <c:dateAx>
        <c:axId val="894669631"/>
        <c:scaling>
          <c:orientation val="minMax"/>
        </c:scaling>
        <c:delete val="0"/>
        <c:axPos val="b"/>
        <c:numFmt formatCode="[$-409]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Offset val="100"/>
        <c:baseTimeUnit val="months"/>
      </c:dateAx>
      <c:valAx>
        <c:axId val="219054447"/>
        <c:scaling>
          <c:orientation val="minMax"/>
        </c:scaling>
        <c:delete val="0"/>
        <c:axPos val="l"/>
        <c:majorGridlines>
          <c:spPr>
            <a:ln w="9525" cap="flat" cmpd="sng" algn="ctr">
              <a:solidFill>
                <a:srgbClr val="3B3D40">
                  <a:alpha val="10000"/>
                </a:srgb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Stablecoins</c:v>
                </c:pt>
              </c:strCache>
            </c:strRef>
          </c:tx>
          <c:spPr>
            <a:solidFill>
              <a:schemeClr val="accent2">
                <a:lumMod val="60000"/>
                <a:lumOff val="4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D-7CAE-F541-8627-AA3A43D56674}"/>
                </c:ext>
              </c:extLst>
            </c:dLbl>
            <c:dLbl>
              <c:idx val="1"/>
              <c:delete val="1"/>
              <c:extLst>
                <c:ext xmlns:c15="http://schemas.microsoft.com/office/drawing/2012/chart" uri="{CE6537A1-D6FC-4f65-9D91-7224C49458BB}"/>
                <c:ext xmlns:c16="http://schemas.microsoft.com/office/drawing/2014/chart" uri="{C3380CC4-5D6E-409C-BE32-E72D297353CC}">
                  <c16:uniqueId val="{0000000C-7CAE-F541-8627-AA3A43D5667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FTX*</c:v>
                </c:pt>
                <c:pt idx="1">
                  <c:v>Coinbase*</c:v>
                </c:pt>
                <c:pt idx="2">
                  <c:v>Uniswap</c:v>
                </c:pt>
                <c:pt idx="3">
                  <c:v>PancakeSwap</c:v>
                </c:pt>
                <c:pt idx="4">
                  <c:v>Huobi</c:v>
                </c:pt>
                <c:pt idx="5">
                  <c:v>Bybit</c:v>
                </c:pt>
                <c:pt idx="6">
                  <c:v>OKX</c:v>
                </c:pt>
                <c:pt idx="7">
                  <c:v>KuCoin</c:v>
                </c:pt>
                <c:pt idx="8">
                  <c:v>Binance</c:v>
                </c:pt>
                <c:pt idx="9">
                  <c:v>Crypto.com</c:v>
                </c:pt>
              </c:strCache>
            </c:strRef>
          </c:cat>
          <c:val>
            <c:numRef>
              <c:f>Sheet1!$B$2:$B$11</c:f>
              <c:numCache>
                <c:formatCode>0%</c:formatCode>
                <c:ptCount val="10"/>
                <c:pt idx="0">
                  <c:v>0.03</c:v>
                </c:pt>
                <c:pt idx="1">
                  <c:v>0.04</c:v>
                </c:pt>
                <c:pt idx="2">
                  <c:v>0.24</c:v>
                </c:pt>
                <c:pt idx="3">
                  <c:v>0.4</c:v>
                </c:pt>
                <c:pt idx="4">
                  <c:v>0.67</c:v>
                </c:pt>
                <c:pt idx="5">
                  <c:v>0.79</c:v>
                </c:pt>
                <c:pt idx="6">
                  <c:v>0.85</c:v>
                </c:pt>
                <c:pt idx="7">
                  <c:v>0.95</c:v>
                </c:pt>
                <c:pt idx="8">
                  <c:v>0.96</c:v>
                </c:pt>
                <c:pt idx="9">
                  <c:v>0.96</c:v>
                </c:pt>
              </c:numCache>
            </c:numRef>
          </c:val>
          <c:extLst>
            <c:ext xmlns:c16="http://schemas.microsoft.com/office/drawing/2014/chart" uri="{C3380CC4-5D6E-409C-BE32-E72D297353CC}">
              <c16:uniqueId val="{00000000-7CAE-F541-8627-AA3A43D56674}"/>
            </c:ext>
          </c:extLst>
        </c:ser>
        <c:ser>
          <c:idx val="1"/>
          <c:order val="1"/>
          <c:tx>
            <c:strRef>
              <c:f>Sheet1!$C$1</c:f>
              <c:strCache>
                <c:ptCount val="1"/>
                <c:pt idx="0">
                  <c:v>Other Crypto</c:v>
                </c:pt>
              </c:strCache>
            </c:strRef>
          </c:tx>
          <c:spPr>
            <a:solidFill>
              <a:schemeClr val="tx2">
                <a:lumMod val="40000"/>
                <a:lumOff val="6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7CAE-F541-8627-AA3A43D56674}"/>
                </c:ext>
              </c:extLst>
            </c:dLbl>
            <c:dLbl>
              <c:idx val="1"/>
              <c:delete val="1"/>
              <c:extLst>
                <c:ext xmlns:c15="http://schemas.microsoft.com/office/drawing/2012/chart" uri="{CE6537A1-D6FC-4f65-9D91-7224C49458BB}"/>
                <c:ext xmlns:c16="http://schemas.microsoft.com/office/drawing/2014/chart" uri="{C3380CC4-5D6E-409C-BE32-E72D297353CC}">
                  <c16:uniqueId val="{0000000B-7CAE-F541-8627-AA3A43D56674}"/>
                </c:ext>
              </c:extLst>
            </c:dLbl>
            <c:dLbl>
              <c:idx val="4"/>
              <c:delete val="1"/>
              <c:extLst>
                <c:ext xmlns:c15="http://schemas.microsoft.com/office/drawing/2012/chart" uri="{CE6537A1-D6FC-4f65-9D91-7224C49458BB}"/>
                <c:ext xmlns:c16="http://schemas.microsoft.com/office/drawing/2014/chart" uri="{C3380CC4-5D6E-409C-BE32-E72D297353CC}">
                  <c16:uniqueId val="{00000003-7CAE-F541-8627-AA3A43D56674}"/>
                </c:ext>
              </c:extLst>
            </c:dLbl>
            <c:dLbl>
              <c:idx val="5"/>
              <c:delete val="1"/>
              <c:extLst>
                <c:ext xmlns:c15="http://schemas.microsoft.com/office/drawing/2012/chart" uri="{CE6537A1-D6FC-4f65-9D91-7224C49458BB}"/>
                <c:ext xmlns:c16="http://schemas.microsoft.com/office/drawing/2014/chart" uri="{C3380CC4-5D6E-409C-BE32-E72D297353CC}">
                  <c16:uniqueId val="{00000011-7CAE-F541-8627-AA3A43D56674}"/>
                </c:ext>
              </c:extLst>
            </c:dLbl>
            <c:dLbl>
              <c:idx val="6"/>
              <c:delete val="1"/>
              <c:extLst>
                <c:ext xmlns:c15="http://schemas.microsoft.com/office/drawing/2012/chart" uri="{CE6537A1-D6FC-4f65-9D91-7224C49458BB}"/>
                <c:ext xmlns:c16="http://schemas.microsoft.com/office/drawing/2014/chart" uri="{C3380CC4-5D6E-409C-BE32-E72D297353CC}">
                  <c16:uniqueId val="{00000012-7CAE-F541-8627-AA3A43D56674}"/>
                </c:ext>
              </c:extLst>
            </c:dLbl>
            <c:dLbl>
              <c:idx val="7"/>
              <c:delete val="1"/>
              <c:extLst>
                <c:ext xmlns:c15="http://schemas.microsoft.com/office/drawing/2012/chart" uri="{CE6537A1-D6FC-4f65-9D91-7224C49458BB}"/>
                <c:ext xmlns:c16="http://schemas.microsoft.com/office/drawing/2014/chart" uri="{C3380CC4-5D6E-409C-BE32-E72D297353CC}">
                  <c16:uniqueId val="{00000013-7CAE-F541-8627-AA3A43D56674}"/>
                </c:ext>
              </c:extLst>
            </c:dLbl>
            <c:dLbl>
              <c:idx val="8"/>
              <c:delete val="1"/>
              <c:extLst>
                <c:ext xmlns:c15="http://schemas.microsoft.com/office/drawing/2012/chart" uri="{CE6537A1-D6FC-4f65-9D91-7224C49458BB}"/>
                <c:ext xmlns:c16="http://schemas.microsoft.com/office/drawing/2014/chart" uri="{C3380CC4-5D6E-409C-BE32-E72D297353CC}">
                  <c16:uniqueId val="{00000014-7CAE-F541-8627-AA3A43D56674}"/>
                </c:ext>
              </c:extLst>
            </c:dLbl>
            <c:dLbl>
              <c:idx val="9"/>
              <c:delete val="1"/>
              <c:extLst>
                <c:ext xmlns:c15="http://schemas.microsoft.com/office/drawing/2012/chart" uri="{CE6537A1-D6FC-4f65-9D91-7224C49458BB}"/>
                <c:ext xmlns:c16="http://schemas.microsoft.com/office/drawing/2014/chart" uri="{C3380CC4-5D6E-409C-BE32-E72D297353CC}">
                  <c16:uniqueId val="{00000015-7CAE-F541-8627-AA3A43D5667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FTX*</c:v>
                </c:pt>
                <c:pt idx="1">
                  <c:v>Coinbase*</c:v>
                </c:pt>
                <c:pt idx="2">
                  <c:v>Uniswap</c:v>
                </c:pt>
                <c:pt idx="3">
                  <c:v>PancakeSwap</c:v>
                </c:pt>
                <c:pt idx="4">
                  <c:v>Huobi</c:v>
                </c:pt>
                <c:pt idx="5">
                  <c:v>Bybit</c:v>
                </c:pt>
                <c:pt idx="6">
                  <c:v>OKX</c:v>
                </c:pt>
                <c:pt idx="7">
                  <c:v>KuCoin</c:v>
                </c:pt>
                <c:pt idx="8">
                  <c:v>Binance</c:v>
                </c:pt>
                <c:pt idx="9">
                  <c:v>Crypto.com</c:v>
                </c:pt>
              </c:strCache>
            </c:strRef>
          </c:cat>
          <c:val>
            <c:numRef>
              <c:f>Sheet1!$C$2:$C$11</c:f>
              <c:numCache>
                <c:formatCode>0%</c:formatCode>
                <c:ptCount val="10"/>
                <c:pt idx="0">
                  <c:v>0</c:v>
                </c:pt>
                <c:pt idx="1">
                  <c:v>0.02</c:v>
                </c:pt>
                <c:pt idx="2">
                  <c:v>0.76</c:v>
                </c:pt>
                <c:pt idx="3">
                  <c:v>0.6</c:v>
                </c:pt>
                <c:pt idx="4">
                  <c:v>0.02</c:v>
                </c:pt>
                <c:pt idx="5">
                  <c:v>0</c:v>
                </c:pt>
                <c:pt idx="6">
                  <c:v>0.01</c:v>
                </c:pt>
                <c:pt idx="7">
                  <c:v>0.05</c:v>
                </c:pt>
                <c:pt idx="8">
                  <c:v>0.02</c:v>
                </c:pt>
                <c:pt idx="9">
                  <c:v>0.04</c:v>
                </c:pt>
              </c:numCache>
            </c:numRef>
          </c:val>
          <c:extLst>
            <c:ext xmlns:c16="http://schemas.microsoft.com/office/drawing/2014/chart" uri="{C3380CC4-5D6E-409C-BE32-E72D297353CC}">
              <c16:uniqueId val="{00000004-7CAE-F541-8627-AA3A43D56674}"/>
            </c:ext>
          </c:extLst>
        </c:ser>
        <c:ser>
          <c:idx val="2"/>
          <c:order val="2"/>
          <c:tx>
            <c:strRef>
              <c:f>Sheet1!$D$1</c:f>
              <c:strCache>
                <c:ptCount val="1"/>
                <c:pt idx="0">
                  <c:v>Fiat</c:v>
                </c:pt>
              </c:strCache>
            </c:strRef>
          </c:tx>
          <c:spPr>
            <a:solidFill>
              <a:schemeClr val="accent6">
                <a:lumMod val="40000"/>
                <a:lumOff val="60000"/>
              </a:schemeClr>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6-7CAE-F541-8627-AA3A43D56674}"/>
                </c:ext>
              </c:extLst>
            </c:dLbl>
            <c:dLbl>
              <c:idx val="3"/>
              <c:delete val="1"/>
              <c:extLst>
                <c:ext xmlns:c15="http://schemas.microsoft.com/office/drawing/2012/chart" uri="{CE6537A1-D6FC-4f65-9D91-7224C49458BB}"/>
                <c:ext xmlns:c16="http://schemas.microsoft.com/office/drawing/2014/chart" uri="{C3380CC4-5D6E-409C-BE32-E72D297353CC}">
                  <c16:uniqueId val="{00000007-7CAE-F541-8627-AA3A43D56674}"/>
                </c:ext>
              </c:extLst>
            </c:dLbl>
            <c:dLbl>
              <c:idx val="7"/>
              <c:delete val="1"/>
              <c:extLst>
                <c:ext xmlns:c15="http://schemas.microsoft.com/office/drawing/2012/chart" uri="{CE6537A1-D6FC-4f65-9D91-7224C49458BB}"/>
                <c:ext xmlns:c16="http://schemas.microsoft.com/office/drawing/2014/chart" uri="{C3380CC4-5D6E-409C-BE32-E72D297353CC}">
                  <c16:uniqueId val="{0000000E-7CAE-F541-8627-AA3A43D56674}"/>
                </c:ext>
              </c:extLst>
            </c:dLbl>
            <c:dLbl>
              <c:idx val="8"/>
              <c:delete val="1"/>
              <c:extLst>
                <c:ext xmlns:c15="http://schemas.microsoft.com/office/drawing/2012/chart" uri="{CE6537A1-D6FC-4f65-9D91-7224C49458BB}"/>
                <c:ext xmlns:c16="http://schemas.microsoft.com/office/drawing/2014/chart" uri="{C3380CC4-5D6E-409C-BE32-E72D297353CC}">
                  <c16:uniqueId val="{0000000F-7CAE-F541-8627-AA3A43D56674}"/>
                </c:ext>
              </c:extLst>
            </c:dLbl>
            <c:dLbl>
              <c:idx val="9"/>
              <c:delete val="1"/>
              <c:extLst>
                <c:ext xmlns:c15="http://schemas.microsoft.com/office/drawing/2012/chart" uri="{CE6537A1-D6FC-4f65-9D91-7224C49458BB}"/>
                <c:ext xmlns:c16="http://schemas.microsoft.com/office/drawing/2014/chart" uri="{C3380CC4-5D6E-409C-BE32-E72D297353CC}">
                  <c16:uniqueId val="{00000010-7CAE-F541-8627-AA3A43D5667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FTX*</c:v>
                </c:pt>
                <c:pt idx="1">
                  <c:v>Coinbase*</c:v>
                </c:pt>
                <c:pt idx="2">
                  <c:v>Uniswap</c:v>
                </c:pt>
                <c:pt idx="3">
                  <c:v>PancakeSwap</c:v>
                </c:pt>
                <c:pt idx="4">
                  <c:v>Huobi</c:v>
                </c:pt>
                <c:pt idx="5">
                  <c:v>Bybit</c:v>
                </c:pt>
                <c:pt idx="6">
                  <c:v>OKX</c:v>
                </c:pt>
                <c:pt idx="7">
                  <c:v>KuCoin</c:v>
                </c:pt>
                <c:pt idx="8">
                  <c:v>Binance</c:v>
                </c:pt>
                <c:pt idx="9">
                  <c:v>Crypto.com</c:v>
                </c:pt>
              </c:strCache>
            </c:strRef>
          </c:cat>
          <c:val>
            <c:numRef>
              <c:f>Sheet1!$D$2:$D$11</c:f>
              <c:numCache>
                <c:formatCode>0%</c:formatCode>
                <c:ptCount val="10"/>
                <c:pt idx="0">
                  <c:v>0.97</c:v>
                </c:pt>
                <c:pt idx="1">
                  <c:v>0.94</c:v>
                </c:pt>
                <c:pt idx="2">
                  <c:v>0</c:v>
                </c:pt>
                <c:pt idx="3">
                  <c:v>0</c:v>
                </c:pt>
                <c:pt idx="4">
                  <c:v>0.31</c:v>
                </c:pt>
                <c:pt idx="5">
                  <c:v>0.21</c:v>
                </c:pt>
                <c:pt idx="6">
                  <c:v>0.14000000000000001</c:v>
                </c:pt>
                <c:pt idx="7">
                  <c:v>0</c:v>
                </c:pt>
                <c:pt idx="8">
                  <c:v>0.02</c:v>
                </c:pt>
                <c:pt idx="9">
                  <c:v>0</c:v>
                </c:pt>
              </c:numCache>
            </c:numRef>
          </c:val>
          <c:extLst>
            <c:ext xmlns:c16="http://schemas.microsoft.com/office/drawing/2014/chart" uri="{C3380CC4-5D6E-409C-BE32-E72D297353CC}">
              <c16:uniqueId val="{00000009-7CAE-F541-8627-AA3A43D56674}"/>
            </c:ext>
          </c:extLst>
        </c:ser>
        <c:dLbls>
          <c:showLegendKey val="0"/>
          <c:showVal val="0"/>
          <c:showCatName val="0"/>
          <c:showSerName val="0"/>
          <c:showPercent val="0"/>
          <c:showBubbleSize val="0"/>
        </c:dLbls>
        <c:gapWidth val="56"/>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 Value Locked</c:v>
                </c:pt>
              </c:strCache>
            </c:strRef>
          </c:tx>
          <c:spPr>
            <a:solidFill>
              <a:schemeClr val="tx2">
                <a:lumMod val="60000"/>
                <a:lumOff val="40000"/>
              </a:schemeClr>
            </a:solidFill>
            <a:ln>
              <a:noFill/>
            </a:ln>
            <a:effectLst/>
          </c:spPr>
          <c:invertIfNegative val="0"/>
          <c:dLbls>
            <c:dLbl>
              <c:idx val="16"/>
              <c:layout>
                <c:manualLayout>
                  <c:x val="-6.8870298225305679E-17"/>
                  <c:y val="-1.58225167120661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28-9A43-80EC-2EE4738F4FAF}"/>
                </c:ext>
              </c:extLst>
            </c:dLbl>
            <c:dLbl>
              <c:idx val="17"/>
              <c:layout>
                <c:manualLayout>
                  <c:x val="-6.8870298225305679E-17"/>
                  <c:y val="-1.89870200544792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E28-9A43-80EC-2EE4738F4FAF}"/>
                </c:ext>
              </c:extLst>
            </c:dLbl>
            <c:dLbl>
              <c:idx val="23"/>
              <c:layout>
                <c:manualLayout>
                  <c:x val="0"/>
                  <c:y val="-2.84805300817189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E28-9A43-80EC-2EE4738F4FAF}"/>
                </c:ext>
              </c:extLst>
            </c:dLbl>
            <c:dLbl>
              <c:idx val="26"/>
              <c:layout>
                <c:manualLayout>
                  <c:x val="0"/>
                  <c:y val="-2.53160267393057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E28-9A43-80EC-2EE4738F4FAF}"/>
                </c:ext>
              </c:extLst>
            </c:dLbl>
            <c:numFmt formatCode="[$$-409]#,##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numRef>
              <c:f>Sheet1!$A$2:$A$29</c:f>
              <c:numCache>
                <c:formatCode>mmm\-yy</c:formatCode>
                <c:ptCount val="28"/>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pt idx="18">
                  <c:v>44378</c:v>
                </c:pt>
                <c:pt idx="19">
                  <c:v>44409</c:v>
                </c:pt>
                <c:pt idx="20">
                  <c:v>44440</c:v>
                </c:pt>
                <c:pt idx="21">
                  <c:v>44470</c:v>
                </c:pt>
                <c:pt idx="22">
                  <c:v>44501</c:v>
                </c:pt>
                <c:pt idx="23">
                  <c:v>44531</c:v>
                </c:pt>
                <c:pt idx="24">
                  <c:v>44562</c:v>
                </c:pt>
                <c:pt idx="25">
                  <c:v>44593</c:v>
                </c:pt>
                <c:pt idx="26">
                  <c:v>44621</c:v>
                </c:pt>
                <c:pt idx="27">
                  <c:v>44652</c:v>
                </c:pt>
              </c:numCache>
            </c:numRef>
          </c:cat>
          <c:val>
            <c:numRef>
              <c:f>Sheet1!$B$2:$B$29</c:f>
              <c:numCache>
                <c:formatCode>_("$"* #,##0.0_);_("$"* \(#,##0.0\);_("$"* "-"??_);_(@_)</c:formatCode>
                <c:ptCount val="28"/>
                <c:pt idx="0">
                  <c:v>0.60299999999999998</c:v>
                </c:pt>
                <c:pt idx="1">
                  <c:v>0.83</c:v>
                </c:pt>
                <c:pt idx="2">
                  <c:v>0.85</c:v>
                </c:pt>
                <c:pt idx="3">
                  <c:v>0.58199999999999996</c:v>
                </c:pt>
                <c:pt idx="4">
                  <c:v>1.08</c:v>
                </c:pt>
                <c:pt idx="5">
                  <c:v>1.39</c:v>
                </c:pt>
                <c:pt idx="6">
                  <c:v>2.13</c:v>
                </c:pt>
                <c:pt idx="7">
                  <c:v>4.1100000000000003</c:v>
                </c:pt>
                <c:pt idx="8">
                  <c:v>9.1199999999999992</c:v>
                </c:pt>
                <c:pt idx="9">
                  <c:v>9.98</c:v>
                </c:pt>
                <c:pt idx="10">
                  <c:v>10.67</c:v>
                </c:pt>
                <c:pt idx="11">
                  <c:v>13.77</c:v>
                </c:pt>
                <c:pt idx="12">
                  <c:v>17.84</c:v>
                </c:pt>
                <c:pt idx="13">
                  <c:v>30.93</c:v>
                </c:pt>
                <c:pt idx="14">
                  <c:v>44.71</c:v>
                </c:pt>
                <c:pt idx="15">
                  <c:v>74.47</c:v>
                </c:pt>
                <c:pt idx="16">
                  <c:v>134.5</c:v>
                </c:pt>
                <c:pt idx="17">
                  <c:v>117.03</c:v>
                </c:pt>
                <c:pt idx="18">
                  <c:v>107.47</c:v>
                </c:pt>
                <c:pt idx="19">
                  <c:v>128.88</c:v>
                </c:pt>
                <c:pt idx="20">
                  <c:v>172.75</c:v>
                </c:pt>
                <c:pt idx="21">
                  <c:v>191.48</c:v>
                </c:pt>
                <c:pt idx="22">
                  <c:v>229.29</c:v>
                </c:pt>
                <c:pt idx="23">
                  <c:v>247.65</c:v>
                </c:pt>
                <c:pt idx="24">
                  <c:v>243.24</c:v>
                </c:pt>
                <c:pt idx="25">
                  <c:v>196.95</c:v>
                </c:pt>
                <c:pt idx="26">
                  <c:v>204.56</c:v>
                </c:pt>
                <c:pt idx="27">
                  <c:v>232.15</c:v>
                </c:pt>
              </c:numCache>
            </c:numRef>
          </c:val>
          <c:extLst>
            <c:ext xmlns:c16="http://schemas.microsoft.com/office/drawing/2014/chart" uri="{C3380CC4-5D6E-409C-BE32-E72D297353CC}">
              <c16:uniqueId val="{00000000-7CAE-F541-8627-AA3A43D56674}"/>
            </c:ext>
          </c:extLst>
        </c:ser>
        <c:dLbls>
          <c:showLegendKey val="0"/>
          <c:showVal val="0"/>
          <c:showCatName val="0"/>
          <c:showSerName val="0"/>
          <c:showPercent val="0"/>
          <c:showBubbleSize val="0"/>
        </c:dLbls>
        <c:gapWidth val="56"/>
        <c:axId val="894669631"/>
        <c:axId val="219054447"/>
      </c:barChart>
      <c:dateAx>
        <c:axId val="894669631"/>
        <c:scaling>
          <c:orientation val="minMax"/>
        </c:scaling>
        <c:delete val="0"/>
        <c:axPos val="b"/>
        <c:numFmt formatCode="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219054447"/>
        <c:crosses val="autoZero"/>
        <c:auto val="1"/>
        <c:lblOffset val="100"/>
        <c:baseTimeUnit val="months"/>
      </c:date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 of Reserves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6-39E2-0743-8661-F36C6C92338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7-39E2-0743-8661-F36C6C923382}"/>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2-39E2-0743-8661-F36C6C923382}"/>
              </c:ext>
            </c:extLst>
          </c:dPt>
          <c:dPt>
            <c:idx val="3"/>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3-39E2-0743-8661-F36C6C923382}"/>
              </c:ext>
            </c:extLst>
          </c:dPt>
          <c:dPt>
            <c:idx val="4"/>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4-39E2-0743-8661-F36C6C923382}"/>
              </c:ext>
            </c:extLst>
          </c:dPt>
          <c:dPt>
            <c:idx val="5"/>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5-39E2-0743-8661-F36C6C923382}"/>
              </c:ext>
            </c:extLst>
          </c:dPt>
          <c:dPt>
            <c:idx val="6"/>
            <c:bubble3D val="0"/>
            <c:spPr>
              <a:solidFill>
                <a:schemeClr val="accent5">
                  <a:tint val="81000"/>
                </a:schemeClr>
              </a:solidFill>
              <a:ln w="19050">
                <a:solidFill>
                  <a:schemeClr val="lt1"/>
                </a:solidFill>
              </a:ln>
              <a:effectLst/>
            </c:spPr>
            <c:extLst>
              <c:ext xmlns:c16="http://schemas.microsoft.com/office/drawing/2014/chart" uri="{C3380CC4-5D6E-409C-BE32-E72D297353CC}">
                <c16:uniqueId val="{00000008-39E2-0743-8661-F36C6C923382}"/>
              </c:ext>
            </c:extLst>
          </c:dPt>
          <c:dPt>
            <c:idx val="7"/>
            <c:bubble3D val="0"/>
            <c:spPr>
              <a:solidFill>
                <a:schemeClr val="tx2"/>
              </a:solidFill>
              <a:ln w="19050">
                <a:solidFill>
                  <a:schemeClr val="lt1"/>
                </a:solidFill>
              </a:ln>
              <a:effectLst/>
            </c:spPr>
            <c:extLst>
              <c:ext xmlns:c16="http://schemas.microsoft.com/office/drawing/2014/chart" uri="{C3380CC4-5D6E-409C-BE32-E72D297353CC}">
                <c16:uniqueId val="{00000009-39E2-0743-8661-F36C6C923382}"/>
              </c:ext>
            </c:extLst>
          </c:dPt>
          <c:dPt>
            <c:idx val="8"/>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A-39E2-0743-8661-F36C6C923382}"/>
              </c:ext>
            </c:extLst>
          </c:dPt>
          <c:dPt>
            <c:idx val="9"/>
            <c:bubble3D val="0"/>
            <c:spPr>
              <a:solidFill>
                <a:schemeClr val="tx2">
                  <a:lumMod val="20000"/>
                  <a:lumOff val="80000"/>
                </a:schemeClr>
              </a:solidFill>
              <a:ln w="19050">
                <a:solidFill>
                  <a:schemeClr val="lt1"/>
                </a:solidFill>
              </a:ln>
              <a:effectLst/>
            </c:spPr>
            <c:extLst>
              <c:ext xmlns:c16="http://schemas.microsoft.com/office/drawing/2014/chart" uri="{C3380CC4-5D6E-409C-BE32-E72D297353CC}">
                <c16:uniqueId val="{00000013-0CD3-B747-B051-2993EA2CE362}"/>
              </c:ext>
            </c:extLst>
          </c:dPt>
          <c:dLbls>
            <c:dLbl>
              <c:idx val="0"/>
              <c:layout>
                <c:manualLayout>
                  <c:x val="0.16193570915545147"/>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9E2-0743-8661-F36C6C923382}"/>
                </c:ext>
              </c:extLst>
            </c:dLbl>
            <c:dLbl>
              <c:idx val="1"/>
              <c:layout>
                <c:manualLayout>
                  <c:x val="6.0147549114881835E-2"/>
                  <c:y val="6.790326895960857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9E2-0743-8661-F36C6C923382}"/>
                </c:ext>
              </c:extLst>
            </c:dLbl>
            <c:dLbl>
              <c:idx val="5"/>
              <c:layout>
                <c:manualLayout>
                  <c:x val="-6.9401018209479231E-3"/>
                  <c:y val="3.530969985899650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9E2-0743-8661-F36C6C923382}"/>
                </c:ext>
              </c:extLst>
            </c:dLbl>
            <c:dLbl>
              <c:idx val="6"/>
              <c:layout>
                <c:manualLayout>
                  <c:x val="0"/>
                  <c:y val="4.889035365091812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9E2-0743-8661-F36C6C923382}"/>
                </c:ext>
              </c:extLst>
            </c:dLbl>
            <c:dLbl>
              <c:idx val="7"/>
              <c:layout>
                <c:manualLayout>
                  <c:x val="-1.388020364189585E-2"/>
                  <c:y val="1.901291530869037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9E2-0743-8661-F36C6C923382}"/>
                </c:ext>
              </c:extLst>
            </c:dLbl>
            <c:dLbl>
              <c:idx val="8"/>
              <c:layout>
                <c:manualLayout>
                  <c:x val="4.626734547298594E-3"/>
                  <c:y val="1.629678455030605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9E2-0743-8661-F36C6C923382}"/>
                </c:ext>
              </c:extLst>
            </c:dLbl>
            <c:dLbl>
              <c:idx val="9"/>
              <c:layout>
                <c:manualLayout>
                  <c:x val="3.7013876378388884E-2"/>
                  <c:y val="1.358065379192171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0CD3-B747-B051-2993EA2CE3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rgbClr val="3B3D40"/>
                  </a:solidFill>
                  <a:round/>
                </a:ln>
                <a:effectLst/>
              </c:spPr>
            </c:leaderLines>
            <c:extLst>
              <c:ext xmlns:c15="http://schemas.microsoft.com/office/drawing/2012/chart" uri="{CE6537A1-D6FC-4f65-9D91-7224C49458BB}"/>
            </c:extLst>
          </c:dLbls>
          <c:cat>
            <c:strRef>
              <c:f>Sheet1!$A$2:$A$11</c:f>
              <c:strCache>
                <c:ptCount val="10"/>
                <c:pt idx="0">
                  <c:v>A1+ Commercial Paper</c:v>
                </c:pt>
                <c:pt idx="1">
                  <c:v>A1 Commercial Paper</c:v>
                </c:pt>
                <c:pt idx="2">
                  <c:v>A2 Commercial Paper</c:v>
                </c:pt>
                <c:pt idx="3">
                  <c:v>Sub A2 Commercial Paper</c:v>
                </c:pt>
                <c:pt idx="4">
                  <c:v>T-Bills</c:v>
                </c:pt>
                <c:pt idx="5">
                  <c:v>Cash</c:v>
                </c:pt>
                <c:pt idx="6">
                  <c:v>Money Market</c:v>
                </c:pt>
                <c:pt idx="7">
                  <c:v>Digital Tokens &amp; Other</c:v>
                </c:pt>
                <c:pt idx="8">
                  <c:v>Corporate Bonds, Funds, Metals</c:v>
                </c:pt>
                <c:pt idx="9">
                  <c:v>Secured Loans</c:v>
                </c:pt>
              </c:strCache>
            </c:strRef>
          </c:cat>
          <c:val>
            <c:numRef>
              <c:f>Sheet1!$B$2:$B$11</c:f>
              <c:numCache>
                <c:formatCode>0%</c:formatCode>
                <c:ptCount val="10"/>
                <c:pt idx="0">
                  <c:v>1.1433348852218604E-2</c:v>
                </c:pt>
                <c:pt idx="1">
                  <c:v>0.2046508542181095</c:v>
                </c:pt>
                <c:pt idx="2">
                  <c:v>0.21624625017755286</c:v>
                </c:pt>
                <c:pt idx="3">
                  <c:v>1.0066296752119038E-2</c:v>
                </c:pt>
                <c:pt idx="4">
                  <c:v>0.28097375000000002</c:v>
                </c:pt>
                <c:pt idx="5">
                  <c:v>0.10463850000000001</c:v>
                </c:pt>
                <c:pt idx="6">
                  <c:v>1.4491E-2</c:v>
                </c:pt>
                <c:pt idx="7">
                  <c:v>5.5399999999999998E-2</c:v>
                </c:pt>
                <c:pt idx="8">
                  <c:v>5.2200000000000003E-2</c:v>
                </c:pt>
                <c:pt idx="9">
                  <c:v>4.99E-2</c:v>
                </c:pt>
              </c:numCache>
            </c:numRef>
          </c:val>
          <c:extLst>
            <c:ext xmlns:c16="http://schemas.microsoft.com/office/drawing/2014/chart" uri="{C3380CC4-5D6E-409C-BE32-E72D297353CC}">
              <c16:uniqueId val="{00000000-39E2-0743-8661-F36C6C923382}"/>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05408063317364E-2"/>
          <c:y val="3.8771539774319047E-2"/>
          <c:w val="0.86663957226685029"/>
          <c:h val="0.87424969987995216"/>
        </c:manualLayout>
      </c:layout>
      <c:lineChart>
        <c:grouping val="standard"/>
        <c:varyColors val="0"/>
        <c:ser>
          <c:idx val="0"/>
          <c:order val="0"/>
          <c:tx>
            <c:strRef>
              <c:f>Sheet1!$B$1</c:f>
              <c:strCache>
                <c:ptCount val="1"/>
                <c:pt idx="0">
                  <c:v> Neutrino Price </c:v>
                </c:pt>
              </c:strCache>
            </c:strRef>
          </c:tx>
          <c:spPr>
            <a:ln w="38100" cap="rnd">
              <a:solidFill>
                <a:srgbClr val="51B296"/>
              </a:solidFill>
              <a:round/>
            </a:ln>
            <a:effectLst/>
          </c:spPr>
          <c:marker>
            <c:symbol val="none"/>
          </c:marker>
          <c:cat>
            <c:numRef>
              <c:f>Sheet1!$A$2:$A$171</c:f>
              <c:numCache>
                <c:formatCode>General</c:formatCode>
                <c:ptCount val="170"/>
                <c:pt idx="0">
                  <c:v>44652.679539849538</c:v>
                </c:pt>
                <c:pt idx="1">
                  <c:v>44652.721087407408</c:v>
                </c:pt>
                <c:pt idx="2">
                  <c:v>44652.763097731484</c:v>
                </c:pt>
                <c:pt idx="3">
                  <c:v>44652.804504340282</c:v>
                </c:pt>
                <c:pt idx="4">
                  <c:v>44652.846288692133</c:v>
                </c:pt>
                <c:pt idx="5">
                  <c:v>44652.887817361116</c:v>
                </c:pt>
                <c:pt idx="6">
                  <c:v>44652.929545509258</c:v>
                </c:pt>
                <c:pt idx="7">
                  <c:v>44652.97105876157</c:v>
                </c:pt>
                <c:pt idx="8">
                  <c:v>44653.013072337963</c:v>
                </c:pt>
                <c:pt idx="9">
                  <c:v>44653.054771550931</c:v>
                </c:pt>
                <c:pt idx="10">
                  <c:v>44653.095974085649</c:v>
                </c:pt>
                <c:pt idx="11">
                  <c:v>44653.138095023147</c:v>
                </c:pt>
                <c:pt idx="12">
                  <c:v>44653.179261979167</c:v>
                </c:pt>
                <c:pt idx="13">
                  <c:v>44653.221363842589</c:v>
                </c:pt>
                <c:pt idx="14">
                  <c:v>44653.262863865741</c:v>
                </c:pt>
                <c:pt idx="15">
                  <c:v>44653.304684444447</c:v>
                </c:pt>
                <c:pt idx="16">
                  <c:v>44653.346012314811</c:v>
                </c:pt>
                <c:pt idx="17">
                  <c:v>44653.402842152776</c:v>
                </c:pt>
                <c:pt idx="18">
                  <c:v>44653.429662106486</c:v>
                </c:pt>
                <c:pt idx="19">
                  <c:v>44653.471561493054</c:v>
                </c:pt>
                <c:pt idx="20">
                  <c:v>44653.512978043982</c:v>
                </c:pt>
                <c:pt idx="21">
                  <c:v>44653.554596331014</c:v>
                </c:pt>
                <c:pt idx="22">
                  <c:v>44653.595696087963</c:v>
                </c:pt>
                <c:pt idx="23">
                  <c:v>44653.638721203708</c:v>
                </c:pt>
                <c:pt idx="24">
                  <c:v>44653.679551539353</c:v>
                </c:pt>
                <c:pt idx="25">
                  <c:v>44653.721103969903</c:v>
                </c:pt>
                <c:pt idx="26">
                  <c:v>44653.762846550926</c:v>
                </c:pt>
                <c:pt idx="27">
                  <c:v>44653.804383124996</c:v>
                </c:pt>
                <c:pt idx="28">
                  <c:v>44653.846375462963</c:v>
                </c:pt>
                <c:pt idx="29">
                  <c:v>44653.887589606486</c:v>
                </c:pt>
                <c:pt idx="30">
                  <c:v>44653.929556701391</c:v>
                </c:pt>
                <c:pt idx="31">
                  <c:v>44653.971095624998</c:v>
                </c:pt>
                <c:pt idx="32">
                  <c:v>44654.012816655093</c:v>
                </c:pt>
                <c:pt idx="33">
                  <c:v>44654.055008738425</c:v>
                </c:pt>
                <c:pt idx="34">
                  <c:v>44654.096445937495</c:v>
                </c:pt>
                <c:pt idx="35">
                  <c:v>44654.138288159724</c:v>
                </c:pt>
                <c:pt idx="36">
                  <c:v>44654.179204340282</c:v>
                </c:pt>
                <c:pt idx="37">
                  <c:v>44654.221333067129</c:v>
                </c:pt>
                <c:pt idx="38">
                  <c:v>44654.262957326384</c:v>
                </c:pt>
                <c:pt idx="39">
                  <c:v>44654.30491663194</c:v>
                </c:pt>
                <c:pt idx="40">
                  <c:v>44654.34575177083</c:v>
                </c:pt>
                <c:pt idx="41">
                  <c:v>44654.397480104162</c:v>
                </c:pt>
                <c:pt idx="42">
                  <c:v>44654.43008366898</c:v>
                </c:pt>
                <c:pt idx="43">
                  <c:v>44654.471173171296</c:v>
                </c:pt>
                <c:pt idx="44">
                  <c:v>44654.513152326384</c:v>
                </c:pt>
                <c:pt idx="45">
                  <c:v>44654.554329525461</c:v>
                </c:pt>
                <c:pt idx="46">
                  <c:v>44654.59596413195</c:v>
                </c:pt>
                <c:pt idx="47">
                  <c:v>44654.638359155091</c:v>
                </c:pt>
                <c:pt idx="48">
                  <c:v>44654.67952075231</c:v>
                </c:pt>
                <c:pt idx="49">
                  <c:v>44654.72143633102</c:v>
                </c:pt>
                <c:pt idx="50">
                  <c:v>44654.763190555561</c:v>
                </c:pt>
                <c:pt idx="51">
                  <c:v>44654.804459259263</c:v>
                </c:pt>
                <c:pt idx="52">
                  <c:v>44654.84693965278</c:v>
                </c:pt>
                <c:pt idx="53">
                  <c:v>44654.887833784727</c:v>
                </c:pt>
                <c:pt idx="54">
                  <c:v>44654.92937135417</c:v>
                </c:pt>
                <c:pt idx="55">
                  <c:v>44654.97096450231</c:v>
                </c:pt>
                <c:pt idx="56">
                  <c:v>44655.012979490741</c:v>
                </c:pt>
                <c:pt idx="57">
                  <c:v>44655.055101990743</c:v>
                </c:pt>
                <c:pt idx="58">
                  <c:v>44655.097523761578</c:v>
                </c:pt>
                <c:pt idx="59">
                  <c:v>44655.137942604168</c:v>
                </c:pt>
                <c:pt idx="60">
                  <c:v>44655.179673946761</c:v>
                </c:pt>
                <c:pt idx="61">
                  <c:v>44655.221569768517</c:v>
                </c:pt>
                <c:pt idx="62">
                  <c:v>44655.264952731479</c:v>
                </c:pt>
                <c:pt idx="63">
                  <c:v>44655.304513032403</c:v>
                </c:pt>
                <c:pt idx="64">
                  <c:v>44655.34619059028</c:v>
                </c:pt>
                <c:pt idx="65">
                  <c:v>44655.400743287042</c:v>
                </c:pt>
                <c:pt idx="66">
                  <c:v>44655.430436053241</c:v>
                </c:pt>
                <c:pt idx="67">
                  <c:v>44655.458958252319</c:v>
                </c:pt>
                <c:pt idx="68">
                  <c:v>44655.501755949073</c:v>
                </c:pt>
                <c:pt idx="69">
                  <c:v>44655.54248462963</c:v>
                </c:pt>
                <c:pt idx="70">
                  <c:v>44655.584945648152</c:v>
                </c:pt>
                <c:pt idx="71">
                  <c:v>44655.62559891204</c:v>
                </c:pt>
                <c:pt idx="72">
                  <c:v>44655.6682902662</c:v>
                </c:pt>
                <c:pt idx="73">
                  <c:v>44655.709648692129</c:v>
                </c:pt>
                <c:pt idx="74">
                  <c:v>44655.750489733793</c:v>
                </c:pt>
                <c:pt idx="75">
                  <c:v>44655.794058263884</c:v>
                </c:pt>
                <c:pt idx="76">
                  <c:v>44655.83671077546</c:v>
                </c:pt>
                <c:pt idx="77">
                  <c:v>44655.875340844912</c:v>
                </c:pt>
                <c:pt idx="78">
                  <c:v>44655.918512187505</c:v>
                </c:pt>
                <c:pt idx="79">
                  <c:v>44655.959712048614</c:v>
                </c:pt>
                <c:pt idx="80">
                  <c:v>44656.000068310183</c:v>
                </c:pt>
                <c:pt idx="81">
                  <c:v>44656.048007268517</c:v>
                </c:pt>
                <c:pt idx="82">
                  <c:v>44656.085000451392</c:v>
                </c:pt>
                <c:pt idx="83">
                  <c:v>44656.126462858796</c:v>
                </c:pt>
                <c:pt idx="84">
                  <c:v>44656.16775143519</c:v>
                </c:pt>
                <c:pt idx="85">
                  <c:v>44656.209871273153</c:v>
                </c:pt>
                <c:pt idx="86">
                  <c:v>44656.250833981481</c:v>
                </c:pt>
                <c:pt idx="87">
                  <c:v>44656.293472662037</c:v>
                </c:pt>
                <c:pt idx="88">
                  <c:v>44656.336283055556</c:v>
                </c:pt>
                <c:pt idx="89">
                  <c:v>44656.378797685189</c:v>
                </c:pt>
                <c:pt idx="90">
                  <c:v>44656.418765381939</c:v>
                </c:pt>
                <c:pt idx="91">
                  <c:v>44656.465745150461</c:v>
                </c:pt>
                <c:pt idx="92">
                  <c:v>44656.50764502315</c:v>
                </c:pt>
                <c:pt idx="93">
                  <c:v>44656.544740983794</c:v>
                </c:pt>
                <c:pt idx="94">
                  <c:v>44656.585619699079</c:v>
                </c:pt>
                <c:pt idx="95">
                  <c:v>44656.627275405088</c:v>
                </c:pt>
                <c:pt idx="96">
                  <c:v>44656.667546400466</c:v>
                </c:pt>
                <c:pt idx="97">
                  <c:v>44656.710406273152</c:v>
                </c:pt>
                <c:pt idx="98">
                  <c:v>44656.750218078705</c:v>
                </c:pt>
                <c:pt idx="99">
                  <c:v>44656.793648842591</c:v>
                </c:pt>
                <c:pt idx="100">
                  <c:v>44656.836205856482</c:v>
                </c:pt>
                <c:pt idx="101">
                  <c:v>44656.87568287037</c:v>
                </c:pt>
                <c:pt idx="102">
                  <c:v>44656.917946759262</c:v>
                </c:pt>
                <c:pt idx="103">
                  <c:v>44656.959092789351</c:v>
                </c:pt>
                <c:pt idx="104">
                  <c:v>44657.000795358792</c:v>
                </c:pt>
                <c:pt idx="105">
                  <c:v>44657.043913043977</c:v>
                </c:pt>
                <c:pt idx="106">
                  <c:v>44657.083398553237</c:v>
                </c:pt>
                <c:pt idx="107">
                  <c:v>44657.12523716435</c:v>
                </c:pt>
                <c:pt idx="108">
                  <c:v>44657.167713842588</c:v>
                </c:pt>
                <c:pt idx="109">
                  <c:v>44657.20878350694</c:v>
                </c:pt>
                <c:pt idx="110">
                  <c:v>44657.252078819445</c:v>
                </c:pt>
                <c:pt idx="111">
                  <c:v>44657.292198148149</c:v>
                </c:pt>
                <c:pt idx="112">
                  <c:v>44657.334889571765</c:v>
                </c:pt>
                <c:pt idx="113">
                  <c:v>44657.378214143522</c:v>
                </c:pt>
                <c:pt idx="114">
                  <c:v>44657.41929824074</c:v>
                </c:pt>
                <c:pt idx="115">
                  <c:v>44657.460359606484</c:v>
                </c:pt>
                <c:pt idx="116">
                  <c:v>44657.501630682869</c:v>
                </c:pt>
                <c:pt idx="117">
                  <c:v>44657.544577905093</c:v>
                </c:pt>
                <c:pt idx="118">
                  <c:v>44657.584010960651</c:v>
                </c:pt>
                <c:pt idx="119">
                  <c:v>44657.626951157406</c:v>
                </c:pt>
                <c:pt idx="120">
                  <c:v>44657.668001712962</c:v>
                </c:pt>
                <c:pt idx="121">
                  <c:v>44657.708553564815</c:v>
                </c:pt>
                <c:pt idx="122">
                  <c:v>44657.751533437498</c:v>
                </c:pt>
                <c:pt idx="123">
                  <c:v>44657.792046759263</c:v>
                </c:pt>
                <c:pt idx="124">
                  <c:v>44657.834039409718</c:v>
                </c:pt>
                <c:pt idx="125">
                  <c:v>44657.875675405092</c:v>
                </c:pt>
                <c:pt idx="126">
                  <c:v>44657.917811423613</c:v>
                </c:pt>
                <c:pt idx="127">
                  <c:v>44657.959408344905</c:v>
                </c:pt>
                <c:pt idx="128">
                  <c:v>44658.001148495372</c:v>
                </c:pt>
                <c:pt idx="129">
                  <c:v>44658.042895972219</c:v>
                </c:pt>
                <c:pt idx="130">
                  <c:v>44658.084279340277</c:v>
                </c:pt>
                <c:pt idx="131">
                  <c:v>44658.126556064817</c:v>
                </c:pt>
                <c:pt idx="132">
                  <c:v>44658.168177800922</c:v>
                </c:pt>
                <c:pt idx="133">
                  <c:v>44658.210680219912</c:v>
                </c:pt>
                <c:pt idx="134">
                  <c:v>44658.252587627314</c:v>
                </c:pt>
                <c:pt idx="135">
                  <c:v>44658.295220902779</c:v>
                </c:pt>
                <c:pt idx="136">
                  <c:v>44658.33513349537</c:v>
                </c:pt>
                <c:pt idx="137">
                  <c:v>44658.382076203707</c:v>
                </c:pt>
                <c:pt idx="138">
                  <c:v>44658.423589016209</c:v>
                </c:pt>
                <c:pt idx="139">
                  <c:v>44658.465582847217</c:v>
                </c:pt>
                <c:pt idx="140">
                  <c:v>44658.507810833333</c:v>
                </c:pt>
                <c:pt idx="141">
                  <c:v>44658.549369675922</c:v>
                </c:pt>
                <c:pt idx="142">
                  <c:v>44658.590901620366</c:v>
                </c:pt>
                <c:pt idx="143">
                  <c:v>44658.632416678243</c:v>
                </c:pt>
                <c:pt idx="144">
                  <c:v>44658.673824814818</c:v>
                </c:pt>
                <c:pt idx="145">
                  <c:v>44658.715578425923</c:v>
                </c:pt>
                <c:pt idx="146">
                  <c:v>44658.757389467588</c:v>
                </c:pt>
                <c:pt idx="147">
                  <c:v>44658.79942664352</c:v>
                </c:pt>
                <c:pt idx="148">
                  <c:v>44658.841033344906</c:v>
                </c:pt>
                <c:pt idx="149">
                  <c:v>44658.882240752311</c:v>
                </c:pt>
                <c:pt idx="150">
                  <c:v>44658.923742928237</c:v>
                </c:pt>
                <c:pt idx="151">
                  <c:v>44658.965783078704</c:v>
                </c:pt>
                <c:pt idx="152">
                  <c:v>44659.001287418985</c:v>
                </c:pt>
                <c:pt idx="153">
                  <c:v>44659.044702164349</c:v>
                </c:pt>
                <c:pt idx="154">
                  <c:v>44659.086653090279</c:v>
                </c:pt>
                <c:pt idx="155">
                  <c:v>44659.127939328704</c:v>
                </c:pt>
                <c:pt idx="156">
                  <c:v>44659.169694837961</c:v>
                </c:pt>
                <c:pt idx="157">
                  <c:v>44659.211511678237</c:v>
                </c:pt>
                <c:pt idx="158">
                  <c:v>44659.253087731486</c:v>
                </c:pt>
                <c:pt idx="159">
                  <c:v>44659.294713703704</c:v>
                </c:pt>
                <c:pt idx="160">
                  <c:v>44659.334612245366</c:v>
                </c:pt>
                <c:pt idx="161">
                  <c:v>44659.376060405091</c:v>
                </c:pt>
                <c:pt idx="162">
                  <c:v>44659.419168946755</c:v>
                </c:pt>
                <c:pt idx="163">
                  <c:v>44659.458765914351</c:v>
                </c:pt>
                <c:pt idx="164">
                  <c:v>44659.500355810189</c:v>
                </c:pt>
                <c:pt idx="165">
                  <c:v>44659.54419439815</c:v>
                </c:pt>
                <c:pt idx="166">
                  <c:v>44659.585690578708</c:v>
                </c:pt>
                <c:pt idx="167">
                  <c:v>44659.627569687502</c:v>
                </c:pt>
                <c:pt idx="168">
                  <c:v>44659.667828182872</c:v>
                </c:pt>
                <c:pt idx="169">
                  <c:v>44659.679409722223</c:v>
                </c:pt>
              </c:numCache>
            </c:numRef>
          </c:cat>
          <c:val>
            <c:numRef>
              <c:f>Sheet1!$B$2:$B$171</c:f>
              <c:numCache>
                <c:formatCode>_("$"* #,##0.0000_);_("$"* \(#,##0.0000\);_("$"* "-"??_);_(@_)</c:formatCode>
                <c:ptCount val="170"/>
                <c:pt idx="0">
                  <c:v>0.99902041898551897</c:v>
                </c:pt>
                <c:pt idx="1">
                  <c:v>0.98893419639297397</c:v>
                </c:pt>
                <c:pt idx="2">
                  <c:v>0.99406385611163595</c:v>
                </c:pt>
                <c:pt idx="3">
                  <c:v>0.991357446274023</c:v>
                </c:pt>
                <c:pt idx="4">
                  <c:v>0.99546104979431704</c:v>
                </c:pt>
                <c:pt idx="5">
                  <c:v>0.98434331174979905</c:v>
                </c:pt>
                <c:pt idx="6">
                  <c:v>0.98288567967462703</c:v>
                </c:pt>
                <c:pt idx="7">
                  <c:v>0.98356782995779202</c:v>
                </c:pt>
                <c:pt idx="8">
                  <c:v>0.98456162077999798</c:v>
                </c:pt>
                <c:pt idx="9">
                  <c:v>0.98656966657601297</c:v>
                </c:pt>
                <c:pt idx="10">
                  <c:v>0.98459895102727701</c:v>
                </c:pt>
                <c:pt idx="11">
                  <c:v>0.98171567567868601</c:v>
                </c:pt>
                <c:pt idx="12">
                  <c:v>0.98482165332546701</c:v>
                </c:pt>
                <c:pt idx="13">
                  <c:v>0.98505338177986201</c:v>
                </c:pt>
                <c:pt idx="14">
                  <c:v>0.986782719359376</c:v>
                </c:pt>
                <c:pt idx="15">
                  <c:v>0.98621344549754197</c:v>
                </c:pt>
                <c:pt idx="16">
                  <c:v>0.984895768639799</c:v>
                </c:pt>
                <c:pt idx="17">
                  <c:v>0.98057690080453397</c:v>
                </c:pt>
                <c:pt idx="18">
                  <c:v>0.98533958911381203</c:v>
                </c:pt>
                <c:pt idx="19">
                  <c:v>0.98160071432805496</c:v>
                </c:pt>
                <c:pt idx="20">
                  <c:v>0.98124642785373795</c:v>
                </c:pt>
                <c:pt idx="21">
                  <c:v>0.98395363525915802</c:v>
                </c:pt>
                <c:pt idx="22">
                  <c:v>0.98032008873124798</c:v>
                </c:pt>
                <c:pt idx="23">
                  <c:v>0.97704646904227299</c:v>
                </c:pt>
                <c:pt idx="24">
                  <c:v>0.98195430226215497</c:v>
                </c:pt>
                <c:pt idx="25">
                  <c:v>0.98387868990299698</c:v>
                </c:pt>
                <c:pt idx="26">
                  <c:v>0.97658898890110701</c:v>
                </c:pt>
                <c:pt idx="27">
                  <c:v>0.98270115909439804</c:v>
                </c:pt>
                <c:pt idx="28">
                  <c:v>0.98228351450318896</c:v>
                </c:pt>
                <c:pt idx="29">
                  <c:v>0.97889045001525798</c:v>
                </c:pt>
                <c:pt idx="30">
                  <c:v>0.97782924044786201</c:v>
                </c:pt>
                <c:pt idx="31">
                  <c:v>0.97575354228143496</c:v>
                </c:pt>
                <c:pt idx="32">
                  <c:v>0.96832598881648901</c:v>
                </c:pt>
                <c:pt idx="33">
                  <c:v>0.96746893107725596</c:v>
                </c:pt>
                <c:pt idx="34">
                  <c:v>0.968500366212524</c:v>
                </c:pt>
                <c:pt idx="35">
                  <c:v>0.97315142766669804</c:v>
                </c:pt>
                <c:pt idx="36">
                  <c:v>0.97189661574900799</c:v>
                </c:pt>
                <c:pt idx="37">
                  <c:v>0.97081106848631105</c:v>
                </c:pt>
                <c:pt idx="38">
                  <c:v>0.97249548874702596</c:v>
                </c:pt>
                <c:pt idx="39">
                  <c:v>0.97071443709069805</c:v>
                </c:pt>
                <c:pt idx="40">
                  <c:v>0.96821392603251499</c:v>
                </c:pt>
                <c:pt idx="41">
                  <c:v>0.96620925305671801</c:v>
                </c:pt>
                <c:pt idx="42">
                  <c:v>0.96777803506016802</c:v>
                </c:pt>
                <c:pt idx="43">
                  <c:v>0.96633840087106704</c:v>
                </c:pt>
                <c:pt idx="44">
                  <c:v>0.96638221482131803</c:v>
                </c:pt>
                <c:pt idx="45">
                  <c:v>0.966267968648305</c:v>
                </c:pt>
                <c:pt idx="46">
                  <c:v>0.95688630982214096</c:v>
                </c:pt>
                <c:pt idx="47">
                  <c:v>0.96006460327481902</c:v>
                </c:pt>
                <c:pt idx="48">
                  <c:v>0.956676476896131</c:v>
                </c:pt>
                <c:pt idx="49">
                  <c:v>0.95456143837306195</c:v>
                </c:pt>
                <c:pt idx="50">
                  <c:v>0.95244945844167705</c:v>
                </c:pt>
                <c:pt idx="51">
                  <c:v>0.95202801480191401</c:v>
                </c:pt>
                <c:pt idx="52">
                  <c:v>0.94718896086931303</c:v>
                </c:pt>
                <c:pt idx="53">
                  <c:v>0.94332795570322803</c:v>
                </c:pt>
                <c:pt idx="54">
                  <c:v>0.94265021952674</c:v>
                </c:pt>
                <c:pt idx="55">
                  <c:v>0.94200159702618802</c:v>
                </c:pt>
                <c:pt idx="56">
                  <c:v>0.936867241463475</c:v>
                </c:pt>
                <c:pt idx="57">
                  <c:v>0.932058432294124</c:v>
                </c:pt>
                <c:pt idx="58">
                  <c:v>0.92955203809604003</c:v>
                </c:pt>
                <c:pt idx="59">
                  <c:v>0.93335949141611096</c:v>
                </c:pt>
                <c:pt idx="60">
                  <c:v>0.91770576830997397</c:v>
                </c:pt>
                <c:pt idx="61">
                  <c:v>0.92638081549988605</c:v>
                </c:pt>
                <c:pt idx="62">
                  <c:v>0.91405474881781601</c:v>
                </c:pt>
                <c:pt idx="63">
                  <c:v>0.91265956520331504</c:v>
                </c:pt>
                <c:pt idx="64">
                  <c:v>0.90958667540163496</c:v>
                </c:pt>
                <c:pt idx="65">
                  <c:v>0.89146296239072798</c:v>
                </c:pt>
                <c:pt idx="66">
                  <c:v>0.87391600978818995</c:v>
                </c:pt>
                <c:pt idx="67">
                  <c:v>0.86762656882391498</c:v>
                </c:pt>
                <c:pt idx="68">
                  <c:v>0.83953385731657104</c:v>
                </c:pt>
                <c:pt idx="69">
                  <c:v>0.85964252646577899</c:v>
                </c:pt>
                <c:pt idx="70">
                  <c:v>0.86759007718842096</c:v>
                </c:pt>
                <c:pt idx="71">
                  <c:v>0.877444595806671</c:v>
                </c:pt>
                <c:pt idx="72">
                  <c:v>0.86830557419213905</c:v>
                </c:pt>
                <c:pt idx="73">
                  <c:v>0.85400744319584299</c:v>
                </c:pt>
                <c:pt idx="74">
                  <c:v>0.761390514069331</c:v>
                </c:pt>
                <c:pt idx="75">
                  <c:v>0.76618790003777404</c:v>
                </c:pt>
                <c:pt idx="76">
                  <c:v>0.77694668303333303</c:v>
                </c:pt>
                <c:pt idx="77">
                  <c:v>0.83014470339130797</c:v>
                </c:pt>
                <c:pt idx="78">
                  <c:v>0.81560572470138903</c:v>
                </c:pt>
                <c:pt idx="79">
                  <c:v>0.80056036362704996</c:v>
                </c:pt>
                <c:pt idx="80">
                  <c:v>0.78733446120212502</c:v>
                </c:pt>
                <c:pt idx="81">
                  <c:v>0.79431760828953701</c:v>
                </c:pt>
                <c:pt idx="82">
                  <c:v>0.83179464510607004</c:v>
                </c:pt>
                <c:pt idx="83">
                  <c:v>0.81240628912818902</c:v>
                </c:pt>
                <c:pt idx="84">
                  <c:v>0.82296406310165404</c:v>
                </c:pt>
                <c:pt idx="85">
                  <c:v>0.82453563167076105</c:v>
                </c:pt>
                <c:pt idx="86">
                  <c:v>0.81676279499940596</c:v>
                </c:pt>
                <c:pt idx="87">
                  <c:v>0.81559765340939905</c:v>
                </c:pt>
                <c:pt idx="88">
                  <c:v>0.81252177572704398</c:v>
                </c:pt>
                <c:pt idx="89">
                  <c:v>0.82164097797823299</c:v>
                </c:pt>
                <c:pt idx="90">
                  <c:v>0.83213676370961998</c:v>
                </c:pt>
                <c:pt idx="91">
                  <c:v>0.88697141088013598</c:v>
                </c:pt>
                <c:pt idx="92">
                  <c:v>0.89152727190789705</c:v>
                </c:pt>
                <c:pt idx="93">
                  <c:v>0.94128953780132496</c:v>
                </c:pt>
                <c:pt idx="94">
                  <c:v>0.91439736577083097</c:v>
                </c:pt>
                <c:pt idx="95">
                  <c:v>0.90574792623930001</c:v>
                </c:pt>
                <c:pt idx="96">
                  <c:v>0.89420695141299</c:v>
                </c:pt>
                <c:pt idx="97">
                  <c:v>0.89473505954828703</c:v>
                </c:pt>
                <c:pt idx="98">
                  <c:v>0.89639298010403301</c:v>
                </c:pt>
                <c:pt idx="99">
                  <c:v>0.89455645876117695</c:v>
                </c:pt>
                <c:pt idx="100">
                  <c:v>0.88759956087775405</c:v>
                </c:pt>
                <c:pt idx="101">
                  <c:v>0.88420548076086203</c:v>
                </c:pt>
                <c:pt idx="102">
                  <c:v>0.88451076658362404</c:v>
                </c:pt>
                <c:pt idx="103">
                  <c:v>0.88412126179598804</c:v>
                </c:pt>
                <c:pt idx="104">
                  <c:v>0.88045162523180298</c:v>
                </c:pt>
                <c:pt idx="105">
                  <c:v>0.87956056259888904</c:v>
                </c:pt>
                <c:pt idx="106">
                  <c:v>0.88112780860661699</c:v>
                </c:pt>
                <c:pt idx="107">
                  <c:v>0.88498998476860002</c:v>
                </c:pt>
                <c:pt idx="108">
                  <c:v>0.88300458180663599</c:v>
                </c:pt>
                <c:pt idx="109">
                  <c:v>0.89221212510493497</c:v>
                </c:pt>
                <c:pt idx="110">
                  <c:v>0.88766112035051503</c:v>
                </c:pt>
                <c:pt idx="111">
                  <c:v>0.88050465670724798</c:v>
                </c:pt>
                <c:pt idx="112">
                  <c:v>0.88822222453829103</c:v>
                </c:pt>
                <c:pt idx="113">
                  <c:v>0.89392671640648302</c:v>
                </c:pt>
                <c:pt idx="114">
                  <c:v>0.91450988910630704</c:v>
                </c:pt>
                <c:pt idx="115">
                  <c:v>0.92325315641621997</c:v>
                </c:pt>
                <c:pt idx="116">
                  <c:v>0.92201170261276899</c:v>
                </c:pt>
                <c:pt idx="117">
                  <c:v>0.92450829593665196</c:v>
                </c:pt>
                <c:pt idx="118">
                  <c:v>0.91343617177470604</c:v>
                </c:pt>
                <c:pt idx="119">
                  <c:v>0.91016825599900797</c:v>
                </c:pt>
                <c:pt idx="120">
                  <c:v>0.934199222241475</c:v>
                </c:pt>
                <c:pt idx="121">
                  <c:v>0.94491052015145904</c:v>
                </c:pt>
                <c:pt idx="122">
                  <c:v>0.94105875325494104</c:v>
                </c:pt>
                <c:pt idx="123">
                  <c:v>0.93715258431217696</c:v>
                </c:pt>
                <c:pt idx="124">
                  <c:v>0.93495003192382697</c:v>
                </c:pt>
                <c:pt idx="125">
                  <c:v>0.93613921266891198</c:v>
                </c:pt>
                <c:pt idx="126">
                  <c:v>0.93356904881568903</c:v>
                </c:pt>
                <c:pt idx="127">
                  <c:v>0.931506591358226</c:v>
                </c:pt>
                <c:pt idx="128">
                  <c:v>0.929955129745626</c:v>
                </c:pt>
                <c:pt idx="129">
                  <c:v>0.93506317638220904</c:v>
                </c:pt>
                <c:pt idx="130">
                  <c:v>0.93561777513876598</c:v>
                </c:pt>
                <c:pt idx="131">
                  <c:v>0.93129504852363798</c:v>
                </c:pt>
                <c:pt idx="132">
                  <c:v>0.93399846829782196</c:v>
                </c:pt>
                <c:pt idx="133">
                  <c:v>0.93583339022130096</c:v>
                </c:pt>
                <c:pt idx="134">
                  <c:v>0.93589040720390304</c:v>
                </c:pt>
                <c:pt idx="135">
                  <c:v>0.93486215790515304</c:v>
                </c:pt>
                <c:pt idx="136">
                  <c:v>0.93954611713469005</c:v>
                </c:pt>
                <c:pt idx="137">
                  <c:v>0.93683617338146397</c:v>
                </c:pt>
                <c:pt idx="138">
                  <c:v>0.93764392960807696</c:v>
                </c:pt>
                <c:pt idx="139">
                  <c:v>0.93981778674136096</c:v>
                </c:pt>
                <c:pt idx="140">
                  <c:v>0.95414616007603004</c:v>
                </c:pt>
                <c:pt idx="141">
                  <c:v>0.94630209834941403</c:v>
                </c:pt>
                <c:pt idx="142">
                  <c:v>0.95211434460358702</c:v>
                </c:pt>
                <c:pt idx="143">
                  <c:v>0.94680162429960502</c:v>
                </c:pt>
                <c:pt idx="144">
                  <c:v>0.95006611163140897</c:v>
                </c:pt>
                <c:pt idx="145">
                  <c:v>0.96358902835368399</c:v>
                </c:pt>
                <c:pt idx="146">
                  <c:v>0.96206391471803698</c:v>
                </c:pt>
                <c:pt idx="147">
                  <c:v>0.965552877788455</c:v>
                </c:pt>
                <c:pt idx="148">
                  <c:v>0.97048933021270301</c:v>
                </c:pt>
                <c:pt idx="149">
                  <c:v>0.96576750346134999</c:v>
                </c:pt>
                <c:pt idx="150">
                  <c:v>0.96464631930367895</c:v>
                </c:pt>
                <c:pt idx="151">
                  <c:v>0.96994384325584304</c:v>
                </c:pt>
                <c:pt idx="152">
                  <c:v>0.96829921446731004</c:v>
                </c:pt>
                <c:pt idx="153">
                  <c:v>0.96566263143148401</c:v>
                </c:pt>
                <c:pt idx="154">
                  <c:v>0.97050981398069802</c:v>
                </c:pt>
                <c:pt idx="155">
                  <c:v>0.974036629314874</c:v>
                </c:pt>
                <c:pt idx="156">
                  <c:v>0.97057921941178105</c:v>
                </c:pt>
                <c:pt idx="157">
                  <c:v>0.968597908863427</c:v>
                </c:pt>
                <c:pt idx="158">
                  <c:v>0.97047900104868001</c:v>
                </c:pt>
                <c:pt idx="159">
                  <c:v>0.97317908154734001</c:v>
                </c:pt>
                <c:pt idx="160">
                  <c:v>0.97319625366657503</c:v>
                </c:pt>
                <c:pt idx="161">
                  <c:v>0.969264278078103</c:v>
                </c:pt>
                <c:pt idx="162">
                  <c:v>0.96656314861400505</c:v>
                </c:pt>
                <c:pt idx="163">
                  <c:v>0.96885756494228403</c:v>
                </c:pt>
                <c:pt idx="164">
                  <c:v>0.96351831108795505</c:v>
                </c:pt>
                <c:pt idx="165">
                  <c:v>0.95687551441308205</c:v>
                </c:pt>
                <c:pt idx="166">
                  <c:v>0.96828744671816502</c:v>
                </c:pt>
                <c:pt idx="167">
                  <c:v>0.96925091766274796</c:v>
                </c:pt>
                <c:pt idx="168">
                  <c:v>0.96558813573802704</c:v>
                </c:pt>
                <c:pt idx="169">
                  <c:v>0.96796453038349295</c:v>
                </c:pt>
              </c:numCache>
            </c:numRef>
          </c:val>
          <c:smooth val="0"/>
          <c:extLst>
            <c:ext xmlns:c16="http://schemas.microsoft.com/office/drawing/2014/chart" uri="{C3380CC4-5D6E-409C-BE32-E72D297353CC}">
              <c16:uniqueId val="{00000000-3D08-BB40-A2BB-BE72F4A40730}"/>
            </c:ext>
          </c:extLst>
        </c:ser>
        <c:ser>
          <c:idx val="2"/>
          <c:order val="2"/>
          <c:tx>
            <c:strRef>
              <c:f>Sheet1!$D$1</c:f>
              <c:strCache>
                <c:ptCount val="1"/>
                <c:pt idx="0">
                  <c:v>Ideal Stablecoin</c:v>
                </c:pt>
              </c:strCache>
            </c:strRef>
          </c:tx>
          <c:spPr>
            <a:ln w="6350" cap="rnd">
              <a:solidFill>
                <a:srgbClr val="3B3D40"/>
              </a:solidFill>
              <a:prstDash val="dash"/>
              <a:round/>
            </a:ln>
            <a:effectLst/>
          </c:spPr>
          <c:marker>
            <c:symbol val="none"/>
          </c:marker>
          <c:cat>
            <c:numRef>
              <c:f>Sheet1!$A$2:$A$171</c:f>
              <c:numCache>
                <c:formatCode>General</c:formatCode>
                <c:ptCount val="170"/>
                <c:pt idx="0">
                  <c:v>44652.679539849538</c:v>
                </c:pt>
                <c:pt idx="1">
                  <c:v>44652.721087407408</c:v>
                </c:pt>
                <c:pt idx="2">
                  <c:v>44652.763097731484</c:v>
                </c:pt>
                <c:pt idx="3">
                  <c:v>44652.804504340282</c:v>
                </c:pt>
                <c:pt idx="4">
                  <c:v>44652.846288692133</c:v>
                </c:pt>
                <c:pt idx="5">
                  <c:v>44652.887817361116</c:v>
                </c:pt>
                <c:pt idx="6">
                  <c:v>44652.929545509258</c:v>
                </c:pt>
                <c:pt idx="7">
                  <c:v>44652.97105876157</c:v>
                </c:pt>
                <c:pt idx="8">
                  <c:v>44653.013072337963</c:v>
                </c:pt>
                <c:pt idx="9">
                  <c:v>44653.054771550931</c:v>
                </c:pt>
                <c:pt idx="10">
                  <c:v>44653.095974085649</c:v>
                </c:pt>
                <c:pt idx="11">
                  <c:v>44653.138095023147</c:v>
                </c:pt>
                <c:pt idx="12">
                  <c:v>44653.179261979167</c:v>
                </c:pt>
                <c:pt idx="13">
                  <c:v>44653.221363842589</c:v>
                </c:pt>
                <c:pt idx="14">
                  <c:v>44653.262863865741</c:v>
                </c:pt>
                <c:pt idx="15">
                  <c:v>44653.304684444447</c:v>
                </c:pt>
                <c:pt idx="16">
                  <c:v>44653.346012314811</c:v>
                </c:pt>
                <c:pt idx="17">
                  <c:v>44653.402842152776</c:v>
                </c:pt>
                <c:pt idx="18">
                  <c:v>44653.429662106486</c:v>
                </c:pt>
                <c:pt idx="19">
                  <c:v>44653.471561493054</c:v>
                </c:pt>
                <c:pt idx="20">
                  <c:v>44653.512978043982</c:v>
                </c:pt>
                <c:pt idx="21">
                  <c:v>44653.554596331014</c:v>
                </c:pt>
                <c:pt idx="22">
                  <c:v>44653.595696087963</c:v>
                </c:pt>
                <c:pt idx="23">
                  <c:v>44653.638721203708</c:v>
                </c:pt>
                <c:pt idx="24">
                  <c:v>44653.679551539353</c:v>
                </c:pt>
                <c:pt idx="25">
                  <c:v>44653.721103969903</c:v>
                </c:pt>
                <c:pt idx="26">
                  <c:v>44653.762846550926</c:v>
                </c:pt>
                <c:pt idx="27">
                  <c:v>44653.804383124996</c:v>
                </c:pt>
                <c:pt idx="28">
                  <c:v>44653.846375462963</c:v>
                </c:pt>
                <c:pt idx="29">
                  <c:v>44653.887589606486</c:v>
                </c:pt>
                <c:pt idx="30">
                  <c:v>44653.929556701391</c:v>
                </c:pt>
                <c:pt idx="31">
                  <c:v>44653.971095624998</c:v>
                </c:pt>
                <c:pt idx="32">
                  <c:v>44654.012816655093</c:v>
                </c:pt>
                <c:pt idx="33">
                  <c:v>44654.055008738425</c:v>
                </c:pt>
                <c:pt idx="34">
                  <c:v>44654.096445937495</c:v>
                </c:pt>
                <c:pt idx="35">
                  <c:v>44654.138288159724</c:v>
                </c:pt>
                <c:pt idx="36">
                  <c:v>44654.179204340282</c:v>
                </c:pt>
                <c:pt idx="37">
                  <c:v>44654.221333067129</c:v>
                </c:pt>
                <c:pt idx="38">
                  <c:v>44654.262957326384</c:v>
                </c:pt>
                <c:pt idx="39">
                  <c:v>44654.30491663194</c:v>
                </c:pt>
                <c:pt idx="40">
                  <c:v>44654.34575177083</c:v>
                </c:pt>
                <c:pt idx="41">
                  <c:v>44654.397480104162</c:v>
                </c:pt>
                <c:pt idx="42">
                  <c:v>44654.43008366898</c:v>
                </c:pt>
                <c:pt idx="43">
                  <c:v>44654.471173171296</c:v>
                </c:pt>
                <c:pt idx="44">
                  <c:v>44654.513152326384</c:v>
                </c:pt>
                <c:pt idx="45">
                  <c:v>44654.554329525461</c:v>
                </c:pt>
                <c:pt idx="46">
                  <c:v>44654.59596413195</c:v>
                </c:pt>
                <c:pt idx="47">
                  <c:v>44654.638359155091</c:v>
                </c:pt>
                <c:pt idx="48">
                  <c:v>44654.67952075231</c:v>
                </c:pt>
                <c:pt idx="49">
                  <c:v>44654.72143633102</c:v>
                </c:pt>
                <c:pt idx="50">
                  <c:v>44654.763190555561</c:v>
                </c:pt>
                <c:pt idx="51">
                  <c:v>44654.804459259263</c:v>
                </c:pt>
                <c:pt idx="52">
                  <c:v>44654.84693965278</c:v>
                </c:pt>
                <c:pt idx="53">
                  <c:v>44654.887833784727</c:v>
                </c:pt>
                <c:pt idx="54">
                  <c:v>44654.92937135417</c:v>
                </c:pt>
                <c:pt idx="55">
                  <c:v>44654.97096450231</c:v>
                </c:pt>
                <c:pt idx="56">
                  <c:v>44655.012979490741</c:v>
                </c:pt>
                <c:pt idx="57">
                  <c:v>44655.055101990743</c:v>
                </c:pt>
                <c:pt idx="58">
                  <c:v>44655.097523761578</c:v>
                </c:pt>
                <c:pt idx="59">
                  <c:v>44655.137942604168</c:v>
                </c:pt>
                <c:pt idx="60">
                  <c:v>44655.179673946761</c:v>
                </c:pt>
                <c:pt idx="61">
                  <c:v>44655.221569768517</c:v>
                </c:pt>
                <c:pt idx="62">
                  <c:v>44655.264952731479</c:v>
                </c:pt>
                <c:pt idx="63">
                  <c:v>44655.304513032403</c:v>
                </c:pt>
                <c:pt idx="64">
                  <c:v>44655.34619059028</c:v>
                </c:pt>
                <c:pt idx="65">
                  <c:v>44655.400743287042</c:v>
                </c:pt>
                <c:pt idx="66">
                  <c:v>44655.430436053241</c:v>
                </c:pt>
                <c:pt idx="67">
                  <c:v>44655.458958252319</c:v>
                </c:pt>
                <c:pt idx="68">
                  <c:v>44655.501755949073</c:v>
                </c:pt>
                <c:pt idx="69">
                  <c:v>44655.54248462963</c:v>
                </c:pt>
                <c:pt idx="70">
                  <c:v>44655.584945648152</c:v>
                </c:pt>
                <c:pt idx="71">
                  <c:v>44655.62559891204</c:v>
                </c:pt>
                <c:pt idx="72">
                  <c:v>44655.6682902662</c:v>
                </c:pt>
                <c:pt idx="73">
                  <c:v>44655.709648692129</c:v>
                </c:pt>
                <c:pt idx="74">
                  <c:v>44655.750489733793</c:v>
                </c:pt>
                <c:pt idx="75">
                  <c:v>44655.794058263884</c:v>
                </c:pt>
                <c:pt idx="76">
                  <c:v>44655.83671077546</c:v>
                </c:pt>
                <c:pt idx="77">
                  <c:v>44655.875340844912</c:v>
                </c:pt>
                <c:pt idx="78">
                  <c:v>44655.918512187505</c:v>
                </c:pt>
                <c:pt idx="79">
                  <c:v>44655.959712048614</c:v>
                </c:pt>
                <c:pt idx="80">
                  <c:v>44656.000068310183</c:v>
                </c:pt>
                <c:pt idx="81">
                  <c:v>44656.048007268517</c:v>
                </c:pt>
                <c:pt idx="82">
                  <c:v>44656.085000451392</c:v>
                </c:pt>
                <c:pt idx="83">
                  <c:v>44656.126462858796</c:v>
                </c:pt>
                <c:pt idx="84">
                  <c:v>44656.16775143519</c:v>
                </c:pt>
                <c:pt idx="85">
                  <c:v>44656.209871273153</c:v>
                </c:pt>
                <c:pt idx="86">
                  <c:v>44656.250833981481</c:v>
                </c:pt>
                <c:pt idx="87">
                  <c:v>44656.293472662037</c:v>
                </c:pt>
                <c:pt idx="88">
                  <c:v>44656.336283055556</c:v>
                </c:pt>
                <c:pt idx="89">
                  <c:v>44656.378797685189</c:v>
                </c:pt>
                <c:pt idx="90">
                  <c:v>44656.418765381939</c:v>
                </c:pt>
                <c:pt idx="91">
                  <c:v>44656.465745150461</c:v>
                </c:pt>
                <c:pt idx="92">
                  <c:v>44656.50764502315</c:v>
                </c:pt>
                <c:pt idx="93">
                  <c:v>44656.544740983794</c:v>
                </c:pt>
                <c:pt idx="94">
                  <c:v>44656.585619699079</c:v>
                </c:pt>
                <c:pt idx="95">
                  <c:v>44656.627275405088</c:v>
                </c:pt>
                <c:pt idx="96">
                  <c:v>44656.667546400466</c:v>
                </c:pt>
                <c:pt idx="97">
                  <c:v>44656.710406273152</c:v>
                </c:pt>
                <c:pt idx="98">
                  <c:v>44656.750218078705</c:v>
                </c:pt>
                <c:pt idx="99">
                  <c:v>44656.793648842591</c:v>
                </c:pt>
                <c:pt idx="100">
                  <c:v>44656.836205856482</c:v>
                </c:pt>
                <c:pt idx="101">
                  <c:v>44656.87568287037</c:v>
                </c:pt>
                <c:pt idx="102">
                  <c:v>44656.917946759262</c:v>
                </c:pt>
                <c:pt idx="103">
                  <c:v>44656.959092789351</c:v>
                </c:pt>
                <c:pt idx="104">
                  <c:v>44657.000795358792</c:v>
                </c:pt>
                <c:pt idx="105">
                  <c:v>44657.043913043977</c:v>
                </c:pt>
                <c:pt idx="106">
                  <c:v>44657.083398553237</c:v>
                </c:pt>
                <c:pt idx="107">
                  <c:v>44657.12523716435</c:v>
                </c:pt>
                <c:pt idx="108">
                  <c:v>44657.167713842588</c:v>
                </c:pt>
                <c:pt idx="109">
                  <c:v>44657.20878350694</c:v>
                </c:pt>
                <c:pt idx="110">
                  <c:v>44657.252078819445</c:v>
                </c:pt>
                <c:pt idx="111">
                  <c:v>44657.292198148149</c:v>
                </c:pt>
                <c:pt idx="112">
                  <c:v>44657.334889571765</c:v>
                </c:pt>
                <c:pt idx="113">
                  <c:v>44657.378214143522</c:v>
                </c:pt>
                <c:pt idx="114">
                  <c:v>44657.41929824074</c:v>
                </c:pt>
                <c:pt idx="115">
                  <c:v>44657.460359606484</c:v>
                </c:pt>
                <c:pt idx="116">
                  <c:v>44657.501630682869</c:v>
                </c:pt>
                <c:pt idx="117">
                  <c:v>44657.544577905093</c:v>
                </c:pt>
                <c:pt idx="118">
                  <c:v>44657.584010960651</c:v>
                </c:pt>
                <c:pt idx="119">
                  <c:v>44657.626951157406</c:v>
                </c:pt>
                <c:pt idx="120">
                  <c:v>44657.668001712962</c:v>
                </c:pt>
                <c:pt idx="121">
                  <c:v>44657.708553564815</c:v>
                </c:pt>
                <c:pt idx="122">
                  <c:v>44657.751533437498</c:v>
                </c:pt>
                <c:pt idx="123">
                  <c:v>44657.792046759263</c:v>
                </c:pt>
                <c:pt idx="124">
                  <c:v>44657.834039409718</c:v>
                </c:pt>
                <c:pt idx="125">
                  <c:v>44657.875675405092</c:v>
                </c:pt>
                <c:pt idx="126">
                  <c:v>44657.917811423613</c:v>
                </c:pt>
                <c:pt idx="127">
                  <c:v>44657.959408344905</c:v>
                </c:pt>
                <c:pt idx="128">
                  <c:v>44658.001148495372</c:v>
                </c:pt>
                <c:pt idx="129">
                  <c:v>44658.042895972219</c:v>
                </c:pt>
                <c:pt idx="130">
                  <c:v>44658.084279340277</c:v>
                </c:pt>
                <c:pt idx="131">
                  <c:v>44658.126556064817</c:v>
                </c:pt>
                <c:pt idx="132">
                  <c:v>44658.168177800922</c:v>
                </c:pt>
                <c:pt idx="133">
                  <c:v>44658.210680219912</c:v>
                </c:pt>
                <c:pt idx="134">
                  <c:v>44658.252587627314</c:v>
                </c:pt>
                <c:pt idx="135">
                  <c:v>44658.295220902779</c:v>
                </c:pt>
                <c:pt idx="136">
                  <c:v>44658.33513349537</c:v>
                </c:pt>
                <c:pt idx="137">
                  <c:v>44658.382076203707</c:v>
                </c:pt>
                <c:pt idx="138">
                  <c:v>44658.423589016209</c:v>
                </c:pt>
                <c:pt idx="139">
                  <c:v>44658.465582847217</c:v>
                </c:pt>
                <c:pt idx="140">
                  <c:v>44658.507810833333</c:v>
                </c:pt>
                <c:pt idx="141">
                  <c:v>44658.549369675922</c:v>
                </c:pt>
                <c:pt idx="142">
                  <c:v>44658.590901620366</c:v>
                </c:pt>
                <c:pt idx="143">
                  <c:v>44658.632416678243</c:v>
                </c:pt>
                <c:pt idx="144">
                  <c:v>44658.673824814818</c:v>
                </c:pt>
                <c:pt idx="145">
                  <c:v>44658.715578425923</c:v>
                </c:pt>
                <c:pt idx="146">
                  <c:v>44658.757389467588</c:v>
                </c:pt>
                <c:pt idx="147">
                  <c:v>44658.79942664352</c:v>
                </c:pt>
                <c:pt idx="148">
                  <c:v>44658.841033344906</c:v>
                </c:pt>
                <c:pt idx="149">
                  <c:v>44658.882240752311</c:v>
                </c:pt>
                <c:pt idx="150">
                  <c:v>44658.923742928237</c:v>
                </c:pt>
                <c:pt idx="151">
                  <c:v>44658.965783078704</c:v>
                </c:pt>
                <c:pt idx="152">
                  <c:v>44659.001287418985</c:v>
                </c:pt>
                <c:pt idx="153">
                  <c:v>44659.044702164349</c:v>
                </c:pt>
                <c:pt idx="154">
                  <c:v>44659.086653090279</c:v>
                </c:pt>
                <c:pt idx="155">
                  <c:v>44659.127939328704</c:v>
                </c:pt>
                <c:pt idx="156">
                  <c:v>44659.169694837961</c:v>
                </c:pt>
                <c:pt idx="157">
                  <c:v>44659.211511678237</c:v>
                </c:pt>
                <c:pt idx="158">
                  <c:v>44659.253087731486</c:v>
                </c:pt>
                <c:pt idx="159">
                  <c:v>44659.294713703704</c:v>
                </c:pt>
                <c:pt idx="160">
                  <c:v>44659.334612245366</c:v>
                </c:pt>
                <c:pt idx="161">
                  <c:v>44659.376060405091</c:v>
                </c:pt>
                <c:pt idx="162">
                  <c:v>44659.419168946755</c:v>
                </c:pt>
                <c:pt idx="163">
                  <c:v>44659.458765914351</c:v>
                </c:pt>
                <c:pt idx="164">
                  <c:v>44659.500355810189</c:v>
                </c:pt>
                <c:pt idx="165">
                  <c:v>44659.54419439815</c:v>
                </c:pt>
                <c:pt idx="166">
                  <c:v>44659.585690578708</c:v>
                </c:pt>
                <c:pt idx="167">
                  <c:v>44659.627569687502</c:v>
                </c:pt>
                <c:pt idx="168">
                  <c:v>44659.667828182872</c:v>
                </c:pt>
                <c:pt idx="169">
                  <c:v>44659.679409722223</c:v>
                </c:pt>
              </c:numCache>
            </c:numRef>
          </c:cat>
          <c:val>
            <c:numRef>
              <c:f>Sheet1!$D$2:$D$171</c:f>
              <c:numCache>
                <c:formatCode>General</c:formatCode>
                <c:ptCount val="17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numCache>
            </c:numRef>
          </c:val>
          <c:smooth val="0"/>
          <c:extLst>
            <c:ext xmlns:c16="http://schemas.microsoft.com/office/drawing/2014/chart" uri="{C3380CC4-5D6E-409C-BE32-E72D297353CC}">
              <c16:uniqueId val="{00000003-3D08-BB40-A2BB-BE72F4A40730}"/>
            </c:ext>
          </c:extLst>
        </c:ser>
        <c:dLbls>
          <c:showLegendKey val="0"/>
          <c:showVal val="0"/>
          <c:showCatName val="0"/>
          <c:showSerName val="0"/>
          <c:showPercent val="0"/>
          <c:showBubbleSize val="0"/>
        </c:dLbls>
        <c:marker val="1"/>
        <c:smooth val="0"/>
        <c:axId val="894669631"/>
        <c:axId val="219054447"/>
      </c:lineChart>
      <c:lineChart>
        <c:grouping val="standard"/>
        <c:varyColors val="0"/>
        <c:ser>
          <c:idx val="1"/>
          <c:order val="1"/>
          <c:tx>
            <c:strRef>
              <c:f>Sheet1!$C$1</c:f>
              <c:strCache>
                <c:ptCount val="1"/>
                <c:pt idx="0">
                  <c:v>Wave Price</c:v>
                </c:pt>
              </c:strCache>
            </c:strRef>
          </c:tx>
          <c:spPr>
            <a:ln w="28575" cap="rnd">
              <a:solidFill>
                <a:srgbClr val="1C58F4"/>
              </a:solidFill>
              <a:round/>
            </a:ln>
            <a:effectLst/>
          </c:spPr>
          <c:marker>
            <c:symbol val="none"/>
          </c:marker>
          <c:cat>
            <c:numRef>
              <c:f>Sheet1!$A$2:$A$171</c:f>
              <c:numCache>
                <c:formatCode>General</c:formatCode>
                <c:ptCount val="170"/>
                <c:pt idx="0">
                  <c:v>44652.679539849538</c:v>
                </c:pt>
                <c:pt idx="1">
                  <c:v>44652.721087407408</c:v>
                </c:pt>
                <c:pt idx="2">
                  <c:v>44652.763097731484</c:v>
                </c:pt>
                <c:pt idx="3">
                  <c:v>44652.804504340282</c:v>
                </c:pt>
                <c:pt idx="4">
                  <c:v>44652.846288692133</c:v>
                </c:pt>
                <c:pt idx="5">
                  <c:v>44652.887817361116</c:v>
                </c:pt>
                <c:pt idx="6">
                  <c:v>44652.929545509258</c:v>
                </c:pt>
                <c:pt idx="7">
                  <c:v>44652.97105876157</c:v>
                </c:pt>
                <c:pt idx="8">
                  <c:v>44653.013072337963</c:v>
                </c:pt>
                <c:pt idx="9">
                  <c:v>44653.054771550931</c:v>
                </c:pt>
                <c:pt idx="10">
                  <c:v>44653.095974085649</c:v>
                </c:pt>
                <c:pt idx="11">
                  <c:v>44653.138095023147</c:v>
                </c:pt>
                <c:pt idx="12">
                  <c:v>44653.179261979167</c:v>
                </c:pt>
                <c:pt idx="13">
                  <c:v>44653.221363842589</c:v>
                </c:pt>
                <c:pt idx="14">
                  <c:v>44653.262863865741</c:v>
                </c:pt>
                <c:pt idx="15">
                  <c:v>44653.304684444447</c:v>
                </c:pt>
                <c:pt idx="16">
                  <c:v>44653.346012314811</c:v>
                </c:pt>
                <c:pt idx="17">
                  <c:v>44653.402842152776</c:v>
                </c:pt>
                <c:pt idx="18">
                  <c:v>44653.429662106486</c:v>
                </c:pt>
                <c:pt idx="19">
                  <c:v>44653.471561493054</c:v>
                </c:pt>
                <c:pt idx="20">
                  <c:v>44653.512978043982</c:v>
                </c:pt>
                <c:pt idx="21">
                  <c:v>44653.554596331014</c:v>
                </c:pt>
                <c:pt idx="22">
                  <c:v>44653.595696087963</c:v>
                </c:pt>
                <c:pt idx="23">
                  <c:v>44653.638721203708</c:v>
                </c:pt>
                <c:pt idx="24">
                  <c:v>44653.679551539353</c:v>
                </c:pt>
                <c:pt idx="25">
                  <c:v>44653.721103969903</c:v>
                </c:pt>
                <c:pt idx="26">
                  <c:v>44653.762846550926</c:v>
                </c:pt>
                <c:pt idx="27">
                  <c:v>44653.804383124996</c:v>
                </c:pt>
                <c:pt idx="28">
                  <c:v>44653.846375462963</c:v>
                </c:pt>
                <c:pt idx="29">
                  <c:v>44653.887589606486</c:v>
                </c:pt>
                <c:pt idx="30">
                  <c:v>44653.929556701391</c:v>
                </c:pt>
                <c:pt idx="31">
                  <c:v>44653.971095624998</c:v>
                </c:pt>
                <c:pt idx="32">
                  <c:v>44654.012816655093</c:v>
                </c:pt>
                <c:pt idx="33">
                  <c:v>44654.055008738425</c:v>
                </c:pt>
                <c:pt idx="34">
                  <c:v>44654.096445937495</c:v>
                </c:pt>
                <c:pt idx="35">
                  <c:v>44654.138288159724</c:v>
                </c:pt>
                <c:pt idx="36">
                  <c:v>44654.179204340282</c:v>
                </c:pt>
                <c:pt idx="37">
                  <c:v>44654.221333067129</c:v>
                </c:pt>
                <c:pt idx="38">
                  <c:v>44654.262957326384</c:v>
                </c:pt>
                <c:pt idx="39">
                  <c:v>44654.30491663194</c:v>
                </c:pt>
                <c:pt idx="40">
                  <c:v>44654.34575177083</c:v>
                </c:pt>
                <c:pt idx="41">
                  <c:v>44654.397480104162</c:v>
                </c:pt>
                <c:pt idx="42">
                  <c:v>44654.43008366898</c:v>
                </c:pt>
                <c:pt idx="43">
                  <c:v>44654.471173171296</c:v>
                </c:pt>
                <c:pt idx="44">
                  <c:v>44654.513152326384</c:v>
                </c:pt>
                <c:pt idx="45">
                  <c:v>44654.554329525461</c:v>
                </c:pt>
                <c:pt idx="46">
                  <c:v>44654.59596413195</c:v>
                </c:pt>
                <c:pt idx="47">
                  <c:v>44654.638359155091</c:v>
                </c:pt>
                <c:pt idx="48">
                  <c:v>44654.67952075231</c:v>
                </c:pt>
                <c:pt idx="49">
                  <c:v>44654.72143633102</c:v>
                </c:pt>
                <c:pt idx="50">
                  <c:v>44654.763190555561</c:v>
                </c:pt>
                <c:pt idx="51">
                  <c:v>44654.804459259263</c:v>
                </c:pt>
                <c:pt idx="52">
                  <c:v>44654.84693965278</c:v>
                </c:pt>
                <c:pt idx="53">
                  <c:v>44654.887833784727</c:v>
                </c:pt>
                <c:pt idx="54">
                  <c:v>44654.92937135417</c:v>
                </c:pt>
                <c:pt idx="55">
                  <c:v>44654.97096450231</c:v>
                </c:pt>
                <c:pt idx="56">
                  <c:v>44655.012979490741</c:v>
                </c:pt>
                <c:pt idx="57">
                  <c:v>44655.055101990743</c:v>
                </c:pt>
                <c:pt idx="58">
                  <c:v>44655.097523761578</c:v>
                </c:pt>
                <c:pt idx="59">
                  <c:v>44655.137942604168</c:v>
                </c:pt>
                <c:pt idx="60">
                  <c:v>44655.179673946761</c:v>
                </c:pt>
                <c:pt idx="61">
                  <c:v>44655.221569768517</c:v>
                </c:pt>
                <c:pt idx="62">
                  <c:v>44655.264952731479</c:v>
                </c:pt>
                <c:pt idx="63">
                  <c:v>44655.304513032403</c:v>
                </c:pt>
                <c:pt idx="64">
                  <c:v>44655.34619059028</c:v>
                </c:pt>
                <c:pt idx="65">
                  <c:v>44655.400743287042</c:v>
                </c:pt>
                <c:pt idx="66">
                  <c:v>44655.430436053241</c:v>
                </c:pt>
                <c:pt idx="67">
                  <c:v>44655.458958252319</c:v>
                </c:pt>
                <c:pt idx="68">
                  <c:v>44655.501755949073</c:v>
                </c:pt>
                <c:pt idx="69">
                  <c:v>44655.54248462963</c:v>
                </c:pt>
                <c:pt idx="70">
                  <c:v>44655.584945648152</c:v>
                </c:pt>
                <c:pt idx="71">
                  <c:v>44655.62559891204</c:v>
                </c:pt>
                <c:pt idx="72">
                  <c:v>44655.6682902662</c:v>
                </c:pt>
                <c:pt idx="73">
                  <c:v>44655.709648692129</c:v>
                </c:pt>
                <c:pt idx="74">
                  <c:v>44655.750489733793</c:v>
                </c:pt>
                <c:pt idx="75">
                  <c:v>44655.794058263884</c:v>
                </c:pt>
                <c:pt idx="76">
                  <c:v>44655.83671077546</c:v>
                </c:pt>
                <c:pt idx="77">
                  <c:v>44655.875340844912</c:v>
                </c:pt>
                <c:pt idx="78">
                  <c:v>44655.918512187505</c:v>
                </c:pt>
                <c:pt idx="79">
                  <c:v>44655.959712048614</c:v>
                </c:pt>
                <c:pt idx="80">
                  <c:v>44656.000068310183</c:v>
                </c:pt>
                <c:pt idx="81">
                  <c:v>44656.048007268517</c:v>
                </c:pt>
                <c:pt idx="82">
                  <c:v>44656.085000451392</c:v>
                </c:pt>
                <c:pt idx="83">
                  <c:v>44656.126462858796</c:v>
                </c:pt>
                <c:pt idx="84">
                  <c:v>44656.16775143519</c:v>
                </c:pt>
                <c:pt idx="85">
                  <c:v>44656.209871273153</c:v>
                </c:pt>
                <c:pt idx="86">
                  <c:v>44656.250833981481</c:v>
                </c:pt>
                <c:pt idx="87">
                  <c:v>44656.293472662037</c:v>
                </c:pt>
                <c:pt idx="88">
                  <c:v>44656.336283055556</c:v>
                </c:pt>
                <c:pt idx="89">
                  <c:v>44656.378797685189</c:v>
                </c:pt>
                <c:pt idx="90">
                  <c:v>44656.418765381939</c:v>
                </c:pt>
                <c:pt idx="91">
                  <c:v>44656.465745150461</c:v>
                </c:pt>
                <c:pt idx="92">
                  <c:v>44656.50764502315</c:v>
                </c:pt>
                <c:pt idx="93">
                  <c:v>44656.544740983794</c:v>
                </c:pt>
                <c:pt idx="94">
                  <c:v>44656.585619699079</c:v>
                </c:pt>
                <c:pt idx="95">
                  <c:v>44656.627275405088</c:v>
                </c:pt>
                <c:pt idx="96">
                  <c:v>44656.667546400466</c:v>
                </c:pt>
                <c:pt idx="97">
                  <c:v>44656.710406273152</c:v>
                </c:pt>
                <c:pt idx="98">
                  <c:v>44656.750218078705</c:v>
                </c:pt>
                <c:pt idx="99">
                  <c:v>44656.793648842591</c:v>
                </c:pt>
                <c:pt idx="100">
                  <c:v>44656.836205856482</c:v>
                </c:pt>
                <c:pt idx="101">
                  <c:v>44656.87568287037</c:v>
                </c:pt>
                <c:pt idx="102">
                  <c:v>44656.917946759262</c:v>
                </c:pt>
                <c:pt idx="103">
                  <c:v>44656.959092789351</c:v>
                </c:pt>
                <c:pt idx="104">
                  <c:v>44657.000795358792</c:v>
                </c:pt>
                <c:pt idx="105">
                  <c:v>44657.043913043977</c:v>
                </c:pt>
                <c:pt idx="106">
                  <c:v>44657.083398553237</c:v>
                </c:pt>
                <c:pt idx="107">
                  <c:v>44657.12523716435</c:v>
                </c:pt>
                <c:pt idx="108">
                  <c:v>44657.167713842588</c:v>
                </c:pt>
                <c:pt idx="109">
                  <c:v>44657.20878350694</c:v>
                </c:pt>
                <c:pt idx="110">
                  <c:v>44657.252078819445</c:v>
                </c:pt>
                <c:pt idx="111">
                  <c:v>44657.292198148149</c:v>
                </c:pt>
                <c:pt idx="112">
                  <c:v>44657.334889571765</c:v>
                </c:pt>
                <c:pt idx="113">
                  <c:v>44657.378214143522</c:v>
                </c:pt>
                <c:pt idx="114">
                  <c:v>44657.41929824074</c:v>
                </c:pt>
                <c:pt idx="115">
                  <c:v>44657.460359606484</c:v>
                </c:pt>
                <c:pt idx="116">
                  <c:v>44657.501630682869</c:v>
                </c:pt>
                <c:pt idx="117">
                  <c:v>44657.544577905093</c:v>
                </c:pt>
                <c:pt idx="118">
                  <c:v>44657.584010960651</c:v>
                </c:pt>
                <c:pt idx="119">
                  <c:v>44657.626951157406</c:v>
                </c:pt>
                <c:pt idx="120">
                  <c:v>44657.668001712962</c:v>
                </c:pt>
                <c:pt idx="121">
                  <c:v>44657.708553564815</c:v>
                </c:pt>
                <c:pt idx="122">
                  <c:v>44657.751533437498</c:v>
                </c:pt>
                <c:pt idx="123">
                  <c:v>44657.792046759263</c:v>
                </c:pt>
                <c:pt idx="124">
                  <c:v>44657.834039409718</c:v>
                </c:pt>
                <c:pt idx="125">
                  <c:v>44657.875675405092</c:v>
                </c:pt>
                <c:pt idx="126">
                  <c:v>44657.917811423613</c:v>
                </c:pt>
                <c:pt idx="127">
                  <c:v>44657.959408344905</c:v>
                </c:pt>
                <c:pt idx="128">
                  <c:v>44658.001148495372</c:v>
                </c:pt>
                <c:pt idx="129">
                  <c:v>44658.042895972219</c:v>
                </c:pt>
                <c:pt idx="130">
                  <c:v>44658.084279340277</c:v>
                </c:pt>
                <c:pt idx="131">
                  <c:v>44658.126556064817</c:v>
                </c:pt>
                <c:pt idx="132">
                  <c:v>44658.168177800922</c:v>
                </c:pt>
                <c:pt idx="133">
                  <c:v>44658.210680219912</c:v>
                </c:pt>
                <c:pt idx="134">
                  <c:v>44658.252587627314</c:v>
                </c:pt>
                <c:pt idx="135">
                  <c:v>44658.295220902779</c:v>
                </c:pt>
                <c:pt idx="136">
                  <c:v>44658.33513349537</c:v>
                </c:pt>
                <c:pt idx="137">
                  <c:v>44658.382076203707</c:v>
                </c:pt>
                <c:pt idx="138">
                  <c:v>44658.423589016209</c:v>
                </c:pt>
                <c:pt idx="139">
                  <c:v>44658.465582847217</c:v>
                </c:pt>
                <c:pt idx="140">
                  <c:v>44658.507810833333</c:v>
                </c:pt>
                <c:pt idx="141">
                  <c:v>44658.549369675922</c:v>
                </c:pt>
                <c:pt idx="142">
                  <c:v>44658.590901620366</c:v>
                </c:pt>
                <c:pt idx="143">
                  <c:v>44658.632416678243</c:v>
                </c:pt>
                <c:pt idx="144">
                  <c:v>44658.673824814818</c:v>
                </c:pt>
                <c:pt idx="145">
                  <c:v>44658.715578425923</c:v>
                </c:pt>
                <c:pt idx="146">
                  <c:v>44658.757389467588</c:v>
                </c:pt>
                <c:pt idx="147">
                  <c:v>44658.79942664352</c:v>
                </c:pt>
                <c:pt idx="148">
                  <c:v>44658.841033344906</c:v>
                </c:pt>
                <c:pt idx="149">
                  <c:v>44658.882240752311</c:v>
                </c:pt>
                <c:pt idx="150">
                  <c:v>44658.923742928237</c:v>
                </c:pt>
                <c:pt idx="151">
                  <c:v>44658.965783078704</c:v>
                </c:pt>
                <c:pt idx="152">
                  <c:v>44659.001287418985</c:v>
                </c:pt>
                <c:pt idx="153">
                  <c:v>44659.044702164349</c:v>
                </c:pt>
                <c:pt idx="154">
                  <c:v>44659.086653090279</c:v>
                </c:pt>
                <c:pt idx="155">
                  <c:v>44659.127939328704</c:v>
                </c:pt>
                <c:pt idx="156">
                  <c:v>44659.169694837961</c:v>
                </c:pt>
                <c:pt idx="157">
                  <c:v>44659.211511678237</c:v>
                </c:pt>
                <c:pt idx="158">
                  <c:v>44659.253087731486</c:v>
                </c:pt>
                <c:pt idx="159">
                  <c:v>44659.294713703704</c:v>
                </c:pt>
                <c:pt idx="160">
                  <c:v>44659.334612245366</c:v>
                </c:pt>
                <c:pt idx="161">
                  <c:v>44659.376060405091</c:v>
                </c:pt>
                <c:pt idx="162">
                  <c:v>44659.419168946755</c:v>
                </c:pt>
                <c:pt idx="163">
                  <c:v>44659.458765914351</c:v>
                </c:pt>
                <c:pt idx="164">
                  <c:v>44659.500355810189</c:v>
                </c:pt>
                <c:pt idx="165">
                  <c:v>44659.54419439815</c:v>
                </c:pt>
                <c:pt idx="166">
                  <c:v>44659.585690578708</c:v>
                </c:pt>
                <c:pt idx="167">
                  <c:v>44659.627569687502</c:v>
                </c:pt>
                <c:pt idx="168">
                  <c:v>44659.667828182872</c:v>
                </c:pt>
                <c:pt idx="169">
                  <c:v>44659.679409722223</c:v>
                </c:pt>
              </c:numCache>
            </c:numRef>
          </c:cat>
          <c:val>
            <c:numRef>
              <c:f>Sheet1!$C$2:$C$171</c:f>
              <c:numCache>
                <c:formatCode>_("¤"* #,##0.00_);_("¤"* \(#,##0.00\);_("¤"* "-"??_);_(@_)</c:formatCode>
                <c:ptCount val="170"/>
                <c:pt idx="0">
                  <c:v>5365094962.0084105</c:v>
                </c:pt>
                <c:pt idx="1">
                  <c:v>5324646325.46597</c:v>
                </c:pt>
                <c:pt idx="2">
                  <c:v>5295429038.2737904</c:v>
                </c:pt>
                <c:pt idx="3">
                  <c:v>5156947948.0264797</c:v>
                </c:pt>
                <c:pt idx="4">
                  <c:v>5173125365.71731</c:v>
                </c:pt>
                <c:pt idx="5">
                  <c:v>5219927838.0742397</c:v>
                </c:pt>
                <c:pt idx="6">
                  <c:v>5257042342.3062296</c:v>
                </c:pt>
                <c:pt idx="7">
                  <c:v>5214343149.9742498</c:v>
                </c:pt>
                <c:pt idx="8">
                  <c:v>5199174073.2230797</c:v>
                </c:pt>
                <c:pt idx="9">
                  <c:v>5230862091.7004099</c:v>
                </c:pt>
                <c:pt idx="10">
                  <c:v>5234654577.8894997</c:v>
                </c:pt>
                <c:pt idx="11">
                  <c:v>5202594247.3508196</c:v>
                </c:pt>
                <c:pt idx="12">
                  <c:v>5214402962.3442001</c:v>
                </c:pt>
                <c:pt idx="13">
                  <c:v>5245535523.2154198</c:v>
                </c:pt>
                <c:pt idx="14">
                  <c:v>5259085385.5350304</c:v>
                </c:pt>
                <c:pt idx="15">
                  <c:v>5263935338.2680197</c:v>
                </c:pt>
                <c:pt idx="16">
                  <c:v>5246452616.30441</c:v>
                </c:pt>
                <c:pt idx="17">
                  <c:v>5230174732.5857201</c:v>
                </c:pt>
                <c:pt idx="18">
                  <c:v>5284345863.7174797</c:v>
                </c:pt>
                <c:pt idx="19">
                  <c:v>5299409902.1419201</c:v>
                </c:pt>
                <c:pt idx="20">
                  <c:v>5246290669.1502304</c:v>
                </c:pt>
                <c:pt idx="21">
                  <c:v>5268494134.3761902</c:v>
                </c:pt>
                <c:pt idx="22">
                  <c:v>5281863976.2832499</c:v>
                </c:pt>
                <c:pt idx="23">
                  <c:v>5176145102.1090403</c:v>
                </c:pt>
                <c:pt idx="24">
                  <c:v>5136531660.1765099</c:v>
                </c:pt>
                <c:pt idx="25">
                  <c:v>5201210289.5045204</c:v>
                </c:pt>
                <c:pt idx="26">
                  <c:v>5029260394.2439203</c:v>
                </c:pt>
                <c:pt idx="27">
                  <c:v>4997114424.3189602</c:v>
                </c:pt>
                <c:pt idx="28">
                  <c:v>5061633463.5183001</c:v>
                </c:pt>
                <c:pt idx="29">
                  <c:v>5052709719.5211296</c:v>
                </c:pt>
                <c:pt idx="30">
                  <c:v>5002388725.0600004</c:v>
                </c:pt>
                <c:pt idx="31">
                  <c:v>4886194256.0734396</c:v>
                </c:pt>
                <c:pt idx="32">
                  <c:v>4895636652.5923004</c:v>
                </c:pt>
                <c:pt idx="33">
                  <c:v>5062951064.4630098</c:v>
                </c:pt>
                <c:pt idx="34">
                  <c:v>5049838609.4056396</c:v>
                </c:pt>
                <c:pt idx="35">
                  <c:v>5043280979.93326</c:v>
                </c:pt>
                <c:pt idx="36">
                  <c:v>5075645946.9695702</c:v>
                </c:pt>
                <c:pt idx="37">
                  <c:v>5029738207.8643799</c:v>
                </c:pt>
                <c:pt idx="38">
                  <c:v>5029761693.8524704</c:v>
                </c:pt>
                <c:pt idx="39">
                  <c:v>5026311655.7108803</c:v>
                </c:pt>
                <c:pt idx="40">
                  <c:v>5053197247.79881</c:v>
                </c:pt>
                <c:pt idx="41">
                  <c:v>5058846048.4363499</c:v>
                </c:pt>
                <c:pt idx="42">
                  <c:v>5048516924.2784595</c:v>
                </c:pt>
                <c:pt idx="43">
                  <c:v>5068140715.9455004</c:v>
                </c:pt>
                <c:pt idx="44">
                  <c:v>5067628971.4791603</c:v>
                </c:pt>
                <c:pt idx="45">
                  <c:v>5187699942.9705801</c:v>
                </c:pt>
                <c:pt idx="46">
                  <c:v>5100038356.08957</c:v>
                </c:pt>
                <c:pt idx="47">
                  <c:v>5032502620.8774996</c:v>
                </c:pt>
                <c:pt idx="48">
                  <c:v>4962753540.6255102</c:v>
                </c:pt>
                <c:pt idx="49">
                  <c:v>4978934957.70084</c:v>
                </c:pt>
                <c:pt idx="50">
                  <c:v>4808956143.6449299</c:v>
                </c:pt>
                <c:pt idx="51">
                  <c:v>4611252913.73279</c:v>
                </c:pt>
                <c:pt idx="52">
                  <c:v>4520200793.3502598</c:v>
                </c:pt>
                <c:pt idx="53">
                  <c:v>4602283247.3231697</c:v>
                </c:pt>
                <c:pt idx="54">
                  <c:v>4755122256.9087296</c:v>
                </c:pt>
                <c:pt idx="55">
                  <c:v>4676080803.3702698</c:v>
                </c:pt>
                <c:pt idx="56">
                  <c:v>4646631316.4414396</c:v>
                </c:pt>
                <c:pt idx="57">
                  <c:v>4643645510.5196104</c:v>
                </c:pt>
                <c:pt idx="58">
                  <c:v>4655660522.7066698</c:v>
                </c:pt>
                <c:pt idx="59">
                  <c:v>4634332609.7654896</c:v>
                </c:pt>
                <c:pt idx="60">
                  <c:v>4614746108.1096296</c:v>
                </c:pt>
                <c:pt idx="61">
                  <c:v>4593761402.9094696</c:v>
                </c:pt>
                <c:pt idx="62">
                  <c:v>4567424472.6808901</c:v>
                </c:pt>
                <c:pt idx="63">
                  <c:v>4497050821.7178297</c:v>
                </c:pt>
                <c:pt idx="64">
                  <c:v>4487730016.5361004</c:v>
                </c:pt>
                <c:pt idx="65">
                  <c:v>4391247355.8504</c:v>
                </c:pt>
                <c:pt idx="66">
                  <c:v>4295761003.2426395</c:v>
                </c:pt>
                <c:pt idx="67">
                  <c:v>4288069792.0874</c:v>
                </c:pt>
                <c:pt idx="68">
                  <c:v>4217545890.3925099</c:v>
                </c:pt>
                <c:pt idx="69">
                  <c:v>4257679457.41361</c:v>
                </c:pt>
                <c:pt idx="70">
                  <c:v>4151005755.9990301</c:v>
                </c:pt>
                <c:pt idx="71">
                  <c:v>4067683044.6266599</c:v>
                </c:pt>
                <c:pt idx="72">
                  <c:v>3878915029.18082</c:v>
                </c:pt>
                <c:pt idx="73">
                  <c:v>3695936056.6176801</c:v>
                </c:pt>
                <c:pt idx="74">
                  <c:v>3641287419.9797101</c:v>
                </c:pt>
                <c:pt idx="75">
                  <c:v>3482791846.3570099</c:v>
                </c:pt>
                <c:pt idx="76">
                  <c:v>3453500474.9546299</c:v>
                </c:pt>
                <c:pt idx="77">
                  <c:v>3583018809.9030499</c:v>
                </c:pt>
                <c:pt idx="78">
                  <c:v>3516781138.91362</c:v>
                </c:pt>
                <c:pt idx="79">
                  <c:v>3472878826.0718298</c:v>
                </c:pt>
                <c:pt idx="80">
                  <c:v>3354163125.3318501</c:v>
                </c:pt>
                <c:pt idx="81">
                  <c:v>3398618371.1269398</c:v>
                </c:pt>
                <c:pt idx="82">
                  <c:v>3402167415.8000002</c:v>
                </c:pt>
                <c:pt idx="83">
                  <c:v>3407090876.6689901</c:v>
                </c:pt>
                <c:pt idx="84">
                  <c:v>3373311622.8749199</c:v>
                </c:pt>
                <c:pt idx="85">
                  <c:v>3354532175.7357898</c:v>
                </c:pt>
                <c:pt idx="86">
                  <c:v>3411843085.72505</c:v>
                </c:pt>
                <c:pt idx="87">
                  <c:v>3503759617.0457902</c:v>
                </c:pt>
                <c:pt idx="88">
                  <c:v>3450176571.4229698</c:v>
                </c:pt>
                <c:pt idx="89">
                  <c:v>3389953566.4742098</c:v>
                </c:pt>
                <c:pt idx="90">
                  <c:v>3385866055.6001401</c:v>
                </c:pt>
                <c:pt idx="91">
                  <c:v>3396434114.5585799</c:v>
                </c:pt>
                <c:pt idx="92">
                  <c:v>3441173555.54316</c:v>
                </c:pt>
                <c:pt idx="93">
                  <c:v>3505391444.0419598</c:v>
                </c:pt>
                <c:pt idx="94">
                  <c:v>3447046244.1673102</c:v>
                </c:pt>
                <c:pt idx="95">
                  <c:v>3394654653.8800201</c:v>
                </c:pt>
                <c:pt idx="96">
                  <c:v>3131660210.90905</c:v>
                </c:pt>
                <c:pt idx="97">
                  <c:v>3143549088.6283898</c:v>
                </c:pt>
                <c:pt idx="98">
                  <c:v>3118650949.24719</c:v>
                </c:pt>
                <c:pt idx="99">
                  <c:v>3048933375.0741801</c:v>
                </c:pt>
                <c:pt idx="100">
                  <c:v>2974572873.9764099</c:v>
                </c:pt>
                <c:pt idx="101">
                  <c:v>2955120643.23979</c:v>
                </c:pt>
                <c:pt idx="102">
                  <c:v>3022116655.24049</c:v>
                </c:pt>
                <c:pt idx="103">
                  <c:v>3020207402.8172798</c:v>
                </c:pt>
                <c:pt idx="104">
                  <c:v>2957012328.1943202</c:v>
                </c:pt>
                <c:pt idx="105">
                  <c:v>2975535050.8557501</c:v>
                </c:pt>
                <c:pt idx="106">
                  <c:v>2971021998.0337</c:v>
                </c:pt>
                <c:pt idx="107">
                  <c:v>2934168460.09127</c:v>
                </c:pt>
                <c:pt idx="108">
                  <c:v>2965123965.7695098</c:v>
                </c:pt>
                <c:pt idx="109">
                  <c:v>2985816115.6663098</c:v>
                </c:pt>
                <c:pt idx="110">
                  <c:v>2987679040.0850101</c:v>
                </c:pt>
                <c:pt idx="111">
                  <c:v>2991783975.1591401</c:v>
                </c:pt>
                <c:pt idx="112">
                  <c:v>3023395440.87572</c:v>
                </c:pt>
                <c:pt idx="113">
                  <c:v>3062400456.0535798</c:v>
                </c:pt>
                <c:pt idx="114">
                  <c:v>2994033464.7578402</c:v>
                </c:pt>
                <c:pt idx="115">
                  <c:v>2936104716.6215901</c:v>
                </c:pt>
                <c:pt idx="116">
                  <c:v>2924148225.1336198</c:v>
                </c:pt>
                <c:pt idx="117">
                  <c:v>2839770187.1777701</c:v>
                </c:pt>
                <c:pt idx="118">
                  <c:v>2849710645.2776599</c:v>
                </c:pt>
                <c:pt idx="119">
                  <c:v>2814995782.6623101</c:v>
                </c:pt>
                <c:pt idx="120">
                  <c:v>2769988008.12813</c:v>
                </c:pt>
                <c:pt idx="121">
                  <c:v>2800701144.1234198</c:v>
                </c:pt>
                <c:pt idx="122">
                  <c:v>2828798697.9856</c:v>
                </c:pt>
                <c:pt idx="123">
                  <c:v>2840689176.9193802</c:v>
                </c:pt>
                <c:pt idx="124">
                  <c:v>2836384540.0296302</c:v>
                </c:pt>
                <c:pt idx="125">
                  <c:v>2843957473.14994</c:v>
                </c:pt>
                <c:pt idx="126">
                  <c:v>2783798734.6195002</c:v>
                </c:pt>
                <c:pt idx="127">
                  <c:v>2866218935.0542598</c:v>
                </c:pt>
                <c:pt idx="128">
                  <c:v>2830161679.14575</c:v>
                </c:pt>
                <c:pt idx="129">
                  <c:v>2803448011.2753</c:v>
                </c:pt>
                <c:pt idx="130">
                  <c:v>2887459532.9767599</c:v>
                </c:pt>
                <c:pt idx="131">
                  <c:v>2852220119.3009</c:v>
                </c:pt>
                <c:pt idx="132">
                  <c:v>2901683333.3642998</c:v>
                </c:pt>
                <c:pt idx="133">
                  <c:v>2908411350.9369998</c:v>
                </c:pt>
                <c:pt idx="134">
                  <c:v>2948573553.0192099</c:v>
                </c:pt>
                <c:pt idx="135">
                  <c:v>2912580701.1654401</c:v>
                </c:pt>
                <c:pt idx="136">
                  <c:v>2916974477.1859899</c:v>
                </c:pt>
                <c:pt idx="137">
                  <c:v>2838877696.8391199</c:v>
                </c:pt>
                <c:pt idx="138">
                  <c:v>2832375153.8871498</c:v>
                </c:pt>
                <c:pt idx="139">
                  <c:v>2864303629.05231</c:v>
                </c:pt>
                <c:pt idx="140">
                  <c:v>2885244362.8547401</c:v>
                </c:pt>
                <c:pt idx="141">
                  <c:v>2874631928.3757801</c:v>
                </c:pt>
                <c:pt idx="142">
                  <c:v>2858600451.7525401</c:v>
                </c:pt>
                <c:pt idx="143">
                  <c:v>2827040046.8888698</c:v>
                </c:pt>
                <c:pt idx="144">
                  <c:v>2900366363.83322</c:v>
                </c:pt>
                <c:pt idx="145">
                  <c:v>3010543949.2306299</c:v>
                </c:pt>
                <c:pt idx="146">
                  <c:v>3006926011.7737799</c:v>
                </c:pt>
                <c:pt idx="147">
                  <c:v>2951505712.5469298</c:v>
                </c:pt>
                <c:pt idx="148">
                  <c:v>3025597247.0488801</c:v>
                </c:pt>
                <c:pt idx="149">
                  <c:v>3044549512.7444701</c:v>
                </c:pt>
                <c:pt idx="150">
                  <c:v>3035743937.2428598</c:v>
                </c:pt>
                <c:pt idx="151">
                  <c:v>3017269672.66431</c:v>
                </c:pt>
                <c:pt idx="152">
                  <c:v>3015509511.43957</c:v>
                </c:pt>
                <c:pt idx="153">
                  <c:v>3033870619.9850702</c:v>
                </c:pt>
                <c:pt idx="154">
                  <c:v>3022445397.1490598</c:v>
                </c:pt>
                <c:pt idx="155">
                  <c:v>2998891807.7349401</c:v>
                </c:pt>
                <c:pt idx="156">
                  <c:v>2994159931.1811399</c:v>
                </c:pt>
                <c:pt idx="157">
                  <c:v>2999503752.6105299</c:v>
                </c:pt>
                <c:pt idx="158">
                  <c:v>2972417573.8566799</c:v>
                </c:pt>
                <c:pt idx="159">
                  <c:v>2908521998.7795601</c:v>
                </c:pt>
                <c:pt idx="160">
                  <c:v>2929663568.2096901</c:v>
                </c:pt>
                <c:pt idx="161">
                  <c:v>2908684877.65485</c:v>
                </c:pt>
                <c:pt idx="162">
                  <c:v>2864500615.8578401</c:v>
                </c:pt>
                <c:pt idx="163">
                  <c:v>2829657390.4892902</c:v>
                </c:pt>
                <c:pt idx="164">
                  <c:v>2833075774.4724698</c:v>
                </c:pt>
                <c:pt idx="165">
                  <c:v>2803016663.8436098</c:v>
                </c:pt>
                <c:pt idx="166">
                  <c:v>2835255173.50137</c:v>
                </c:pt>
                <c:pt idx="167">
                  <c:v>2828625347.9850101</c:v>
                </c:pt>
                <c:pt idx="168">
                  <c:v>2818582249.5103898</c:v>
                </c:pt>
                <c:pt idx="169">
                  <c:v>2818582249.5103898</c:v>
                </c:pt>
              </c:numCache>
            </c:numRef>
          </c:val>
          <c:smooth val="0"/>
          <c:extLst>
            <c:ext xmlns:c16="http://schemas.microsoft.com/office/drawing/2014/chart" uri="{C3380CC4-5D6E-409C-BE32-E72D297353CC}">
              <c16:uniqueId val="{00000002-3D08-BB40-A2BB-BE72F4A40730}"/>
            </c:ext>
          </c:extLst>
        </c:ser>
        <c:dLbls>
          <c:showLegendKey val="0"/>
          <c:showVal val="0"/>
          <c:showCatName val="0"/>
          <c:showSerName val="0"/>
          <c:showPercent val="0"/>
          <c:showBubbleSize val="0"/>
        </c:dLbls>
        <c:marker val="1"/>
        <c:smooth val="0"/>
        <c:axId val="1915651887"/>
        <c:axId val="197998704"/>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1"/>
        <c:lblAlgn val="ctr"/>
        <c:lblOffset val="100"/>
        <c:tickLblSkip val="24"/>
        <c:noMultiLvlLbl val="0"/>
      </c:catAx>
      <c:valAx>
        <c:axId val="219054447"/>
        <c:scaling>
          <c:orientation val="minMax"/>
        </c:scaling>
        <c:delete val="0"/>
        <c:axPos val="l"/>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Neutrino Price</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valAx>
        <c:axId val="197998704"/>
        <c:scaling>
          <c:orientation val="minMax"/>
        </c:scaling>
        <c:delete val="0"/>
        <c:axPos val="r"/>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WAVES Market Cap (B $USD)</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1915651887"/>
        <c:crosses val="max"/>
        <c:crossBetween val="between"/>
        <c:dispUnits>
          <c:builtInUnit val="billions"/>
        </c:dispUnits>
      </c:valAx>
      <c:catAx>
        <c:axId val="1915651887"/>
        <c:scaling>
          <c:orientation val="minMax"/>
        </c:scaling>
        <c:delete val="1"/>
        <c:axPos val="b"/>
        <c:numFmt formatCode="General" sourceLinked="1"/>
        <c:majorTickMark val="out"/>
        <c:minorTickMark val="none"/>
        <c:tickLblPos val="nextTo"/>
        <c:crossAx val="197998704"/>
        <c:crosses val="autoZero"/>
        <c:auto val="1"/>
        <c:lblAlgn val="ctr"/>
        <c:lblOffset val="100"/>
        <c:noMultiLvlLbl val="0"/>
      </c:catAx>
      <c:spPr>
        <a:noFill/>
        <a:ln>
          <a:noFill/>
        </a:ln>
        <a:effectLst/>
      </c:spPr>
    </c:plotArea>
    <c:legend>
      <c:legendPos val="t"/>
      <c:layout>
        <c:manualLayout>
          <c:xMode val="edge"/>
          <c:yMode val="edge"/>
          <c:x val="0.31131807742782158"/>
          <c:y val="3.5528967578558182E-2"/>
          <c:w val="0.37736384514435695"/>
          <c:h val="7.6563511546790489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 Collateral</c:v>
                </c:pt>
              </c:strCache>
            </c:strRef>
          </c:tx>
          <c:spPr>
            <a:ln w="12700"/>
          </c:spPr>
          <c:dPt>
            <c:idx val="0"/>
            <c:bubble3D val="0"/>
            <c:explosion val="10"/>
            <c:spPr>
              <a:solidFill>
                <a:schemeClr val="accent1"/>
              </a:solidFill>
              <a:ln w="12700">
                <a:solidFill>
                  <a:schemeClr val="lt1"/>
                </a:solidFill>
              </a:ln>
              <a:effectLst/>
            </c:spPr>
            <c:extLst>
              <c:ext xmlns:c16="http://schemas.microsoft.com/office/drawing/2014/chart" uri="{C3380CC4-5D6E-409C-BE32-E72D297353CC}">
                <c16:uniqueId val="{00000001-3D68-F148-83EF-6F157DFAB87D}"/>
              </c:ext>
            </c:extLst>
          </c:dPt>
          <c:dPt>
            <c:idx val="1"/>
            <c:bubble3D val="0"/>
            <c:spPr>
              <a:solidFill>
                <a:schemeClr val="accent2"/>
              </a:solidFill>
              <a:ln w="12700">
                <a:solidFill>
                  <a:schemeClr val="lt1"/>
                </a:solidFill>
              </a:ln>
              <a:effectLst/>
            </c:spPr>
            <c:extLst>
              <c:ext xmlns:c16="http://schemas.microsoft.com/office/drawing/2014/chart" uri="{C3380CC4-5D6E-409C-BE32-E72D297353CC}">
                <c16:uniqueId val="{00000003-3D68-F148-83EF-6F157DFAB87D}"/>
              </c:ext>
            </c:extLst>
          </c:dPt>
          <c:dPt>
            <c:idx val="2"/>
            <c:bubble3D val="0"/>
            <c:spPr>
              <a:solidFill>
                <a:schemeClr val="accent3"/>
              </a:solidFill>
              <a:ln w="12700">
                <a:solidFill>
                  <a:schemeClr val="lt1"/>
                </a:solidFill>
              </a:ln>
              <a:effectLst/>
            </c:spPr>
            <c:extLst>
              <c:ext xmlns:c16="http://schemas.microsoft.com/office/drawing/2014/chart" uri="{C3380CC4-5D6E-409C-BE32-E72D297353CC}">
                <c16:uniqueId val="{00000005-3D68-F148-83EF-6F157DFAB87D}"/>
              </c:ext>
            </c:extLst>
          </c:dPt>
          <c:dPt>
            <c:idx val="3"/>
            <c:bubble3D val="0"/>
            <c:spPr>
              <a:solidFill>
                <a:schemeClr val="accent4"/>
              </a:solidFill>
              <a:ln w="12700">
                <a:solidFill>
                  <a:schemeClr val="lt1"/>
                </a:solidFill>
              </a:ln>
              <a:effectLst/>
            </c:spPr>
            <c:extLst>
              <c:ext xmlns:c16="http://schemas.microsoft.com/office/drawing/2014/chart" uri="{C3380CC4-5D6E-409C-BE32-E72D297353CC}">
                <c16:uniqueId val="{00000007-3D68-F148-83EF-6F157DFAB87D}"/>
              </c:ext>
            </c:extLst>
          </c:dPt>
          <c:dPt>
            <c:idx val="4"/>
            <c:bubble3D val="0"/>
            <c:spPr>
              <a:solidFill>
                <a:schemeClr val="accent5"/>
              </a:solidFill>
              <a:ln w="12700">
                <a:solidFill>
                  <a:schemeClr val="lt1"/>
                </a:solidFill>
              </a:ln>
              <a:effectLst/>
            </c:spPr>
            <c:extLst>
              <c:ext xmlns:c16="http://schemas.microsoft.com/office/drawing/2014/chart" uri="{C3380CC4-5D6E-409C-BE32-E72D297353CC}">
                <c16:uniqueId val="{00000009-AC2E-DF42-B864-B382B0C5C70A}"/>
              </c:ext>
            </c:extLst>
          </c:dPt>
          <c:dPt>
            <c:idx val="5"/>
            <c:bubble3D val="0"/>
            <c:spPr>
              <a:solidFill>
                <a:schemeClr val="accent6"/>
              </a:solidFill>
              <a:ln w="12700">
                <a:solidFill>
                  <a:schemeClr val="lt1"/>
                </a:solidFill>
              </a:ln>
              <a:effectLst/>
            </c:spPr>
            <c:extLst>
              <c:ext xmlns:c16="http://schemas.microsoft.com/office/drawing/2014/chart" uri="{C3380CC4-5D6E-409C-BE32-E72D297353CC}">
                <c16:uniqueId val="{0000000B-AC2E-DF42-B864-B382B0C5C70A}"/>
              </c:ext>
            </c:extLst>
          </c:dPt>
          <c:dLbls>
            <c:dLbl>
              <c:idx val="6"/>
              <c:layout>
                <c:manualLayout>
                  <c:x val="1.7038075851188283E-2"/>
                  <c:y val="8.077371808929323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1B62-9A44-A3FE-C0B51C504476}"/>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USDC</c:v>
                </c:pt>
                <c:pt idx="1">
                  <c:v>ETH</c:v>
                </c:pt>
                <c:pt idx="2">
                  <c:v>Others</c:v>
                </c:pt>
                <c:pt idx="3">
                  <c:v>WBTC</c:v>
                </c:pt>
                <c:pt idx="4">
                  <c:v>USDP</c:v>
                </c:pt>
                <c:pt idx="5">
                  <c:v>ADAI</c:v>
                </c:pt>
              </c:strCache>
            </c:strRef>
          </c:cat>
          <c:val>
            <c:numRef>
              <c:f>Sheet1!$B$2:$B$7</c:f>
              <c:numCache>
                <c:formatCode>0.0%</c:formatCode>
                <c:ptCount val="6"/>
                <c:pt idx="0">
                  <c:v>0.52500000000000002</c:v>
                </c:pt>
                <c:pt idx="1">
                  <c:v>0.222</c:v>
                </c:pt>
                <c:pt idx="2">
                  <c:v>0.10199999999999999</c:v>
                </c:pt>
                <c:pt idx="3">
                  <c:v>6.6000000000000003E-2</c:v>
                </c:pt>
                <c:pt idx="4">
                  <c:v>5.2999999999999999E-2</c:v>
                </c:pt>
                <c:pt idx="5">
                  <c:v>3.2000000000000001E-2</c:v>
                </c:pt>
              </c:numCache>
            </c:numRef>
          </c:val>
          <c:extLst>
            <c:ext xmlns:c16="http://schemas.microsoft.com/office/drawing/2014/chart" uri="{C3380CC4-5D6E-409C-BE32-E72D297353CC}">
              <c16:uniqueId val="{00000008-3D68-F148-83EF-6F157DFAB87D}"/>
            </c:ext>
          </c:extLst>
        </c:ser>
        <c:dLbls>
          <c:showLegendKey val="0"/>
          <c:showVal val="0"/>
          <c:showCatName val="0"/>
          <c:showSerName val="0"/>
          <c:showPercent val="0"/>
          <c:showBubbleSize val="0"/>
          <c:showLeaderLines val="0"/>
        </c:dLbls>
        <c:firstSliceAng val="355"/>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r>
              <a:rPr lang="en-US" sz="1400" b="1" dirty="0"/>
              <a:t>$USD Collateral to Mint $1</a:t>
            </a:r>
            <a:r>
              <a:rPr lang="en-US" sz="1400" b="1" baseline="0" dirty="0"/>
              <a:t> USD DAI</a:t>
            </a:r>
            <a:endParaRPr lang="en-US" sz="1400" b="1" dirty="0"/>
          </a:p>
        </c:rich>
      </c:tx>
      <c:overlay val="1"/>
      <c:spPr>
        <a:noFill/>
        <a:ln>
          <a:noFill/>
        </a:ln>
        <a:effectLst/>
      </c:spPr>
      <c:txPr>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2.4467143805961006E-2"/>
          <c:y val="0.13850566484558877"/>
          <c:w val="0.93915712841350663"/>
          <c:h val="0.72837034055056449"/>
        </c:manualLayout>
      </c:layout>
      <c:barChart>
        <c:barDir val="col"/>
        <c:grouping val="clustered"/>
        <c:varyColors val="0"/>
        <c:ser>
          <c:idx val="0"/>
          <c:order val="0"/>
          <c:tx>
            <c:strRef>
              <c:f>Sheet1!$B$1</c:f>
              <c:strCache>
                <c:ptCount val="1"/>
                <c:pt idx="0">
                  <c:v>$ Collateral per $ DAI Issued</c:v>
                </c:pt>
              </c:strCache>
            </c:strRef>
          </c:tx>
          <c:spPr>
            <a:solidFill>
              <a:schemeClr val="accent2"/>
            </a:solidFill>
            <a:ln>
              <a:noFill/>
            </a:ln>
            <a:effectLst/>
          </c:spPr>
          <c:invertIfNegative val="0"/>
          <c:dPt>
            <c:idx val="0"/>
            <c:invertIfNegative val="0"/>
            <c:bubble3D val="0"/>
            <c:spPr>
              <a:solidFill>
                <a:srgbClr val="5C82F5"/>
              </a:solidFill>
              <a:ln>
                <a:noFill/>
              </a:ln>
              <a:effectLst/>
            </c:spPr>
            <c:extLst>
              <c:ext xmlns:c16="http://schemas.microsoft.com/office/drawing/2014/chart" uri="{C3380CC4-5D6E-409C-BE32-E72D297353CC}">
                <c16:uniqueId val="{00000007-916C-C04C-B987-0194B0A43C58}"/>
              </c:ext>
            </c:extLst>
          </c:dPt>
          <c:dPt>
            <c:idx val="4"/>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3-5DD9-4B44-B3FA-44A419AB5A04}"/>
              </c:ext>
            </c:extLst>
          </c:dPt>
          <c:dPt>
            <c:idx val="6"/>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5-5DD9-4B44-B3FA-44A419AB5A04}"/>
              </c:ext>
            </c:extLst>
          </c:dPt>
          <c:dPt>
            <c:idx val="8"/>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7-5DD9-4B44-B3FA-44A419AB5A04}"/>
              </c:ext>
            </c:extLst>
          </c:dPt>
          <c:dLbls>
            <c:numFmt formatCode="[$$-409]#,##0.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Sheet1!$A$2:$A$11</c:f>
              <c:strCache>
                <c:ptCount val="10"/>
                <c:pt idx="0">
                  <c:v>PSM</c:v>
                </c:pt>
                <c:pt idx="1">
                  <c:v>USDC-A</c:v>
                </c:pt>
                <c:pt idx="2">
                  <c:v>TUSD-A</c:v>
                </c:pt>
                <c:pt idx="3">
                  <c:v>USDP-A</c:v>
                </c:pt>
                <c:pt idx="4">
                  <c:v>ETH-B</c:v>
                </c:pt>
                <c:pt idx="5">
                  <c:v>WBTC-B</c:v>
                </c:pt>
                <c:pt idx="6">
                  <c:v>ETH-A</c:v>
                </c:pt>
                <c:pt idx="7">
                  <c:v>WBTC-A</c:v>
                </c:pt>
                <c:pt idx="8">
                  <c:v>ETH-C</c:v>
                </c:pt>
                <c:pt idx="9">
                  <c:v>WBTC-C</c:v>
                </c:pt>
              </c:strCache>
            </c:strRef>
          </c:cat>
          <c:val>
            <c:numRef>
              <c:f>Sheet1!$B$2:$B$11</c:f>
              <c:numCache>
                <c:formatCode>_("¤"* #,##0.00_);_("¤"* \(#,##0.00\);_("¤"* "-"??_);_(@_)</c:formatCode>
                <c:ptCount val="10"/>
                <c:pt idx="0">
                  <c:v>1</c:v>
                </c:pt>
                <c:pt idx="1">
                  <c:v>1.01</c:v>
                </c:pt>
                <c:pt idx="2">
                  <c:v>1.01</c:v>
                </c:pt>
                <c:pt idx="3">
                  <c:v>1.01</c:v>
                </c:pt>
                <c:pt idx="4">
                  <c:v>1.3</c:v>
                </c:pt>
                <c:pt idx="5">
                  <c:v>1.3</c:v>
                </c:pt>
                <c:pt idx="6">
                  <c:v>1.45</c:v>
                </c:pt>
                <c:pt idx="7">
                  <c:v>1.45</c:v>
                </c:pt>
                <c:pt idx="8">
                  <c:v>1.7</c:v>
                </c:pt>
                <c:pt idx="9">
                  <c:v>1.75</c:v>
                </c:pt>
              </c:numCache>
            </c:numRef>
          </c:val>
          <c:extLst>
            <c:ext xmlns:c16="http://schemas.microsoft.com/office/drawing/2014/chart" uri="{C3380CC4-5D6E-409C-BE32-E72D297353CC}">
              <c16:uniqueId val="{00000006-CCFE-0D4D-8B75-86BB47644FB5}"/>
            </c:ext>
          </c:extLst>
        </c:ser>
        <c:dLbls>
          <c:showLegendKey val="0"/>
          <c:showVal val="0"/>
          <c:showCatName val="0"/>
          <c:showSerName val="0"/>
          <c:showPercent val="0"/>
          <c:showBubbleSize val="0"/>
        </c:dLbls>
        <c:gapWidth val="6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1"/>
        <c:axPos val="l"/>
        <c:numFmt formatCode="[$$-409]#,##0" sourceLinked="0"/>
        <c:majorTickMark val="none"/>
        <c:minorTickMark val="none"/>
        <c:tickLblPos val="nextTo"/>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95747705714074E-2"/>
          <c:y val="3.6028247341062594E-2"/>
          <c:w val="0.92715087406402541"/>
          <c:h val="0.75722805673797455"/>
        </c:manualLayout>
      </c:layout>
      <c:lineChart>
        <c:grouping val="standard"/>
        <c:varyColors val="0"/>
        <c:ser>
          <c:idx val="0"/>
          <c:order val="0"/>
          <c:tx>
            <c:strRef>
              <c:f>Sheet1!$B$1</c:f>
              <c:strCache>
                <c:ptCount val="1"/>
                <c:pt idx="0">
                  <c:v>Titan Price</c:v>
                </c:pt>
              </c:strCache>
            </c:strRef>
          </c:tx>
          <c:spPr>
            <a:ln w="28575" cap="rnd">
              <a:solidFill>
                <a:schemeClr val="tx2">
                  <a:lumMod val="60000"/>
                  <a:lumOff val="40000"/>
                </a:schemeClr>
              </a:solidFill>
              <a:round/>
            </a:ln>
            <a:effectLst/>
          </c:spPr>
          <c:marker>
            <c:symbol val="none"/>
          </c:marker>
          <c:cat>
            <c:numRef>
              <c:f>Sheet1!$A$2:$A$73</c:f>
              <c:numCache>
                <c:formatCode>0.00</c:formatCode>
                <c:ptCount val="72"/>
                <c:pt idx="0">
                  <c:v>44362.167878229171</c:v>
                </c:pt>
                <c:pt idx="1">
                  <c:v>44362.209236724535</c:v>
                </c:pt>
                <c:pt idx="2">
                  <c:v>44362.251607268518</c:v>
                </c:pt>
                <c:pt idx="3">
                  <c:v>44362.293275393517</c:v>
                </c:pt>
                <c:pt idx="4">
                  <c:v>44362.336445972222</c:v>
                </c:pt>
                <c:pt idx="5">
                  <c:v>44362.37735628472</c:v>
                </c:pt>
                <c:pt idx="6">
                  <c:v>44362.41915746528</c:v>
                </c:pt>
                <c:pt idx="7">
                  <c:v>44362.461068217592</c:v>
                </c:pt>
                <c:pt idx="8">
                  <c:v>44362.501824826388</c:v>
                </c:pt>
                <c:pt idx="9">
                  <c:v>44362.544004236115</c:v>
                </c:pt>
                <c:pt idx="10">
                  <c:v>44362.585007002315</c:v>
                </c:pt>
                <c:pt idx="11">
                  <c:v>44362.627546203701</c:v>
                </c:pt>
                <c:pt idx="12">
                  <c:v>44362.668045486113</c:v>
                </c:pt>
                <c:pt idx="13">
                  <c:v>44362.710267696762</c:v>
                </c:pt>
                <c:pt idx="14">
                  <c:v>44362.75116670139</c:v>
                </c:pt>
                <c:pt idx="15">
                  <c:v>44362.796143333333</c:v>
                </c:pt>
                <c:pt idx="16">
                  <c:v>44362.837175821754</c:v>
                </c:pt>
                <c:pt idx="17">
                  <c:v>44362.877767777776</c:v>
                </c:pt>
                <c:pt idx="18">
                  <c:v>44362.919964976856</c:v>
                </c:pt>
                <c:pt idx="19">
                  <c:v>44362.960065231484</c:v>
                </c:pt>
                <c:pt idx="20">
                  <c:v>44363.001249664347</c:v>
                </c:pt>
                <c:pt idx="21">
                  <c:v>44363.043251157404</c:v>
                </c:pt>
                <c:pt idx="22">
                  <c:v>44363.085403668985</c:v>
                </c:pt>
                <c:pt idx="23">
                  <c:v>44363.126497430552</c:v>
                </c:pt>
                <c:pt idx="24">
                  <c:v>44363.168262916668</c:v>
                </c:pt>
                <c:pt idx="25">
                  <c:v>44363.210272939818</c:v>
                </c:pt>
                <c:pt idx="26">
                  <c:v>44363.251150150463</c:v>
                </c:pt>
                <c:pt idx="27">
                  <c:v>44363.292636493061</c:v>
                </c:pt>
                <c:pt idx="28">
                  <c:v>44363.335791423611</c:v>
                </c:pt>
                <c:pt idx="29">
                  <c:v>44363.376697372689</c:v>
                </c:pt>
                <c:pt idx="30">
                  <c:v>44363.416739074077</c:v>
                </c:pt>
                <c:pt idx="31">
                  <c:v>44363.461337986111</c:v>
                </c:pt>
                <c:pt idx="32">
                  <c:v>44363.503441122681</c:v>
                </c:pt>
                <c:pt idx="33">
                  <c:v>44363.543531215277</c:v>
                </c:pt>
                <c:pt idx="34">
                  <c:v>44363.584848333332</c:v>
                </c:pt>
                <c:pt idx="35">
                  <c:v>44363.625563518523</c:v>
                </c:pt>
                <c:pt idx="36">
                  <c:v>44363.668268692127</c:v>
                </c:pt>
                <c:pt idx="37">
                  <c:v>44363.710619594909</c:v>
                </c:pt>
                <c:pt idx="38">
                  <c:v>44363.751951145838</c:v>
                </c:pt>
                <c:pt idx="39">
                  <c:v>44363.793578587967</c:v>
                </c:pt>
                <c:pt idx="40">
                  <c:v>44363.835246550923</c:v>
                </c:pt>
                <c:pt idx="41">
                  <c:v>44363.876577685187</c:v>
                </c:pt>
                <c:pt idx="42">
                  <c:v>44363.918561458333</c:v>
                </c:pt>
                <c:pt idx="43">
                  <c:v>44363.960041354163</c:v>
                </c:pt>
                <c:pt idx="44">
                  <c:v>44364.002856828709</c:v>
                </c:pt>
                <c:pt idx="45">
                  <c:v>44364.0441312037</c:v>
                </c:pt>
                <c:pt idx="46">
                  <c:v>44364.085361701393</c:v>
                </c:pt>
                <c:pt idx="47">
                  <c:v>44364.127122453705</c:v>
                </c:pt>
                <c:pt idx="48">
                  <c:v>44364.16895068287</c:v>
                </c:pt>
                <c:pt idx="49">
                  <c:v>44364.210119201394</c:v>
                </c:pt>
                <c:pt idx="50">
                  <c:v>44364.25158030093</c:v>
                </c:pt>
                <c:pt idx="51">
                  <c:v>44364.293947893515</c:v>
                </c:pt>
                <c:pt idx="52">
                  <c:v>44364.33597414352</c:v>
                </c:pt>
                <c:pt idx="53">
                  <c:v>44364.375219641202</c:v>
                </c:pt>
                <c:pt idx="54">
                  <c:v>44364.417704537038</c:v>
                </c:pt>
                <c:pt idx="55">
                  <c:v>44364.462915578704</c:v>
                </c:pt>
                <c:pt idx="56">
                  <c:v>44364.501305729165</c:v>
                </c:pt>
                <c:pt idx="57">
                  <c:v>44364.543867476852</c:v>
                </c:pt>
                <c:pt idx="58">
                  <c:v>44364.583539525462</c:v>
                </c:pt>
                <c:pt idx="59">
                  <c:v>44364.627251979167</c:v>
                </c:pt>
                <c:pt idx="60">
                  <c:v>44364.666989618054</c:v>
                </c:pt>
                <c:pt idx="61">
                  <c:v>44364.709402974535</c:v>
                </c:pt>
                <c:pt idx="62">
                  <c:v>44364.752391944443</c:v>
                </c:pt>
                <c:pt idx="63">
                  <c:v>44364.794181400459</c:v>
                </c:pt>
                <c:pt idx="64">
                  <c:v>44364.834989884257</c:v>
                </c:pt>
                <c:pt idx="65">
                  <c:v>44364.876833287039</c:v>
                </c:pt>
                <c:pt idx="66">
                  <c:v>44364.918500729167</c:v>
                </c:pt>
                <c:pt idx="67">
                  <c:v>44364.96042505787</c:v>
                </c:pt>
                <c:pt idx="68">
                  <c:v>44365.001808472225</c:v>
                </c:pt>
                <c:pt idx="69">
                  <c:v>44365.043458287037</c:v>
                </c:pt>
                <c:pt idx="70">
                  <c:v>44365.085628923611</c:v>
                </c:pt>
                <c:pt idx="71">
                  <c:v>44365.126321805554</c:v>
                </c:pt>
              </c:numCache>
            </c:numRef>
          </c:cat>
          <c:val>
            <c:numRef>
              <c:f>Sheet1!$B$2:$B$73</c:f>
              <c:numCache>
                <c:formatCode>_("¤"* #,##0.00_);_("¤"* \(#,##0.00\);_("¤"* "-"??_);_(@_)</c:formatCode>
                <c:ptCount val="72"/>
                <c:pt idx="0">
                  <c:v>37.030187864008496</c:v>
                </c:pt>
                <c:pt idx="1">
                  <c:v>36.790117113164499</c:v>
                </c:pt>
                <c:pt idx="2">
                  <c:v>37.178446356547397</c:v>
                </c:pt>
                <c:pt idx="3">
                  <c:v>39.049008564291697</c:v>
                </c:pt>
                <c:pt idx="4">
                  <c:v>39.911951165198602</c:v>
                </c:pt>
                <c:pt idx="5">
                  <c:v>39.3984973621073</c:v>
                </c:pt>
                <c:pt idx="6">
                  <c:v>40.364705075595197</c:v>
                </c:pt>
                <c:pt idx="7">
                  <c:v>39.075708146972502</c:v>
                </c:pt>
                <c:pt idx="8">
                  <c:v>37.165595312894197</c:v>
                </c:pt>
                <c:pt idx="9">
                  <c:v>39.239433126637799</c:v>
                </c:pt>
                <c:pt idx="10">
                  <c:v>40.719055630184101</c:v>
                </c:pt>
                <c:pt idx="11">
                  <c:v>40.384262221116401</c:v>
                </c:pt>
                <c:pt idx="12">
                  <c:v>40.752666365744702</c:v>
                </c:pt>
                <c:pt idx="13">
                  <c:v>41.847581809944103</c:v>
                </c:pt>
                <c:pt idx="14">
                  <c:v>42.317873416087203</c:v>
                </c:pt>
                <c:pt idx="15">
                  <c:v>42.389068366293301</c:v>
                </c:pt>
                <c:pt idx="16">
                  <c:v>41.416209540891401</c:v>
                </c:pt>
                <c:pt idx="17">
                  <c:v>38.671019228391003</c:v>
                </c:pt>
                <c:pt idx="18">
                  <c:v>39.688493575994102</c:v>
                </c:pt>
                <c:pt idx="19">
                  <c:v>40.074957387241099</c:v>
                </c:pt>
                <c:pt idx="20">
                  <c:v>38.703332532705097</c:v>
                </c:pt>
                <c:pt idx="21">
                  <c:v>38.536964158558298</c:v>
                </c:pt>
                <c:pt idx="22">
                  <c:v>38.168378878421002</c:v>
                </c:pt>
                <c:pt idx="23">
                  <c:v>60.357505981232798</c:v>
                </c:pt>
                <c:pt idx="24">
                  <c:v>61.4930832239734</c:v>
                </c:pt>
                <c:pt idx="25">
                  <c:v>64.039101606707902</c:v>
                </c:pt>
                <c:pt idx="26">
                  <c:v>63.719092576873102</c:v>
                </c:pt>
                <c:pt idx="27">
                  <c:v>62.727352293278301</c:v>
                </c:pt>
                <c:pt idx="28">
                  <c:v>62.3204808221981</c:v>
                </c:pt>
                <c:pt idx="29">
                  <c:v>57.721077475041398</c:v>
                </c:pt>
                <c:pt idx="30">
                  <c:v>33.021869819708897</c:v>
                </c:pt>
                <c:pt idx="31">
                  <c:v>38.489233806746398</c:v>
                </c:pt>
                <c:pt idx="32">
                  <c:v>42.945305999237597</c:v>
                </c:pt>
                <c:pt idx="33">
                  <c:v>48.593979161080803</c:v>
                </c:pt>
                <c:pt idx="34">
                  <c:v>51.460982547169799</c:v>
                </c:pt>
                <c:pt idx="35">
                  <c:v>41.124051745167797</c:v>
                </c:pt>
                <c:pt idx="36">
                  <c:v>38.8732352564233</c:v>
                </c:pt>
                <c:pt idx="37">
                  <c:v>35.869038697693298</c:v>
                </c:pt>
                <c:pt idx="38">
                  <c:v>31.232462395998699</c:v>
                </c:pt>
                <c:pt idx="39">
                  <c:v>27.867562272192899</c:v>
                </c:pt>
                <c:pt idx="40">
                  <c:v>20.765675180014401</c:v>
                </c:pt>
                <c:pt idx="41">
                  <c:v>17.182295576724002</c:v>
                </c:pt>
                <c:pt idx="42">
                  <c:v>17.473911822436499</c:v>
                </c:pt>
                <c:pt idx="43">
                  <c:v>14.297678270752201</c:v>
                </c:pt>
                <c:pt idx="44">
                  <c:v>9.5413059972271999</c:v>
                </c:pt>
                <c:pt idx="45">
                  <c:v>1.23058088579503</c:v>
                </c:pt>
                <c:pt idx="46">
                  <c:v>8.2208490103572297E-4</c:v>
                </c:pt>
                <c:pt idx="47">
                  <c:v>1.05373626177408E-6</c:v>
                </c:pt>
                <c:pt idx="48">
                  <c:v>7.6895791967153798E-8</c:v>
                </c:pt>
                <c:pt idx="49">
                  <c:v>4.4832228852918497E-8</c:v>
                </c:pt>
                <c:pt idx="50">
                  <c:v>4.4363381244418898E-8</c:v>
                </c:pt>
                <c:pt idx="51">
                  <c:v>4.3710723662164203E-8</c:v>
                </c:pt>
                <c:pt idx="52">
                  <c:v>5.2041456298703597E-8</c:v>
                </c:pt>
                <c:pt idx="53">
                  <c:v>5.7170459515078802E-8</c:v>
                </c:pt>
                <c:pt idx="54">
                  <c:v>4.9537421341231902E-8</c:v>
                </c:pt>
                <c:pt idx="55">
                  <c:v>6.8677163705135297E-8</c:v>
                </c:pt>
                <c:pt idx="56">
                  <c:v>6.7103943890460705E-8</c:v>
                </c:pt>
                <c:pt idx="57">
                  <c:v>5.9355972810633298E-8</c:v>
                </c:pt>
                <c:pt idx="58">
                  <c:v>4.7963439798553402E-8</c:v>
                </c:pt>
                <c:pt idx="59">
                  <c:v>2.96425150907278E-8</c:v>
                </c:pt>
                <c:pt idx="60">
                  <c:v>3.0661427256638998E-8</c:v>
                </c:pt>
                <c:pt idx="61">
                  <c:v>3.38689804506662E-8</c:v>
                </c:pt>
                <c:pt idx="62">
                  <c:v>2.8927759504008501E-8</c:v>
                </c:pt>
                <c:pt idx="63">
                  <c:v>3.5646484403235E-8</c:v>
                </c:pt>
                <c:pt idx="64">
                  <c:v>4.5877309246396898E-8</c:v>
                </c:pt>
                <c:pt idx="65">
                  <c:v>5.6174778826827698E-8</c:v>
                </c:pt>
                <c:pt idx="66">
                  <c:v>6.2528295487839203E-8</c:v>
                </c:pt>
                <c:pt idx="67">
                  <c:v>5.6600249631758002E-8</c:v>
                </c:pt>
                <c:pt idx="68">
                  <c:v>6.0621577316078404E-8</c:v>
                </c:pt>
                <c:pt idx="69">
                  <c:v>3.6947584435789201E-8</c:v>
                </c:pt>
                <c:pt idx="70">
                  <c:v>2.8841305983352601E-8</c:v>
                </c:pt>
                <c:pt idx="71">
                  <c:v>2.6424872913022699E-8</c:v>
                </c:pt>
              </c:numCache>
            </c:numRef>
          </c:val>
          <c:smooth val="0"/>
          <c:extLst>
            <c:ext xmlns:c16="http://schemas.microsoft.com/office/drawing/2014/chart" uri="{C3380CC4-5D6E-409C-BE32-E72D297353CC}">
              <c16:uniqueId val="{00000000-5635-4847-AFE9-EC266CE502DF}"/>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userShapes r:id="rId4"/>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0-0F09-9642-81FD-4132160C0863}"/>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1-0F09-9642-81FD-4132160C0863}"/>
            </c:ext>
          </c:extLst>
        </c:ser>
        <c:ser>
          <c:idx val="2"/>
          <c:order val="2"/>
          <c:tx>
            <c:strRef>
              <c:f>Sheet1!$D$1</c:f>
              <c:strCache>
                <c:ptCount val="1"/>
                <c:pt idx="0">
                  <c:v>Decreased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1.4</c:v>
                </c:pt>
                <c:pt idx="1">
                  <c:v>1.3</c:v>
                </c:pt>
                <c:pt idx="2">
                  <c:v>1.2</c:v>
                </c:pt>
                <c:pt idx="3">
                  <c:v>1.1000000000000001</c:v>
                </c:pt>
                <c:pt idx="4">
                  <c:v>1</c:v>
                </c:pt>
                <c:pt idx="5">
                  <c:v>0.90000000000000102</c:v>
                </c:pt>
                <c:pt idx="6">
                  <c:v>0.80000000000000104</c:v>
                </c:pt>
                <c:pt idx="7">
                  <c:v>0.70000000000000095</c:v>
                </c:pt>
                <c:pt idx="8">
                  <c:v>0.60000000000000098</c:v>
                </c:pt>
                <c:pt idx="9">
                  <c:v>0.500000000000001</c:v>
                </c:pt>
                <c:pt idx="10">
                  <c:v>0.40000000000000102</c:v>
                </c:pt>
                <c:pt idx="11">
                  <c:v>0.3</c:v>
                </c:pt>
                <c:pt idx="12">
                  <c:v>0.2</c:v>
                </c:pt>
                <c:pt idx="13">
                  <c:v>9.9999999999999895E-2</c:v>
                </c:pt>
                <c:pt idx="14">
                  <c:v>0</c:v>
                </c:pt>
                <c:pt idx="15">
                  <c:v>0</c:v>
                </c:pt>
                <c:pt idx="16">
                  <c:v>0</c:v>
                </c:pt>
                <c:pt idx="17">
                  <c:v>0</c:v>
                </c:pt>
                <c:pt idx="18">
                  <c:v>0</c:v>
                </c:pt>
              </c:numCache>
            </c:numRef>
          </c:val>
          <c:smooth val="0"/>
          <c:extLst>
            <c:ext xmlns:c16="http://schemas.microsoft.com/office/drawing/2014/chart" uri="{C3380CC4-5D6E-409C-BE32-E72D297353CC}">
              <c16:uniqueId val="{00000002-0F09-9642-81FD-4132160C0863}"/>
            </c:ext>
          </c:extLst>
        </c:ser>
        <c:ser>
          <c:idx val="3"/>
          <c:order val="3"/>
          <c:tx>
            <c:strRef>
              <c:f>Sheet1!$E$1</c:f>
              <c:strCache>
                <c:ptCount val="1"/>
                <c:pt idx="0">
                  <c:v>Decreased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0.6</c:v>
                </c:pt>
                <c:pt idx="1">
                  <c:v>0.7</c:v>
                </c:pt>
                <c:pt idx="2">
                  <c:v>0.8</c:v>
                </c:pt>
                <c:pt idx="3">
                  <c:v>0.9</c:v>
                </c:pt>
                <c:pt idx="4">
                  <c:v>1</c:v>
                </c:pt>
                <c:pt idx="5">
                  <c:v>1.1000000000000001</c:v>
                </c:pt>
                <c:pt idx="6">
                  <c:v>1.2</c:v>
                </c:pt>
                <c:pt idx="7">
                  <c:v>1.3</c:v>
                </c:pt>
                <c:pt idx="8">
                  <c:v>1.4</c:v>
                </c:pt>
                <c:pt idx="9">
                  <c:v>1.5</c:v>
                </c:pt>
                <c:pt idx="10">
                  <c:v>1.6</c:v>
                </c:pt>
                <c:pt idx="11">
                  <c:v>1.7</c:v>
                </c:pt>
                <c:pt idx="12">
                  <c:v>1.8</c:v>
                </c:pt>
                <c:pt idx="13">
                  <c:v>1.9</c:v>
                </c:pt>
                <c:pt idx="14">
                  <c:v>2</c:v>
                </c:pt>
                <c:pt idx="15">
                  <c:v>2.1</c:v>
                </c:pt>
                <c:pt idx="16">
                  <c:v>2.2000000000000002</c:v>
                </c:pt>
                <c:pt idx="17">
                  <c:v>2.2999999999999998</c:v>
                </c:pt>
                <c:pt idx="18">
                  <c:v>2.4</c:v>
                </c:pt>
              </c:numCache>
            </c:numRef>
          </c:val>
          <c:smooth val="0"/>
          <c:extLst>
            <c:ext xmlns:c16="http://schemas.microsoft.com/office/drawing/2014/chart" uri="{C3380CC4-5D6E-409C-BE32-E72D297353CC}">
              <c16:uniqueId val="{00000003-0F09-9642-81FD-4132160C0863}"/>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title>
          <c:tx>
            <c:rich>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Currency Quantity</a:t>
                </a:r>
              </a:p>
            </c:rich>
          </c:tx>
          <c:layout>
            <c:manualLayout>
              <c:xMode val="edge"/>
              <c:yMode val="edge"/>
              <c:x val="0.44536342992197053"/>
              <c:y val="0.87461721010370275"/>
            </c:manualLayout>
          </c:layout>
          <c:overlay val="0"/>
          <c:spPr>
            <a:noFill/>
            <a:ln>
              <a:noFill/>
            </a:ln>
            <a:effectLst/>
          </c:spPr>
          <c:txPr>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Currency Price</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Increased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2.4</c:v>
                </c:pt>
                <c:pt idx="1">
                  <c:v>2.2999999999999998</c:v>
                </c:pt>
                <c:pt idx="2">
                  <c:v>2.2000000000000002</c:v>
                </c:pt>
                <c:pt idx="3">
                  <c:v>2.1</c:v>
                </c:pt>
                <c:pt idx="4">
                  <c:v>2</c:v>
                </c:pt>
                <c:pt idx="5">
                  <c:v>1.9</c:v>
                </c:pt>
                <c:pt idx="6">
                  <c:v>1.8</c:v>
                </c:pt>
                <c:pt idx="7">
                  <c:v>1.7</c:v>
                </c:pt>
                <c:pt idx="8">
                  <c:v>1.6</c:v>
                </c:pt>
                <c:pt idx="9">
                  <c:v>1.5</c:v>
                </c:pt>
                <c:pt idx="10">
                  <c:v>1.4</c:v>
                </c:pt>
                <c:pt idx="11">
                  <c:v>1.3</c:v>
                </c:pt>
                <c:pt idx="12">
                  <c:v>1.2</c:v>
                </c:pt>
                <c:pt idx="13">
                  <c:v>1.1000000000000001</c:v>
                </c:pt>
                <c:pt idx="14">
                  <c:v>1</c:v>
                </c:pt>
                <c:pt idx="15">
                  <c:v>0.9</c:v>
                </c:pt>
                <c:pt idx="16">
                  <c:v>0.8</c:v>
                </c:pt>
                <c:pt idx="17">
                  <c:v>0.7</c:v>
                </c:pt>
                <c:pt idx="18">
                  <c:v>0.6</c:v>
                </c:pt>
              </c:numCache>
            </c:numRef>
          </c:val>
          <c:smooth val="0"/>
          <c:extLst>
            <c:ext xmlns:c16="http://schemas.microsoft.com/office/drawing/2014/chart" uri="{C3380CC4-5D6E-409C-BE32-E72D297353CC}">
              <c16:uniqueId val="{0000000B-2E60-5F42-8B85-A0F8837D9E48}"/>
            </c:ext>
          </c:extLst>
        </c:ser>
        <c:ser>
          <c:idx val="3"/>
          <c:order val="3"/>
          <c:tx>
            <c:strRef>
              <c:f>Sheet1!$E$1</c:f>
              <c:strCache>
                <c:ptCount val="1"/>
                <c:pt idx="0">
                  <c:v>Increased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c:v>
                </c:pt>
                <c:pt idx="1">
                  <c:v>0</c:v>
                </c:pt>
                <c:pt idx="2">
                  <c:v>0</c:v>
                </c:pt>
                <c:pt idx="3">
                  <c:v>0</c:v>
                </c:pt>
                <c:pt idx="4">
                  <c:v>0</c:v>
                </c:pt>
                <c:pt idx="5">
                  <c:v>0.1</c:v>
                </c:pt>
                <c:pt idx="6">
                  <c:v>0.2</c:v>
                </c:pt>
                <c:pt idx="7">
                  <c:v>0.3</c:v>
                </c:pt>
                <c:pt idx="8">
                  <c:v>0.4</c:v>
                </c:pt>
                <c:pt idx="9">
                  <c:v>0.5</c:v>
                </c:pt>
                <c:pt idx="10">
                  <c:v>0.6</c:v>
                </c:pt>
                <c:pt idx="11">
                  <c:v>0.7</c:v>
                </c:pt>
                <c:pt idx="12">
                  <c:v>0.8</c:v>
                </c:pt>
                <c:pt idx="13">
                  <c:v>0.9</c:v>
                </c:pt>
                <c:pt idx="14">
                  <c:v>1</c:v>
                </c:pt>
                <c:pt idx="15">
                  <c:v>1.1000000000000001</c:v>
                </c:pt>
                <c:pt idx="16">
                  <c:v>1.2</c:v>
                </c:pt>
                <c:pt idx="17">
                  <c:v>1.3</c:v>
                </c:pt>
                <c:pt idx="18">
                  <c:v>1.4</c:v>
                </c:pt>
              </c:numCache>
            </c:numRef>
          </c:val>
          <c:smooth val="0"/>
          <c:extLst>
            <c:ext xmlns:c16="http://schemas.microsoft.com/office/drawing/2014/chart" uri="{C3380CC4-5D6E-409C-BE32-E72D297353CC}">
              <c16:uniqueId val="{00000001-7227-2E4C-890F-78103EEB5D90}"/>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title>
          <c:tx>
            <c:rich>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Currency Quantity</a:t>
                </a:r>
              </a:p>
            </c:rich>
          </c:tx>
          <c:layout>
            <c:manualLayout>
              <c:xMode val="edge"/>
              <c:yMode val="edge"/>
              <c:x val="0.43338124014515389"/>
              <c:y val="0.86711065664610742"/>
            </c:manualLayout>
          </c:layout>
          <c:overlay val="0"/>
          <c:spPr>
            <a:noFill/>
            <a:ln>
              <a:noFill/>
            </a:ln>
            <a:effectLst/>
          </c:spPr>
          <c:txPr>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sz="1330" b="0" i="0" u="none" strike="noStrike" baseline="0" dirty="0">
                    <a:effectLst/>
                  </a:rPr>
                  <a:t>Currency</a:t>
                </a:r>
                <a:r>
                  <a:rPr lang="en-US" sz="1330" b="0" i="0" u="none" strike="noStrike" baseline="0" dirty="0"/>
                  <a:t> </a:t>
                </a:r>
                <a:r>
                  <a:rPr lang="en-US" dirty="0"/>
                  <a:t>Price</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Decreased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1.4</c:v>
                </c:pt>
                <c:pt idx="1">
                  <c:v>1.3</c:v>
                </c:pt>
                <c:pt idx="2">
                  <c:v>1.2</c:v>
                </c:pt>
                <c:pt idx="3">
                  <c:v>1.1000000000000001</c:v>
                </c:pt>
                <c:pt idx="4">
                  <c:v>1</c:v>
                </c:pt>
                <c:pt idx="5">
                  <c:v>0.90000000000000102</c:v>
                </c:pt>
                <c:pt idx="6">
                  <c:v>0.80000000000000104</c:v>
                </c:pt>
                <c:pt idx="7">
                  <c:v>0.70000000000000095</c:v>
                </c:pt>
                <c:pt idx="8">
                  <c:v>0.60000000000000098</c:v>
                </c:pt>
                <c:pt idx="9">
                  <c:v>0.500000000000001</c:v>
                </c:pt>
                <c:pt idx="10">
                  <c:v>0.40000000000000102</c:v>
                </c:pt>
                <c:pt idx="11">
                  <c:v>0.3</c:v>
                </c:pt>
                <c:pt idx="12">
                  <c:v>0.2</c:v>
                </c:pt>
                <c:pt idx="13">
                  <c:v>9.9999999999999895E-2</c:v>
                </c:pt>
                <c:pt idx="14">
                  <c:v>0</c:v>
                </c:pt>
                <c:pt idx="15">
                  <c:v>0</c:v>
                </c:pt>
                <c:pt idx="16">
                  <c:v>0</c:v>
                </c:pt>
                <c:pt idx="17">
                  <c:v>0</c:v>
                </c:pt>
                <c:pt idx="18">
                  <c:v>0</c:v>
                </c:pt>
              </c:numCache>
            </c:numRef>
          </c:val>
          <c:smooth val="0"/>
          <c:extLst>
            <c:ext xmlns:c16="http://schemas.microsoft.com/office/drawing/2014/chart" uri="{C3380CC4-5D6E-409C-BE32-E72D297353CC}">
              <c16:uniqueId val="{0000000B-2E60-5F42-8B85-A0F8837D9E48}"/>
            </c:ext>
          </c:extLst>
        </c:ser>
        <c:ser>
          <c:idx val="3"/>
          <c:order val="3"/>
          <c:tx>
            <c:strRef>
              <c:f>Sheet1!$E$1</c:f>
              <c:strCache>
                <c:ptCount val="1"/>
                <c:pt idx="0">
                  <c:v>Decreased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0.6</c:v>
                </c:pt>
                <c:pt idx="1">
                  <c:v>0.7</c:v>
                </c:pt>
                <c:pt idx="2">
                  <c:v>0.8</c:v>
                </c:pt>
                <c:pt idx="3">
                  <c:v>0.9</c:v>
                </c:pt>
                <c:pt idx="4">
                  <c:v>1</c:v>
                </c:pt>
                <c:pt idx="5">
                  <c:v>1.1000000000000001</c:v>
                </c:pt>
                <c:pt idx="6">
                  <c:v>1.2</c:v>
                </c:pt>
                <c:pt idx="7">
                  <c:v>1.3</c:v>
                </c:pt>
                <c:pt idx="8">
                  <c:v>1.4</c:v>
                </c:pt>
                <c:pt idx="9">
                  <c:v>1.5</c:v>
                </c:pt>
                <c:pt idx="10">
                  <c:v>1.6</c:v>
                </c:pt>
                <c:pt idx="11">
                  <c:v>1.7</c:v>
                </c:pt>
                <c:pt idx="12">
                  <c:v>1.8</c:v>
                </c:pt>
                <c:pt idx="13">
                  <c:v>1.9</c:v>
                </c:pt>
                <c:pt idx="14">
                  <c:v>2</c:v>
                </c:pt>
                <c:pt idx="15">
                  <c:v>2.1</c:v>
                </c:pt>
                <c:pt idx="16">
                  <c:v>2.2000000000000002</c:v>
                </c:pt>
                <c:pt idx="17">
                  <c:v>2.2999999999999998</c:v>
                </c:pt>
                <c:pt idx="18">
                  <c:v>2.4</c:v>
                </c:pt>
              </c:numCache>
            </c:numRef>
          </c:val>
          <c:smooth val="0"/>
          <c:extLst>
            <c:ext xmlns:c16="http://schemas.microsoft.com/office/drawing/2014/chart" uri="{C3380CC4-5D6E-409C-BE32-E72D297353CC}">
              <c16:uniqueId val="{00000001-7227-2E4C-890F-78103EEB5D90}"/>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title>
          <c:tx>
            <c:rich>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Currency</a:t>
                </a:r>
                <a:r>
                  <a:rPr lang="en-US" baseline="0" dirty="0"/>
                  <a:t> Quantity</a:t>
                </a:r>
                <a:endParaRPr lang="en-US" dirty="0"/>
              </a:p>
            </c:rich>
          </c:tx>
          <c:layout>
            <c:manualLayout>
              <c:xMode val="edge"/>
              <c:yMode val="edge"/>
              <c:x val="0.43338124014515389"/>
              <c:y val="0.86335737991730965"/>
            </c:manualLayout>
          </c:layout>
          <c:overlay val="0"/>
          <c:spPr>
            <a:noFill/>
            <a:ln>
              <a:noFill/>
            </a:ln>
            <a:effectLst/>
          </c:spPr>
          <c:txPr>
            <a:bodyPr rot="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Currency Price</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Luna Price</c:v>
                </c:pt>
              </c:strCache>
            </c:strRef>
          </c:tx>
          <c:spPr>
            <a:ln w="28575" cap="rnd">
              <a:solidFill>
                <a:schemeClr val="accent1"/>
              </a:solidFill>
              <a:round/>
            </a:ln>
            <a:effectLst/>
          </c:spPr>
          <c:marker>
            <c:symbol val="none"/>
          </c:marker>
          <c:xVal>
            <c:numRef>
              <c:f>Sheet1!$A$2:$A$454</c:f>
              <c:numCache>
                <c:formatCode>m/d/yy</c:formatCode>
                <c:ptCount val="453"/>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pt idx="364">
                  <c:v>44561</c:v>
                </c:pt>
                <c:pt idx="365">
                  <c:v>44562</c:v>
                </c:pt>
                <c:pt idx="366">
                  <c:v>44563</c:v>
                </c:pt>
                <c:pt idx="367">
                  <c:v>44564</c:v>
                </c:pt>
                <c:pt idx="368">
                  <c:v>44565</c:v>
                </c:pt>
                <c:pt idx="369">
                  <c:v>44566</c:v>
                </c:pt>
                <c:pt idx="370">
                  <c:v>44567</c:v>
                </c:pt>
                <c:pt idx="371">
                  <c:v>44568</c:v>
                </c:pt>
                <c:pt idx="372">
                  <c:v>44569</c:v>
                </c:pt>
                <c:pt idx="373">
                  <c:v>44570</c:v>
                </c:pt>
                <c:pt idx="374">
                  <c:v>44571</c:v>
                </c:pt>
                <c:pt idx="375">
                  <c:v>44572</c:v>
                </c:pt>
                <c:pt idx="376">
                  <c:v>44573</c:v>
                </c:pt>
                <c:pt idx="377">
                  <c:v>44574</c:v>
                </c:pt>
                <c:pt idx="378">
                  <c:v>44575</c:v>
                </c:pt>
                <c:pt idx="379">
                  <c:v>44576</c:v>
                </c:pt>
                <c:pt idx="380">
                  <c:v>44577</c:v>
                </c:pt>
                <c:pt idx="381">
                  <c:v>44578</c:v>
                </c:pt>
                <c:pt idx="382">
                  <c:v>44579</c:v>
                </c:pt>
                <c:pt idx="383">
                  <c:v>44580</c:v>
                </c:pt>
                <c:pt idx="384">
                  <c:v>44581</c:v>
                </c:pt>
                <c:pt idx="385">
                  <c:v>44582</c:v>
                </c:pt>
                <c:pt idx="386">
                  <c:v>44583</c:v>
                </c:pt>
                <c:pt idx="387">
                  <c:v>44584</c:v>
                </c:pt>
                <c:pt idx="388">
                  <c:v>44585</c:v>
                </c:pt>
                <c:pt idx="389">
                  <c:v>44586</c:v>
                </c:pt>
                <c:pt idx="390">
                  <c:v>44587</c:v>
                </c:pt>
                <c:pt idx="391">
                  <c:v>44588</c:v>
                </c:pt>
                <c:pt idx="392">
                  <c:v>44589</c:v>
                </c:pt>
                <c:pt idx="393">
                  <c:v>44590</c:v>
                </c:pt>
                <c:pt idx="394">
                  <c:v>44591</c:v>
                </c:pt>
                <c:pt idx="395">
                  <c:v>44592</c:v>
                </c:pt>
                <c:pt idx="396">
                  <c:v>44593</c:v>
                </c:pt>
                <c:pt idx="397">
                  <c:v>44594</c:v>
                </c:pt>
                <c:pt idx="398">
                  <c:v>44595</c:v>
                </c:pt>
                <c:pt idx="399">
                  <c:v>44596</c:v>
                </c:pt>
                <c:pt idx="400">
                  <c:v>44597</c:v>
                </c:pt>
                <c:pt idx="401">
                  <c:v>44598</c:v>
                </c:pt>
                <c:pt idx="402">
                  <c:v>44599</c:v>
                </c:pt>
                <c:pt idx="403">
                  <c:v>44600</c:v>
                </c:pt>
                <c:pt idx="404">
                  <c:v>44601</c:v>
                </c:pt>
                <c:pt idx="405">
                  <c:v>44602</c:v>
                </c:pt>
                <c:pt idx="406">
                  <c:v>44603</c:v>
                </c:pt>
                <c:pt idx="407">
                  <c:v>44604</c:v>
                </c:pt>
                <c:pt idx="408">
                  <c:v>44605</c:v>
                </c:pt>
                <c:pt idx="409">
                  <c:v>44606</c:v>
                </c:pt>
                <c:pt idx="410">
                  <c:v>44607</c:v>
                </c:pt>
                <c:pt idx="411">
                  <c:v>44608</c:v>
                </c:pt>
                <c:pt idx="412">
                  <c:v>44609</c:v>
                </c:pt>
                <c:pt idx="413">
                  <c:v>44610</c:v>
                </c:pt>
                <c:pt idx="414">
                  <c:v>44611</c:v>
                </c:pt>
                <c:pt idx="415">
                  <c:v>44612</c:v>
                </c:pt>
                <c:pt idx="416">
                  <c:v>44613</c:v>
                </c:pt>
                <c:pt idx="417">
                  <c:v>44614</c:v>
                </c:pt>
                <c:pt idx="418">
                  <c:v>44615</c:v>
                </c:pt>
                <c:pt idx="419">
                  <c:v>44616</c:v>
                </c:pt>
                <c:pt idx="420">
                  <c:v>44617</c:v>
                </c:pt>
                <c:pt idx="421">
                  <c:v>44618</c:v>
                </c:pt>
                <c:pt idx="422">
                  <c:v>44619</c:v>
                </c:pt>
                <c:pt idx="423">
                  <c:v>44620</c:v>
                </c:pt>
                <c:pt idx="424">
                  <c:v>44621</c:v>
                </c:pt>
                <c:pt idx="425">
                  <c:v>44622</c:v>
                </c:pt>
                <c:pt idx="426">
                  <c:v>44623</c:v>
                </c:pt>
                <c:pt idx="427">
                  <c:v>44624</c:v>
                </c:pt>
                <c:pt idx="428">
                  <c:v>44625</c:v>
                </c:pt>
                <c:pt idx="429">
                  <c:v>44626</c:v>
                </c:pt>
                <c:pt idx="430">
                  <c:v>44627</c:v>
                </c:pt>
                <c:pt idx="431">
                  <c:v>44628</c:v>
                </c:pt>
                <c:pt idx="432">
                  <c:v>44629</c:v>
                </c:pt>
                <c:pt idx="433">
                  <c:v>44630</c:v>
                </c:pt>
                <c:pt idx="434">
                  <c:v>44631</c:v>
                </c:pt>
                <c:pt idx="435">
                  <c:v>44632</c:v>
                </c:pt>
                <c:pt idx="436">
                  <c:v>44633</c:v>
                </c:pt>
                <c:pt idx="437">
                  <c:v>44634</c:v>
                </c:pt>
                <c:pt idx="438">
                  <c:v>44635</c:v>
                </c:pt>
                <c:pt idx="439">
                  <c:v>44636</c:v>
                </c:pt>
                <c:pt idx="440">
                  <c:v>44637</c:v>
                </c:pt>
                <c:pt idx="441">
                  <c:v>44638</c:v>
                </c:pt>
                <c:pt idx="442">
                  <c:v>44639</c:v>
                </c:pt>
                <c:pt idx="443">
                  <c:v>44640</c:v>
                </c:pt>
                <c:pt idx="444">
                  <c:v>44641</c:v>
                </c:pt>
                <c:pt idx="445">
                  <c:v>44642</c:v>
                </c:pt>
                <c:pt idx="446">
                  <c:v>44643</c:v>
                </c:pt>
                <c:pt idx="447">
                  <c:v>44644</c:v>
                </c:pt>
                <c:pt idx="448">
                  <c:v>44645</c:v>
                </c:pt>
                <c:pt idx="449">
                  <c:v>44646</c:v>
                </c:pt>
                <c:pt idx="450">
                  <c:v>44647</c:v>
                </c:pt>
                <c:pt idx="451">
                  <c:v>44648</c:v>
                </c:pt>
                <c:pt idx="452">
                  <c:v>44649</c:v>
                </c:pt>
              </c:numCache>
            </c:numRef>
          </c:xVal>
          <c:yVal>
            <c:numRef>
              <c:f>Sheet1!$B$2:$B$454</c:f>
              <c:numCache>
                <c:formatCode>_("¤"* #,##0.00_);_("¤"* \(#,##0.00\);_("¤"* "-"??_);_(@_)</c:formatCode>
                <c:ptCount val="453"/>
                <c:pt idx="0">
                  <c:v>0.64944299999999999</c:v>
                </c:pt>
                <c:pt idx="1">
                  <c:v>0.63142600000000004</c:v>
                </c:pt>
                <c:pt idx="2">
                  <c:v>0.66189500000000001</c:v>
                </c:pt>
                <c:pt idx="3">
                  <c:v>0.67024399999999995</c:v>
                </c:pt>
                <c:pt idx="4">
                  <c:v>0.71667400000000003</c:v>
                </c:pt>
                <c:pt idx="5">
                  <c:v>0.71617699999999995</c:v>
                </c:pt>
                <c:pt idx="6">
                  <c:v>0.85900799999999999</c:v>
                </c:pt>
                <c:pt idx="7">
                  <c:v>0.852572</c:v>
                </c:pt>
                <c:pt idx="8">
                  <c:v>0.81901500000000005</c:v>
                </c:pt>
                <c:pt idx="9">
                  <c:v>0.84706899999999996</c:v>
                </c:pt>
                <c:pt idx="10">
                  <c:v>0.74039600000000005</c:v>
                </c:pt>
                <c:pt idx="11">
                  <c:v>0.74902500000000005</c:v>
                </c:pt>
                <c:pt idx="12">
                  <c:v>0.82136699999999996</c:v>
                </c:pt>
                <c:pt idx="13">
                  <c:v>0.83144600000000002</c:v>
                </c:pt>
                <c:pt idx="14">
                  <c:v>0.79183899999999996</c:v>
                </c:pt>
                <c:pt idx="15">
                  <c:v>0.76151899999999995</c:v>
                </c:pt>
                <c:pt idx="16">
                  <c:v>0.80731299999999995</c:v>
                </c:pt>
                <c:pt idx="17">
                  <c:v>0.79975200000000002</c:v>
                </c:pt>
                <c:pt idx="18">
                  <c:v>0.91046199999999999</c:v>
                </c:pt>
                <c:pt idx="19">
                  <c:v>0.90467399999999998</c:v>
                </c:pt>
                <c:pt idx="20">
                  <c:v>0.79623500000000003</c:v>
                </c:pt>
                <c:pt idx="21">
                  <c:v>0.81322700000000003</c:v>
                </c:pt>
                <c:pt idx="22">
                  <c:v>0.90070799999999995</c:v>
                </c:pt>
                <c:pt idx="23">
                  <c:v>0.90725</c:v>
                </c:pt>
                <c:pt idx="24">
                  <c:v>0.87035700000000005</c:v>
                </c:pt>
                <c:pt idx="25">
                  <c:v>1.265892</c:v>
                </c:pt>
                <c:pt idx="26">
                  <c:v>1.123232</c:v>
                </c:pt>
                <c:pt idx="27">
                  <c:v>1.454772</c:v>
                </c:pt>
                <c:pt idx="28">
                  <c:v>1.475873</c:v>
                </c:pt>
                <c:pt idx="29">
                  <c:v>1.433494</c:v>
                </c:pt>
                <c:pt idx="30">
                  <c:v>1.4610700000000001</c:v>
                </c:pt>
                <c:pt idx="31">
                  <c:v>1.7923549999999999</c:v>
                </c:pt>
                <c:pt idx="32">
                  <c:v>2.340503</c:v>
                </c:pt>
                <c:pt idx="33">
                  <c:v>2.1040480000000001</c:v>
                </c:pt>
                <c:pt idx="34">
                  <c:v>2.643723</c:v>
                </c:pt>
                <c:pt idx="35">
                  <c:v>2.8702939999999999</c:v>
                </c:pt>
                <c:pt idx="36">
                  <c:v>2.6846049999999999</c:v>
                </c:pt>
                <c:pt idx="37">
                  <c:v>3.0464359999999999</c:v>
                </c:pt>
                <c:pt idx="38">
                  <c:v>5.7855600000000003</c:v>
                </c:pt>
                <c:pt idx="39">
                  <c:v>6.4373209999999998</c:v>
                </c:pt>
                <c:pt idx="40">
                  <c:v>6.1190600000000002</c:v>
                </c:pt>
                <c:pt idx="41">
                  <c:v>5.4847250000000001</c:v>
                </c:pt>
                <c:pt idx="42">
                  <c:v>5.7257660000000001</c:v>
                </c:pt>
                <c:pt idx="43">
                  <c:v>5.5857429999999999</c:v>
                </c:pt>
                <c:pt idx="44">
                  <c:v>5.6511769999999997</c:v>
                </c:pt>
                <c:pt idx="45">
                  <c:v>5.4536990000000003</c:v>
                </c:pt>
                <c:pt idx="46">
                  <c:v>6.5123749999999996</c:v>
                </c:pt>
                <c:pt idx="47">
                  <c:v>7.3038350000000003</c:v>
                </c:pt>
                <c:pt idx="48">
                  <c:v>6.7073020000000003</c:v>
                </c:pt>
                <c:pt idx="49">
                  <c:v>6.3160639999999999</c:v>
                </c:pt>
                <c:pt idx="50">
                  <c:v>5.9643449999999998</c:v>
                </c:pt>
                <c:pt idx="51">
                  <c:v>6.1244009999999998</c:v>
                </c:pt>
                <c:pt idx="52">
                  <c:v>7.065779</c:v>
                </c:pt>
                <c:pt idx="53">
                  <c:v>6.7127489999999996</c:v>
                </c:pt>
                <c:pt idx="54">
                  <c:v>6.6897289999999998</c:v>
                </c:pt>
                <c:pt idx="55">
                  <c:v>5.963476</c:v>
                </c:pt>
                <c:pt idx="56">
                  <c:v>5.8958279999999998</c:v>
                </c:pt>
                <c:pt idx="57">
                  <c:v>5.919003</c:v>
                </c:pt>
                <c:pt idx="58">
                  <c:v>5.3496410000000001</c:v>
                </c:pt>
                <c:pt idx="59">
                  <c:v>6.7510529999999997</c:v>
                </c:pt>
                <c:pt idx="60">
                  <c:v>6.4572349999999998</c:v>
                </c:pt>
                <c:pt idx="61">
                  <c:v>7.2247700000000004</c:v>
                </c:pt>
                <c:pt idx="62">
                  <c:v>7.4984450000000002</c:v>
                </c:pt>
                <c:pt idx="63">
                  <c:v>8.4887119999999996</c:v>
                </c:pt>
                <c:pt idx="64">
                  <c:v>8.2373919999999998</c:v>
                </c:pt>
                <c:pt idx="65">
                  <c:v>8.2711600000000001</c:v>
                </c:pt>
                <c:pt idx="66">
                  <c:v>9.6392500000000005</c:v>
                </c:pt>
                <c:pt idx="67">
                  <c:v>11.712572</c:v>
                </c:pt>
                <c:pt idx="68">
                  <c:v>11.147437999999999</c:v>
                </c:pt>
                <c:pt idx="69">
                  <c:v>10.815984</c:v>
                </c:pt>
                <c:pt idx="70">
                  <c:v>14.162926000000001</c:v>
                </c:pt>
                <c:pt idx="71">
                  <c:v>14.586309999999999</c:v>
                </c:pt>
                <c:pt idx="72">
                  <c:v>15.874853</c:v>
                </c:pt>
                <c:pt idx="73">
                  <c:v>16.339869</c:v>
                </c:pt>
                <c:pt idx="74">
                  <c:v>19.880776999999998</c:v>
                </c:pt>
                <c:pt idx="75">
                  <c:v>18.587237999999999</c:v>
                </c:pt>
                <c:pt idx="76">
                  <c:v>19.005019999999998</c:v>
                </c:pt>
                <c:pt idx="77">
                  <c:v>20.011986</c:v>
                </c:pt>
                <c:pt idx="78">
                  <c:v>20.892002000000002</c:v>
                </c:pt>
                <c:pt idx="79">
                  <c:v>21.982669999999999</c:v>
                </c:pt>
                <c:pt idx="80">
                  <c:v>19.434916999999999</c:v>
                </c:pt>
                <c:pt idx="81">
                  <c:v>17.052081999999999</c:v>
                </c:pt>
                <c:pt idx="82">
                  <c:v>16.686748999999999</c:v>
                </c:pt>
                <c:pt idx="83">
                  <c:v>16.452649999999998</c:v>
                </c:pt>
                <c:pt idx="84">
                  <c:v>18.528396999999998</c:v>
                </c:pt>
                <c:pt idx="85">
                  <c:v>18.74803</c:v>
                </c:pt>
                <c:pt idx="86">
                  <c:v>18.587406000000001</c:v>
                </c:pt>
                <c:pt idx="87">
                  <c:v>18.899930999999999</c:v>
                </c:pt>
                <c:pt idx="88">
                  <c:v>18.669039000000001</c:v>
                </c:pt>
                <c:pt idx="89">
                  <c:v>18.700575000000001</c:v>
                </c:pt>
                <c:pt idx="90">
                  <c:v>18.516494999999999</c:v>
                </c:pt>
                <c:pt idx="91">
                  <c:v>18.566604999999999</c:v>
                </c:pt>
                <c:pt idx="92">
                  <c:v>18.141928</c:v>
                </c:pt>
                <c:pt idx="93">
                  <c:v>18.347498000000002</c:v>
                </c:pt>
                <c:pt idx="94">
                  <c:v>17.560473999999999</c:v>
                </c:pt>
                <c:pt idx="95">
                  <c:v>16.733225000000001</c:v>
                </c:pt>
                <c:pt idx="96">
                  <c:v>15.463474</c:v>
                </c:pt>
                <c:pt idx="97">
                  <c:v>15.745903999999999</c:v>
                </c:pt>
                <c:pt idx="98">
                  <c:v>15.677586</c:v>
                </c:pt>
                <c:pt idx="99">
                  <c:v>15.512547</c:v>
                </c:pt>
                <c:pt idx="100">
                  <c:v>15.141954999999999</c:v>
                </c:pt>
                <c:pt idx="101">
                  <c:v>14.639739000000001</c:v>
                </c:pt>
                <c:pt idx="102">
                  <c:v>15.618185</c:v>
                </c:pt>
                <c:pt idx="103">
                  <c:v>15.302223</c:v>
                </c:pt>
                <c:pt idx="104">
                  <c:v>16.886906</c:v>
                </c:pt>
                <c:pt idx="105">
                  <c:v>15.798438000000001</c:v>
                </c:pt>
                <c:pt idx="106">
                  <c:v>15.339084</c:v>
                </c:pt>
                <c:pt idx="107">
                  <c:v>13.398308999999999</c:v>
                </c:pt>
                <c:pt idx="108">
                  <c:v>13.90625</c:v>
                </c:pt>
                <c:pt idx="109">
                  <c:v>13.432103</c:v>
                </c:pt>
                <c:pt idx="110">
                  <c:v>13.281159000000001</c:v>
                </c:pt>
                <c:pt idx="111">
                  <c:v>13.649862000000001</c:v>
                </c:pt>
                <c:pt idx="112">
                  <c:v>14.081471000000001</c:v>
                </c:pt>
                <c:pt idx="113">
                  <c:v>15.569369999999999</c:v>
                </c:pt>
                <c:pt idx="114">
                  <c:v>17.663371999999999</c:v>
                </c:pt>
                <c:pt idx="115">
                  <c:v>17.617042999999999</c:v>
                </c:pt>
                <c:pt idx="116">
                  <c:v>17.721142</c:v>
                </c:pt>
                <c:pt idx="117">
                  <c:v>16.818577000000001</c:v>
                </c:pt>
                <c:pt idx="118">
                  <c:v>16.236839</c:v>
                </c:pt>
                <c:pt idx="119">
                  <c:v>16.687428000000001</c:v>
                </c:pt>
                <c:pt idx="120">
                  <c:v>16.541623999999999</c:v>
                </c:pt>
                <c:pt idx="121">
                  <c:v>17.145102000000001</c:v>
                </c:pt>
                <c:pt idx="122">
                  <c:v>17.284818999999999</c:v>
                </c:pt>
                <c:pt idx="123">
                  <c:v>16.337412</c:v>
                </c:pt>
                <c:pt idx="124">
                  <c:v>17.017754</c:v>
                </c:pt>
                <c:pt idx="125">
                  <c:v>16.768294999999998</c:v>
                </c:pt>
                <c:pt idx="126">
                  <c:v>16.582764000000001</c:v>
                </c:pt>
                <c:pt idx="127">
                  <c:v>16.984988999999999</c:v>
                </c:pt>
                <c:pt idx="128">
                  <c:v>16.993803</c:v>
                </c:pt>
                <c:pt idx="129">
                  <c:v>15.868883</c:v>
                </c:pt>
                <c:pt idx="130">
                  <c:v>16.311174000000001</c:v>
                </c:pt>
                <c:pt idx="131">
                  <c:v>14.475174000000001</c:v>
                </c:pt>
                <c:pt idx="132">
                  <c:v>15.895574</c:v>
                </c:pt>
                <c:pt idx="133">
                  <c:v>16.405128000000001</c:v>
                </c:pt>
                <c:pt idx="134">
                  <c:v>15.2172</c:v>
                </c:pt>
                <c:pt idx="135">
                  <c:v>16.182369000000001</c:v>
                </c:pt>
                <c:pt idx="136">
                  <c:v>14.957592</c:v>
                </c:pt>
                <c:pt idx="137">
                  <c:v>15.704337000000001</c:v>
                </c:pt>
                <c:pt idx="138">
                  <c:v>9.6440529999999995</c:v>
                </c:pt>
                <c:pt idx="139">
                  <c:v>10.405727000000001</c:v>
                </c:pt>
                <c:pt idx="140">
                  <c:v>8.2659749999999992</c:v>
                </c:pt>
                <c:pt idx="141">
                  <c:v>6.5831020000000002</c:v>
                </c:pt>
                <c:pt idx="142">
                  <c:v>4.1076699999999997</c:v>
                </c:pt>
                <c:pt idx="143">
                  <c:v>6.5908350000000002</c:v>
                </c:pt>
                <c:pt idx="144">
                  <c:v>6.638655</c:v>
                </c:pt>
                <c:pt idx="145">
                  <c:v>7.3341599999999998</c:v>
                </c:pt>
                <c:pt idx="146">
                  <c:v>6.6533550000000004</c:v>
                </c:pt>
                <c:pt idx="147">
                  <c:v>5.8982669999999997</c:v>
                </c:pt>
                <c:pt idx="148">
                  <c:v>5.4908190000000001</c:v>
                </c:pt>
                <c:pt idx="149">
                  <c:v>6.2182079999999997</c:v>
                </c:pt>
                <c:pt idx="150">
                  <c:v>6.5634709999999998</c:v>
                </c:pt>
                <c:pt idx="151">
                  <c:v>6.3039889999999996</c:v>
                </c:pt>
                <c:pt idx="152">
                  <c:v>6.841399</c:v>
                </c:pt>
                <c:pt idx="153">
                  <c:v>7.6726400000000003</c:v>
                </c:pt>
                <c:pt idx="154">
                  <c:v>6.3857309999999998</c:v>
                </c:pt>
                <c:pt idx="155">
                  <c:v>6.0553460000000001</c:v>
                </c:pt>
                <c:pt idx="156">
                  <c:v>6.2491950000000003</c:v>
                </c:pt>
                <c:pt idx="157">
                  <c:v>5.5841139999999996</c:v>
                </c:pt>
                <c:pt idx="158">
                  <c:v>5.6198569999999997</c:v>
                </c:pt>
                <c:pt idx="159">
                  <c:v>6.0163419999999999</c:v>
                </c:pt>
                <c:pt idx="160">
                  <c:v>6.1369980000000002</c:v>
                </c:pt>
                <c:pt idx="161">
                  <c:v>5.551539</c:v>
                </c:pt>
                <c:pt idx="162">
                  <c:v>5.4975079999999998</c:v>
                </c:pt>
                <c:pt idx="163">
                  <c:v>6.0720989999999997</c:v>
                </c:pt>
                <c:pt idx="164">
                  <c:v>6.0375550000000002</c:v>
                </c:pt>
                <c:pt idx="165">
                  <c:v>6.5891060000000001</c:v>
                </c:pt>
                <c:pt idx="166">
                  <c:v>6.1749390000000002</c:v>
                </c:pt>
                <c:pt idx="167">
                  <c:v>6.1546440000000002</c:v>
                </c:pt>
                <c:pt idx="168">
                  <c:v>5.9173739999999997</c:v>
                </c:pt>
                <c:pt idx="169">
                  <c:v>5.763191</c:v>
                </c:pt>
                <c:pt idx="170">
                  <c:v>5.8915199999999999</c:v>
                </c:pt>
                <c:pt idx="171">
                  <c:v>4.8422349999999996</c:v>
                </c:pt>
                <c:pt idx="172">
                  <c:v>4.7119229999999996</c:v>
                </c:pt>
                <c:pt idx="173">
                  <c:v>5.2525719999999998</c:v>
                </c:pt>
                <c:pt idx="174">
                  <c:v>5.4543920000000004</c:v>
                </c:pt>
                <c:pt idx="175">
                  <c:v>5.0631050000000002</c:v>
                </c:pt>
                <c:pt idx="176">
                  <c:v>5.2019169999999999</c:v>
                </c:pt>
                <c:pt idx="177">
                  <c:v>5.4008510000000003</c:v>
                </c:pt>
                <c:pt idx="178">
                  <c:v>5.5296320000000003</c:v>
                </c:pt>
                <c:pt idx="179">
                  <c:v>5.9864220000000001</c:v>
                </c:pt>
                <c:pt idx="180">
                  <c:v>6.5223550000000001</c:v>
                </c:pt>
                <c:pt idx="181">
                  <c:v>5.9215400000000002</c:v>
                </c:pt>
                <c:pt idx="182">
                  <c:v>5.7262269999999997</c:v>
                </c:pt>
                <c:pt idx="183">
                  <c:v>5.8091410000000003</c:v>
                </c:pt>
                <c:pt idx="184">
                  <c:v>5.9733400000000003</c:v>
                </c:pt>
                <c:pt idx="185">
                  <c:v>6.0379430000000003</c:v>
                </c:pt>
                <c:pt idx="186">
                  <c:v>6.5302790000000002</c:v>
                </c:pt>
                <c:pt idx="187">
                  <c:v>7.0901370000000004</c:v>
                </c:pt>
                <c:pt idx="188">
                  <c:v>6.7039229999999996</c:v>
                </c:pt>
                <c:pt idx="189">
                  <c:v>8.0937970000000004</c:v>
                </c:pt>
                <c:pt idx="190">
                  <c:v>7.8951169999999999</c:v>
                </c:pt>
                <c:pt idx="191">
                  <c:v>8.4222619999999999</c:v>
                </c:pt>
                <c:pt idx="192">
                  <c:v>7.8916659999999998</c:v>
                </c:pt>
                <c:pt idx="193">
                  <c:v>7.1034189999999997</c:v>
                </c:pt>
                <c:pt idx="194">
                  <c:v>6.9189670000000003</c:v>
                </c:pt>
                <c:pt idx="195">
                  <c:v>6.6125170000000004</c:v>
                </c:pt>
                <c:pt idx="196">
                  <c:v>6.5789530000000003</c:v>
                </c:pt>
                <c:pt idx="197">
                  <c:v>6.4787590000000002</c:v>
                </c:pt>
                <c:pt idx="198">
                  <c:v>6.4962679999999997</c:v>
                </c:pt>
                <c:pt idx="199">
                  <c:v>5.9539619999999998</c:v>
                </c:pt>
                <c:pt idx="200">
                  <c:v>5.8709819999999997</c:v>
                </c:pt>
                <c:pt idx="201">
                  <c:v>6.608771</c:v>
                </c:pt>
                <c:pt idx="202">
                  <c:v>7.346724</c:v>
                </c:pt>
                <c:pt idx="203">
                  <c:v>7.9259199999999996</c:v>
                </c:pt>
                <c:pt idx="204">
                  <c:v>8.4863230000000005</c:v>
                </c:pt>
                <c:pt idx="205">
                  <c:v>8.2538879999999999</c:v>
                </c:pt>
                <c:pt idx="206">
                  <c:v>8.5198769999999993</c:v>
                </c:pt>
                <c:pt idx="207">
                  <c:v>9.5078029999999991</c:v>
                </c:pt>
                <c:pt idx="208">
                  <c:v>10.966312</c:v>
                </c:pt>
                <c:pt idx="209">
                  <c:v>11.044136999999999</c:v>
                </c:pt>
                <c:pt idx="210">
                  <c:v>10.845376999999999</c:v>
                </c:pt>
                <c:pt idx="211">
                  <c:v>10.757215</c:v>
                </c:pt>
                <c:pt idx="212">
                  <c:v>11.928194</c:v>
                </c:pt>
                <c:pt idx="213">
                  <c:v>12.329428</c:v>
                </c:pt>
                <c:pt idx="214">
                  <c:v>14.719025</c:v>
                </c:pt>
                <c:pt idx="215">
                  <c:v>14.513123</c:v>
                </c:pt>
                <c:pt idx="216">
                  <c:v>14.554634999999999</c:v>
                </c:pt>
                <c:pt idx="217">
                  <c:v>14.498414</c:v>
                </c:pt>
                <c:pt idx="218">
                  <c:v>14.588269</c:v>
                </c:pt>
                <c:pt idx="219">
                  <c:v>13.41452</c:v>
                </c:pt>
                <c:pt idx="220">
                  <c:v>13.969467</c:v>
                </c:pt>
                <c:pt idx="221">
                  <c:v>16.747585000000001</c:v>
                </c:pt>
                <c:pt idx="222">
                  <c:v>17.019537</c:v>
                </c:pt>
                <c:pt idx="223">
                  <c:v>16.568950999999998</c:v>
                </c:pt>
                <c:pt idx="224">
                  <c:v>17.801058000000001</c:v>
                </c:pt>
                <c:pt idx="225">
                  <c:v>17.402937000000001</c:v>
                </c:pt>
                <c:pt idx="226">
                  <c:v>19.284817</c:v>
                </c:pt>
                <c:pt idx="227">
                  <c:v>22.00046</c:v>
                </c:pt>
                <c:pt idx="228">
                  <c:v>25.234959</c:v>
                </c:pt>
                <c:pt idx="229">
                  <c:v>30.841764000000001</c:v>
                </c:pt>
                <c:pt idx="230">
                  <c:v>29.396856</c:v>
                </c:pt>
                <c:pt idx="231">
                  <c:v>30.652450999999999</c:v>
                </c:pt>
                <c:pt idx="232">
                  <c:v>27.551190999999999</c:v>
                </c:pt>
                <c:pt idx="233">
                  <c:v>28.033279</c:v>
                </c:pt>
                <c:pt idx="234">
                  <c:v>29.916851000000001</c:v>
                </c:pt>
                <c:pt idx="235">
                  <c:v>29.671164999999998</c:v>
                </c:pt>
                <c:pt idx="236">
                  <c:v>29.989594</c:v>
                </c:pt>
                <c:pt idx="237">
                  <c:v>27.0093</c:v>
                </c:pt>
                <c:pt idx="238">
                  <c:v>32.661262999999998</c:v>
                </c:pt>
                <c:pt idx="239">
                  <c:v>34.959206000000002</c:v>
                </c:pt>
                <c:pt idx="240">
                  <c:v>33.331242000000003</c:v>
                </c:pt>
                <c:pt idx="241">
                  <c:v>33.468238999999997</c:v>
                </c:pt>
                <c:pt idx="242">
                  <c:v>31.562356999999999</c:v>
                </c:pt>
                <c:pt idx="243">
                  <c:v>31.662614999999999</c:v>
                </c:pt>
                <c:pt idx="244">
                  <c:v>32.86504</c:v>
                </c:pt>
                <c:pt idx="245">
                  <c:v>31.741862999999999</c:v>
                </c:pt>
                <c:pt idx="246">
                  <c:v>31.406158000000001</c:v>
                </c:pt>
                <c:pt idx="247">
                  <c:v>34.486786000000002</c:v>
                </c:pt>
                <c:pt idx="248">
                  <c:v>32.353951000000002</c:v>
                </c:pt>
                <c:pt idx="249">
                  <c:v>27.789936000000001</c:v>
                </c:pt>
                <c:pt idx="250">
                  <c:v>29.426497999999999</c:v>
                </c:pt>
                <c:pt idx="251">
                  <c:v>30.511927</c:v>
                </c:pt>
                <c:pt idx="252">
                  <c:v>43.544665999999999</c:v>
                </c:pt>
                <c:pt idx="253">
                  <c:v>39.093066999999998</c:v>
                </c:pt>
                <c:pt idx="254">
                  <c:v>39.228718000000001</c:v>
                </c:pt>
                <c:pt idx="255">
                  <c:v>37.191574000000003</c:v>
                </c:pt>
                <c:pt idx="256">
                  <c:v>35.666564999999999</c:v>
                </c:pt>
                <c:pt idx="257">
                  <c:v>36.689205000000001</c:v>
                </c:pt>
                <c:pt idx="258">
                  <c:v>37.522469000000001</c:v>
                </c:pt>
                <c:pt idx="259">
                  <c:v>34.425651999999999</c:v>
                </c:pt>
                <c:pt idx="260">
                  <c:v>34.781630999999997</c:v>
                </c:pt>
                <c:pt idx="261">
                  <c:v>32.962181000000001</c:v>
                </c:pt>
                <c:pt idx="262">
                  <c:v>27.217382000000001</c:v>
                </c:pt>
                <c:pt idx="263">
                  <c:v>25.152348</c:v>
                </c:pt>
                <c:pt idx="264">
                  <c:v>33.273800000000001</c:v>
                </c:pt>
                <c:pt idx="265">
                  <c:v>36.202801000000001</c:v>
                </c:pt>
                <c:pt idx="266">
                  <c:v>40.201511000000004</c:v>
                </c:pt>
                <c:pt idx="267">
                  <c:v>37.908154000000003</c:v>
                </c:pt>
                <c:pt idx="268">
                  <c:v>34.644581000000002</c:v>
                </c:pt>
                <c:pt idx="269">
                  <c:v>36.906719000000002</c:v>
                </c:pt>
                <c:pt idx="270">
                  <c:v>33.163891</c:v>
                </c:pt>
                <c:pt idx="271">
                  <c:v>34.186188000000001</c:v>
                </c:pt>
                <c:pt idx="272">
                  <c:v>38.601672999999998</c:v>
                </c:pt>
                <c:pt idx="273">
                  <c:v>37.737476000000001</c:v>
                </c:pt>
                <c:pt idx="274">
                  <c:v>41.476894000000001</c:v>
                </c:pt>
                <c:pt idx="275">
                  <c:v>42.742488999999999</c:v>
                </c:pt>
                <c:pt idx="276">
                  <c:v>46.723357999999998</c:v>
                </c:pt>
                <c:pt idx="277">
                  <c:v>44.708672</c:v>
                </c:pt>
                <c:pt idx="278">
                  <c:v>41.948692000000001</c:v>
                </c:pt>
                <c:pt idx="279">
                  <c:v>46.542949999999998</c:v>
                </c:pt>
                <c:pt idx="280">
                  <c:v>43.286178999999997</c:v>
                </c:pt>
                <c:pt idx="281">
                  <c:v>42.473362000000002</c:v>
                </c:pt>
                <c:pt idx="282">
                  <c:v>39.373474000000002</c:v>
                </c:pt>
                <c:pt idx="283">
                  <c:v>39.210147999999997</c:v>
                </c:pt>
                <c:pt idx="284">
                  <c:v>37.597831999999997</c:v>
                </c:pt>
                <c:pt idx="285">
                  <c:v>36.616622999999997</c:v>
                </c:pt>
                <c:pt idx="286">
                  <c:v>37.151260000000001</c:v>
                </c:pt>
                <c:pt idx="287">
                  <c:v>36.949492999999997</c:v>
                </c:pt>
                <c:pt idx="288">
                  <c:v>36.592373000000002</c:v>
                </c:pt>
                <c:pt idx="289">
                  <c:v>36.188975999999997</c:v>
                </c:pt>
                <c:pt idx="290">
                  <c:v>35.821078999999997</c:v>
                </c:pt>
                <c:pt idx="291">
                  <c:v>37.733584999999998</c:v>
                </c:pt>
                <c:pt idx="292">
                  <c:v>42.554741</c:v>
                </c:pt>
                <c:pt idx="293">
                  <c:v>40.906371999999998</c:v>
                </c:pt>
                <c:pt idx="294">
                  <c:v>43.615402000000003</c:v>
                </c:pt>
                <c:pt idx="295">
                  <c:v>43.187973</c:v>
                </c:pt>
                <c:pt idx="296">
                  <c:v>41.484684000000001</c:v>
                </c:pt>
                <c:pt idx="297">
                  <c:v>42.790798000000002</c:v>
                </c:pt>
                <c:pt idx="298">
                  <c:v>43.866343999999998</c:v>
                </c:pt>
                <c:pt idx="299">
                  <c:v>39.873443999999999</c:v>
                </c:pt>
                <c:pt idx="300">
                  <c:v>42.956474</c:v>
                </c:pt>
                <c:pt idx="301">
                  <c:v>45.576430999999999</c:v>
                </c:pt>
                <c:pt idx="302">
                  <c:v>43.338211000000001</c:v>
                </c:pt>
                <c:pt idx="303">
                  <c:v>42.889774000000003</c:v>
                </c:pt>
                <c:pt idx="304">
                  <c:v>44.059306999999997</c:v>
                </c:pt>
                <c:pt idx="305">
                  <c:v>44.755488999999997</c:v>
                </c:pt>
                <c:pt idx="306">
                  <c:v>48.061790000000002</c:v>
                </c:pt>
                <c:pt idx="307">
                  <c:v>51.922386000000003</c:v>
                </c:pt>
                <c:pt idx="308">
                  <c:v>49.973320000000001</c:v>
                </c:pt>
                <c:pt idx="309">
                  <c:v>51.179831999999998</c:v>
                </c:pt>
                <c:pt idx="310">
                  <c:v>50.613232000000004</c:v>
                </c:pt>
                <c:pt idx="311">
                  <c:v>54.157761000000001</c:v>
                </c:pt>
                <c:pt idx="312">
                  <c:v>50.235335999999997</c:v>
                </c:pt>
                <c:pt idx="313">
                  <c:v>48.7883</c:v>
                </c:pt>
                <c:pt idx="314">
                  <c:v>50.595405999999997</c:v>
                </c:pt>
                <c:pt idx="315">
                  <c:v>49.557789</c:v>
                </c:pt>
                <c:pt idx="316">
                  <c:v>52.174270999999997</c:v>
                </c:pt>
                <c:pt idx="317">
                  <c:v>51.066833000000003</c:v>
                </c:pt>
                <c:pt idx="318">
                  <c:v>48.050052999999998</c:v>
                </c:pt>
                <c:pt idx="319">
                  <c:v>43.249454</c:v>
                </c:pt>
                <c:pt idx="320">
                  <c:v>43.147198000000003</c:v>
                </c:pt>
                <c:pt idx="321">
                  <c:v>40.282950999999997</c:v>
                </c:pt>
                <c:pt idx="322">
                  <c:v>42.423625999999999</c:v>
                </c:pt>
                <c:pt idx="323">
                  <c:v>45.116520000000001</c:v>
                </c:pt>
                <c:pt idx="324">
                  <c:v>43.602432</c:v>
                </c:pt>
                <c:pt idx="325">
                  <c:v>41.073830000000001</c:v>
                </c:pt>
                <c:pt idx="326">
                  <c:v>42.687733000000001</c:v>
                </c:pt>
                <c:pt idx="327">
                  <c:v>41.357120999999999</c:v>
                </c:pt>
                <c:pt idx="328">
                  <c:v>40.045662</c:v>
                </c:pt>
                <c:pt idx="329">
                  <c:v>40.766689</c:v>
                </c:pt>
                <c:pt idx="330">
                  <c:v>43.894066000000002</c:v>
                </c:pt>
                <c:pt idx="331">
                  <c:v>50.096794000000003</c:v>
                </c:pt>
                <c:pt idx="332">
                  <c:v>51.703499000000001</c:v>
                </c:pt>
                <c:pt idx="333">
                  <c:v>59.718266</c:v>
                </c:pt>
                <c:pt idx="334">
                  <c:v>64.231544</c:v>
                </c:pt>
                <c:pt idx="335">
                  <c:v>66.184402000000006</c:v>
                </c:pt>
                <c:pt idx="336">
                  <c:v>63.335189999999997</c:v>
                </c:pt>
                <c:pt idx="337">
                  <c:v>75.556434999999993</c:v>
                </c:pt>
                <c:pt idx="338">
                  <c:v>68.105620999999999</c:v>
                </c:pt>
                <c:pt idx="339">
                  <c:v>67.285881000000003</c:v>
                </c:pt>
                <c:pt idx="340">
                  <c:v>68.984367000000006</c:v>
                </c:pt>
                <c:pt idx="341">
                  <c:v>75.037659000000005</c:v>
                </c:pt>
                <c:pt idx="342">
                  <c:v>66.476569999999995</c:v>
                </c:pt>
                <c:pt idx="343">
                  <c:v>60.930698</c:v>
                </c:pt>
                <c:pt idx="344">
                  <c:v>59.984360000000002</c:v>
                </c:pt>
                <c:pt idx="345">
                  <c:v>61.919449</c:v>
                </c:pt>
                <c:pt idx="346">
                  <c:v>52.745789000000002</c:v>
                </c:pt>
                <c:pt idx="347">
                  <c:v>57.277335999999998</c:v>
                </c:pt>
                <c:pt idx="348">
                  <c:v>61.52702</c:v>
                </c:pt>
                <c:pt idx="349">
                  <c:v>64.322968000000003</c:v>
                </c:pt>
                <c:pt idx="350">
                  <c:v>65.712669000000005</c:v>
                </c:pt>
                <c:pt idx="351">
                  <c:v>73.995934000000005</c:v>
                </c:pt>
                <c:pt idx="352">
                  <c:v>78.225944999999996</c:v>
                </c:pt>
                <c:pt idx="353">
                  <c:v>82.066811000000001</c:v>
                </c:pt>
                <c:pt idx="354">
                  <c:v>87.450622999999993</c:v>
                </c:pt>
                <c:pt idx="355">
                  <c:v>85.475577999999999</c:v>
                </c:pt>
                <c:pt idx="356">
                  <c:v>93.854301000000007</c:v>
                </c:pt>
                <c:pt idx="357">
                  <c:v>95.972206</c:v>
                </c:pt>
                <c:pt idx="358">
                  <c:v>98.184264999999996</c:v>
                </c:pt>
                <c:pt idx="359">
                  <c:v>99.720321999999996</c:v>
                </c:pt>
                <c:pt idx="360">
                  <c:v>90.800499000000002</c:v>
                </c:pt>
                <c:pt idx="361">
                  <c:v>85.368347</c:v>
                </c:pt>
                <c:pt idx="362">
                  <c:v>84.059334000000007</c:v>
                </c:pt>
                <c:pt idx="363">
                  <c:v>84.711867999999996</c:v>
                </c:pt>
                <c:pt idx="364">
                  <c:v>85.472542000000004</c:v>
                </c:pt>
                <c:pt idx="365">
                  <c:v>91.360588000000007</c:v>
                </c:pt>
                <c:pt idx="366">
                  <c:v>89.371673999999999</c:v>
                </c:pt>
                <c:pt idx="367">
                  <c:v>88.748694999999998</c:v>
                </c:pt>
                <c:pt idx="368">
                  <c:v>84.581085000000002</c:v>
                </c:pt>
                <c:pt idx="369">
                  <c:v>78.593795999999998</c:v>
                </c:pt>
                <c:pt idx="370">
                  <c:v>78.440017999999995</c:v>
                </c:pt>
                <c:pt idx="371">
                  <c:v>68.670456000000001</c:v>
                </c:pt>
                <c:pt idx="372">
                  <c:v>66.932113999999999</c:v>
                </c:pt>
                <c:pt idx="373">
                  <c:v>74.475280999999995</c:v>
                </c:pt>
                <c:pt idx="374">
                  <c:v>69.451217999999997</c:v>
                </c:pt>
                <c:pt idx="375">
                  <c:v>73.672302000000002</c:v>
                </c:pt>
                <c:pt idx="376">
                  <c:v>82.069739999999996</c:v>
                </c:pt>
                <c:pt idx="377">
                  <c:v>77.998465999999993</c:v>
                </c:pt>
                <c:pt idx="378">
                  <c:v>81.626823000000002</c:v>
                </c:pt>
                <c:pt idx="379">
                  <c:v>87.574493000000004</c:v>
                </c:pt>
                <c:pt idx="380">
                  <c:v>86.955864000000005</c:v>
                </c:pt>
                <c:pt idx="381">
                  <c:v>77.182213000000004</c:v>
                </c:pt>
                <c:pt idx="382">
                  <c:v>80.573929000000007</c:v>
                </c:pt>
                <c:pt idx="383">
                  <c:v>81.251541000000003</c:v>
                </c:pt>
                <c:pt idx="384">
                  <c:v>76.991684000000006</c:v>
                </c:pt>
                <c:pt idx="385">
                  <c:v>64.836815000000001</c:v>
                </c:pt>
                <c:pt idx="386">
                  <c:v>62.574390000000001</c:v>
                </c:pt>
                <c:pt idx="387">
                  <c:v>69.788619999999995</c:v>
                </c:pt>
                <c:pt idx="388">
                  <c:v>65.968718999999993</c:v>
                </c:pt>
                <c:pt idx="389">
                  <c:v>62.828322999999997</c:v>
                </c:pt>
                <c:pt idx="390">
                  <c:v>58.841991</c:v>
                </c:pt>
                <c:pt idx="391">
                  <c:v>54.323540000000001</c:v>
                </c:pt>
                <c:pt idx="392">
                  <c:v>50.599449</c:v>
                </c:pt>
                <c:pt idx="393">
                  <c:v>50.794753999999998</c:v>
                </c:pt>
                <c:pt idx="394">
                  <c:v>46.273417999999999</c:v>
                </c:pt>
                <c:pt idx="395">
                  <c:v>52.342789000000003</c:v>
                </c:pt>
                <c:pt idx="396">
                  <c:v>52.023434000000002</c:v>
                </c:pt>
                <c:pt idx="397">
                  <c:v>47.567959000000002</c:v>
                </c:pt>
                <c:pt idx="398">
                  <c:v>51.031086000000002</c:v>
                </c:pt>
                <c:pt idx="399">
                  <c:v>53.891131999999999</c:v>
                </c:pt>
                <c:pt idx="400">
                  <c:v>55.374805000000002</c:v>
                </c:pt>
                <c:pt idx="401">
                  <c:v>56.10228</c:v>
                </c:pt>
                <c:pt idx="402">
                  <c:v>59.469631</c:v>
                </c:pt>
                <c:pt idx="403">
                  <c:v>57.294227999999997</c:v>
                </c:pt>
                <c:pt idx="404">
                  <c:v>57.289679999999997</c:v>
                </c:pt>
                <c:pt idx="405">
                  <c:v>52.174263000000003</c:v>
                </c:pt>
                <c:pt idx="406">
                  <c:v>50.388469999999998</c:v>
                </c:pt>
                <c:pt idx="407">
                  <c:v>52.002696999999998</c:v>
                </c:pt>
                <c:pt idx="408">
                  <c:v>51.794986999999999</c:v>
                </c:pt>
                <c:pt idx="409">
                  <c:v>53.849711999999997</c:v>
                </c:pt>
                <c:pt idx="410">
                  <c:v>56.805388999999998</c:v>
                </c:pt>
                <c:pt idx="411">
                  <c:v>56.055531000000002</c:v>
                </c:pt>
                <c:pt idx="412">
                  <c:v>50.254269000000001</c:v>
                </c:pt>
                <c:pt idx="413">
                  <c:v>50.726455999999999</c:v>
                </c:pt>
                <c:pt idx="414">
                  <c:v>50.432465000000001</c:v>
                </c:pt>
                <c:pt idx="415">
                  <c:v>49.364559</c:v>
                </c:pt>
                <c:pt idx="416">
                  <c:v>50.176693</c:v>
                </c:pt>
                <c:pt idx="417">
                  <c:v>54.784554</c:v>
                </c:pt>
                <c:pt idx="418">
                  <c:v>59.651257000000001</c:v>
                </c:pt>
                <c:pt idx="419">
                  <c:v>65.390006999999997</c:v>
                </c:pt>
                <c:pt idx="420">
                  <c:v>73.172759999999997</c:v>
                </c:pt>
                <c:pt idx="421">
                  <c:v>78.079482999999996</c:v>
                </c:pt>
                <c:pt idx="422">
                  <c:v>72.642112999999995</c:v>
                </c:pt>
                <c:pt idx="423">
                  <c:v>91.138587999999999</c:v>
                </c:pt>
                <c:pt idx="424">
                  <c:v>89.535758999999999</c:v>
                </c:pt>
                <c:pt idx="425">
                  <c:v>92.110573000000002</c:v>
                </c:pt>
                <c:pt idx="426">
                  <c:v>90.314055999999994</c:v>
                </c:pt>
                <c:pt idx="427">
                  <c:v>83.273032999999998</c:v>
                </c:pt>
                <c:pt idx="428">
                  <c:v>87.409064999999998</c:v>
                </c:pt>
                <c:pt idx="429">
                  <c:v>79.115768000000003</c:v>
                </c:pt>
                <c:pt idx="430">
                  <c:v>77.942749000000006</c:v>
                </c:pt>
                <c:pt idx="431">
                  <c:v>85.498711</c:v>
                </c:pt>
                <c:pt idx="432">
                  <c:v>99.448181000000005</c:v>
                </c:pt>
                <c:pt idx="433">
                  <c:v>101.588005</c:v>
                </c:pt>
                <c:pt idx="434">
                  <c:v>88.218841999999995</c:v>
                </c:pt>
                <c:pt idx="435">
                  <c:v>86.139792999999997</c:v>
                </c:pt>
                <c:pt idx="436">
                  <c:v>87.617812999999998</c:v>
                </c:pt>
                <c:pt idx="437">
                  <c:v>94.852920999999995</c:v>
                </c:pt>
                <c:pt idx="438">
                  <c:v>88.634788999999998</c:v>
                </c:pt>
                <c:pt idx="439">
                  <c:v>89.278046000000003</c:v>
                </c:pt>
                <c:pt idx="440">
                  <c:v>86.910460999999998</c:v>
                </c:pt>
                <c:pt idx="441">
                  <c:v>88.608909999999995</c:v>
                </c:pt>
                <c:pt idx="442">
                  <c:v>92.102936</c:v>
                </c:pt>
                <c:pt idx="443">
                  <c:v>90.53228</c:v>
                </c:pt>
                <c:pt idx="444">
                  <c:v>95.948746</c:v>
                </c:pt>
                <c:pt idx="445">
                  <c:v>93.002525000000006</c:v>
                </c:pt>
                <c:pt idx="446">
                  <c:v>94.924919000000003</c:v>
                </c:pt>
                <c:pt idx="447">
                  <c:v>93.862015</c:v>
                </c:pt>
                <c:pt idx="448">
                  <c:v>90.418899999999994</c:v>
                </c:pt>
                <c:pt idx="449">
                  <c:v>91.387917000000002</c:v>
                </c:pt>
                <c:pt idx="450">
                  <c:v>94.151543000000004</c:v>
                </c:pt>
                <c:pt idx="451">
                  <c:v>97.328468000000001</c:v>
                </c:pt>
                <c:pt idx="452">
                  <c:v>108.988426</c:v>
                </c:pt>
              </c:numCache>
            </c:numRef>
          </c:yVal>
          <c:smooth val="0"/>
          <c:extLst>
            <c:ext xmlns:c16="http://schemas.microsoft.com/office/drawing/2014/chart" uri="{C3380CC4-5D6E-409C-BE32-E72D297353CC}">
              <c16:uniqueId val="{00000000-8CAD-9142-866D-CA47A70936F2}"/>
            </c:ext>
          </c:extLst>
        </c:ser>
        <c:dLbls>
          <c:showLegendKey val="0"/>
          <c:showVal val="0"/>
          <c:showCatName val="0"/>
          <c:showSerName val="0"/>
          <c:showPercent val="0"/>
          <c:showBubbleSize val="0"/>
        </c:dLbls>
        <c:axId val="894669631"/>
        <c:axId val="219054447"/>
      </c:scatterChart>
      <c:valAx>
        <c:axId val="894669631"/>
        <c:scaling>
          <c:orientation val="minMax"/>
          <c:max val="44649"/>
          <c:min val="44197"/>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 Luna Price </c:v>
                </c:pt>
              </c:strCache>
            </c:strRef>
          </c:tx>
          <c:spPr>
            <a:ln w="28575" cap="rnd">
              <a:solidFill>
                <a:schemeClr val="accent1"/>
              </a:solidFill>
              <a:round/>
            </a:ln>
            <a:effectLst/>
          </c:spPr>
          <c:marker>
            <c:symbol val="none"/>
          </c:marker>
          <c:xVal>
            <c:numRef>
              <c:f>Sheet1!$A$2:$A$454</c:f>
              <c:numCache>
                <c:formatCode>m/d/yy</c:formatCode>
                <c:ptCount val="453"/>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pt idx="364">
                  <c:v>44561</c:v>
                </c:pt>
                <c:pt idx="365">
                  <c:v>44562</c:v>
                </c:pt>
                <c:pt idx="366">
                  <c:v>44563</c:v>
                </c:pt>
                <c:pt idx="367">
                  <c:v>44564</c:v>
                </c:pt>
                <c:pt idx="368">
                  <c:v>44565</c:v>
                </c:pt>
                <c:pt idx="369">
                  <c:v>44566</c:v>
                </c:pt>
                <c:pt idx="370">
                  <c:v>44567</c:v>
                </c:pt>
                <c:pt idx="371">
                  <c:v>44568</c:v>
                </c:pt>
                <c:pt idx="372">
                  <c:v>44569</c:v>
                </c:pt>
                <c:pt idx="373">
                  <c:v>44570</c:v>
                </c:pt>
                <c:pt idx="374">
                  <c:v>44571</c:v>
                </c:pt>
                <c:pt idx="375">
                  <c:v>44572</c:v>
                </c:pt>
                <c:pt idx="376">
                  <c:v>44573</c:v>
                </c:pt>
                <c:pt idx="377">
                  <c:v>44574</c:v>
                </c:pt>
                <c:pt idx="378">
                  <c:v>44575</c:v>
                </c:pt>
                <c:pt idx="379">
                  <c:v>44576</c:v>
                </c:pt>
                <c:pt idx="380">
                  <c:v>44577</c:v>
                </c:pt>
                <c:pt idx="381">
                  <c:v>44578</c:v>
                </c:pt>
                <c:pt idx="382">
                  <c:v>44579</c:v>
                </c:pt>
                <c:pt idx="383">
                  <c:v>44580</c:v>
                </c:pt>
                <c:pt idx="384">
                  <c:v>44581</c:v>
                </c:pt>
                <c:pt idx="385">
                  <c:v>44582</c:v>
                </c:pt>
                <c:pt idx="386">
                  <c:v>44583</c:v>
                </c:pt>
                <c:pt idx="387">
                  <c:v>44584</c:v>
                </c:pt>
                <c:pt idx="388">
                  <c:v>44585</c:v>
                </c:pt>
                <c:pt idx="389">
                  <c:v>44586</c:v>
                </c:pt>
                <c:pt idx="390">
                  <c:v>44587</c:v>
                </c:pt>
                <c:pt idx="391">
                  <c:v>44588</c:v>
                </c:pt>
                <c:pt idx="392">
                  <c:v>44589</c:v>
                </c:pt>
                <c:pt idx="393">
                  <c:v>44590</c:v>
                </c:pt>
                <c:pt idx="394">
                  <c:v>44591</c:v>
                </c:pt>
                <c:pt idx="395">
                  <c:v>44592</c:v>
                </c:pt>
                <c:pt idx="396">
                  <c:v>44593</c:v>
                </c:pt>
                <c:pt idx="397">
                  <c:v>44594</c:v>
                </c:pt>
                <c:pt idx="398">
                  <c:v>44595</c:v>
                </c:pt>
                <c:pt idx="399">
                  <c:v>44596</c:v>
                </c:pt>
                <c:pt idx="400">
                  <c:v>44597</c:v>
                </c:pt>
                <c:pt idx="401">
                  <c:v>44598</c:v>
                </c:pt>
                <c:pt idx="402">
                  <c:v>44599</c:v>
                </c:pt>
                <c:pt idx="403">
                  <c:v>44600</c:v>
                </c:pt>
                <c:pt idx="404">
                  <c:v>44601</c:v>
                </c:pt>
                <c:pt idx="405">
                  <c:v>44602</c:v>
                </c:pt>
                <c:pt idx="406">
                  <c:v>44603</c:v>
                </c:pt>
                <c:pt idx="407">
                  <c:v>44604</c:v>
                </c:pt>
                <c:pt idx="408">
                  <c:v>44605</c:v>
                </c:pt>
                <c:pt idx="409">
                  <c:v>44606</c:v>
                </c:pt>
                <c:pt idx="410">
                  <c:v>44607</c:v>
                </c:pt>
                <c:pt idx="411">
                  <c:v>44608</c:v>
                </c:pt>
                <c:pt idx="412">
                  <c:v>44609</c:v>
                </c:pt>
                <c:pt idx="413">
                  <c:v>44610</c:v>
                </c:pt>
                <c:pt idx="414">
                  <c:v>44611</c:v>
                </c:pt>
                <c:pt idx="415">
                  <c:v>44612</c:v>
                </c:pt>
                <c:pt idx="416">
                  <c:v>44613</c:v>
                </c:pt>
                <c:pt idx="417">
                  <c:v>44614</c:v>
                </c:pt>
                <c:pt idx="418">
                  <c:v>44615</c:v>
                </c:pt>
                <c:pt idx="419">
                  <c:v>44616</c:v>
                </c:pt>
                <c:pt idx="420">
                  <c:v>44617</c:v>
                </c:pt>
                <c:pt idx="421">
                  <c:v>44618</c:v>
                </c:pt>
                <c:pt idx="422">
                  <c:v>44619</c:v>
                </c:pt>
                <c:pt idx="423">
                  <c:v>44620</c:v>
                </c:pt>
                <c:pt idx="424">
                  <c:v>44621</c:v>
                </c:pt>
                <c:pt idx="425">
                  <c:v>44622</c:v>
                </c:pt>
                <c:pt idx="426">
                  <c:v>44623</c:v>
                </c:pt>
                <c:pt idx="427">
                  <c:v>44624</c:v>
                </c:pt>
                <c:pt idx="428">
                  <c:v>44625</c:v>
                </c:pt>
                <c:pt idx="429">
                  <c:v>44626</c:v>
                </c:pt>
                <c:pt idx="430">
                  <c:v>44627</c:v>
                </c:pt>
                <c:pt idx="431">
                  <c:v>44628</c:v>
                </c:pt>
                <c:pt idx="432">
                  <c:v>44629</c:v>
                </c:pt>
                <c:pt idx="433">
                  <c:v>44630</c:v>
                </c:pt>
                <c:pt idx="434">
                  <c:v>44631</c:v>
                </c:pt>
                <c:pt idx="435">
                  <c:v>44632</c:v>
                </c:pt>
                <c:pt idx="436">
                  <c:v>44633</c:v>
                </c:pt>
                <c:pt idx="437">
                  <c:v>44634</c:v>
                </c:pt>
                <c:pt idx="438">
                  <c:v>44635</c:v>
                </c:pt>
                <c:pt idx="439">
                  <c:v>44636</c:v>
                </c:pt>
                <c:pt idx="440">
                  <c:v>44637</c:v>
                </c:pt>
                <c:pt idx="441">
                  <c:v>44638</c:v>
                </c:pt>
                <c:pt idx="442">
                  <c:v>44639</c:v>
                </c:pt>
                <c:pt idx="443">
                  <c:v>44640</c:v>
                </c:pt>
                <c:pt idx="444">
                  <c:v>44641</c:v>
                </c:pt>
                <c:pt idx="445">
                  <c:v>44642</c:v>
                </c:pt>
                <c:pt idx="446">
                  <c:v>44643</c:v>
                </c:pt>
                <c:pt idx="447">
                  <c:v>44644</c:v>
                </c:pt>
                <c:pt idx="448">
                  <c:v>44645</c:v>
                </c:pt>
                <c:pt idx="449">
                  <c:v>44646</c:v>
                </c:pt>
                <c:pt idx="450">
                  <c:v>44647</c:v>
                </c:pt>
                <c:pt idx="451">
                  <c:v>44648</c:v>
                </c:pt>
                <c:pt idx="452">
                  <c:v>44649</c:v>
                </c:pt>
              </c:numCache>
            </c:numRef>
          </c:xVal>
          <c:yVal>
            <c:numRef>
              <c:f>Sheet1!$B$2:$B$454</c:f>
              <c:numCache>
                <c:formatCode>_("¤"* #,##0.00_);_("¤"* \(#,##0.00\);_("¤"* "-"??_);_(@_)</c:formatCode>
                <c:ptCount val="453"/>
                <c:pt idx="0">
                  <c:v>1.001797</c:v>
                </c:pt>
                <c:pt idx="1">
                  <c:v>0.99959500000000001</c:v>
                </c:pt>
                <c:pt idx="2">
                  <c:v>0.99892899999999996</c:v>
                </c:pt>
                <c:pt idx="3">
                  <c:v>1.0036499999999999</c:v>
                </c:pt>
                <c:pt idx="4">
                  <c:v>0.99217900000000003</c:v>
                </c:pt>
                <c:pt idx="5">
                  <c:v>1.000534</c:v>
                </c:pt>
                <c:pt idx="6">
                  <c:v>1.0012589999999999</c:v>
                </c:pt>
                <c:pt idx="7">
                  <c:v>1.0091730000000001</c:v>
                </c:pt>
                <c:pt idx="8">
                  <c:v>1.0051920000000001</c:v>
                </c:pt>
                <c:pt idx="9">
                  <c:v>1.0019720000000001</c:v>
                </c:pt>
                <c:pt idx="10">
                  <c:v>1.02502</c:v>
                </c:pt>
                <c:pt idx="11">
                  <c:v>1.004702</c:v>
                </c:pt>
                <c:pt idx="12">
                  <c:v>1.0065090000000001</c:v>
                </c:pt>
                <c:pt idx="13">
                  <c:v>1.0065090000000001</c:v>
                </c:pt>
                <c:pt idx="14">
                  <c:v>1.0010760000000001</c:v>
                </c:pt>
                <c:pt idx="15">
                  <c:v>1.000375</c:v>
                </c:pt>
                <c:pt idx="16">
                  <c:v>0.99973199999999995</c:v>
                </c:pt>
                <c:pt idx="17">
                  <c:v>1.002345</c:v>
                </c:pt>
                <c:pt idx="18">
                  <c:v>0.99908300000000005</c:v>
                </c:pt>
                <c:pt idx="19">
                  <c:v>1.0022359999999999</c:v>
                </c:pt>
                <c:pt idx="20">
                  <c:v>0.99965000000000004</c:v>
                </c:pt>
                <c:pt idx="21">
                  <c:v>0.99873500000000004</c:v>
                </c:pt>
                <c:pt idx="22">
                  <c:v>0.99899000000000004</c:v>
                </c:pt>
                <c:pt idx="23">
                  <c:v>0.99887800000000004</c:v>
                </c:pt>
                <c:pt idx="24">
                  <c:v>0.99932200000000004</c:v>
                </c:pt>
                <c:pt idx="25">
                  <c:v>0.99784799999999996</c:v>
                </c:pt>
                <c:pt idx="26">
                  <c:v>1.00057</c:v>
                </c:pt>
                <c:pt idx="27">
                  <c:v>1.0163549999999999</c:v>
                </c:pt>
                <c:pt idx="28">
                  <c:v>1.0250600000000001</c:v>
                </c:pt>
                <c:pt idx="29">
                  <c:v>1.03193</c:v>
                </c:pt>
                <c:pt idx="30">
                  <c:v>1.0420849999999999</c:v>
                </c:pt>
                <c:pt idx="31">
                  <c:v>1.0233950000000001</c:v>
                </c:pt>
                <c:pt idx="32">
                  <c:v>1.029711</c:v>
                </c:pt>
                <c:pt idx="33">
                  <c:v>1.016602</c:v>
                </c:pt>
                <c:pt idx="34">
                  <c:v>1.0098069999999999</c:v>
                </c:pt>
                <c:pt idx="35">
                  <c:v>1.0109269999999999</c:v>
                </c:pt>
                <c:pt idx="36">
                  <c:v>1.006548</c:v>
                </c:pt>
                <c:pt idx="37">
                  <c:v>1.0077179999999999</c:v>
                </c:pt>
                <c:pt idx="38">
                  <c:v>1.0020420000000001</c:v>
                </c:pt>
                <c:pt idx="39">
                  <c:v>1.004429</c:v>
                </c:pt>
                <c:pt idx="40">
                  <c:v>1.008726</c:v>
                </c:pt>
                <c:pt idx="41">
                  <c:v>1.0048170000000001</c:v>
                </c:pt>
                <c:pt idx="42">
                  <c:v>1.0023789999999999</c:v>
                </c:pt>
                <c:pt idx="43">
                  <c:v>1.001512</c:v>
                </c:pt>
                <c:pt idx="44">
                  <c:v>1.000111</c:v>
                </c:pt>
                <c:pt idx="45">
                  <c:v>1.0000789999999999</c:v>
                </c:pt>
                <c:pt idx="46">
                  <c:v>0.99972499999999997</c:v>
                </c:pt>
                <c:pt idx="47">
                  <c:v>1.0004999999999999</c:v>
                </c:pt>
                <c:pt idx="48">
                  <c:v>0.99857300000000004</c:v>
                </c:pt>
                <c:pt idx="49">
                  <c:v>0.99854200000000004</c:v>
                </c:pt>
                <c:pt idx="50">
                  <c:v>0.99934299999999998</c:v>
                </c:pt>
                <c:pt idx="51">
                  <c:v>1.0013110000000001</c:v>
                </c:pt>
                <c:pt idx="52">
                  <c:v>0.99987199999999998</c:v>
                </c:pt>
                <c:pt idx="53">
                  <c:v>0.99920600000000004</c:v>
                </c:pt>
                <c:pt idx="54">
                  <c:v>0.99997599999999998</c:v>
                </c:pt>
                <c:pt idx="55">
                  <c:v>0.99669799999999997</c:v>
                </c:pt>
                <c:pt idx="56">
                  <c:v>0.99960700000000002</c:v>
                </c:pt>
                <c:pt idx="57">
                  <c:v>1.001735</c:v>
                </c:pt>
                <c:pt idx="58">
                  <c:v>1.00129</c:v>
                </c:pt>
                <c:pt idx="59">
                  <c:v>1.000972</c:v>
                </c:pt>
                <c:pt idx="60">
                  <c:v>1.000642</c:v>
                </c:pt>
                <c:pt idx="61">
                  <c:v>1.0005470000000001</c:v>
                </c:pt>
                <c:pt idx="62">
                  <c:v>0.99924100000000005</c:v>
                </c:pt>
                <c:pt idx="63">
                  <c:v>0.99990800000000002</c:v>
                </c:pt>
                <c:pt idx="64">
                  <c:v>1.000729</c:v>
                </c:pt>
                <c:pt idx="65">
                  <c:v>1.0003</c:v>
                </c:pt>
                <c:pt idx="66">
                  <c:v>1.0000359999999999</c:v>
                </c:pt>
                <c:pt idx="67">
                  <c:v>1.001447</c:v>
                </c:pt>
                <c:pt idx="68">
                  <c:v>1.000653</c:v>
                </c:pt>
                <c:pt idx="69">
                  <c:v>1.000858</c:v>
                </c:pt>
                <c:pt idx="70">
                  <c:v>1.000205</c:v>
                </c:pt>
                <c:pt idx="71">
                  <c:v>1.000205</c:v>
                </c:pt>
                <c:pt idx="72">
                  <c:v>1.000048</c:v>
                </c:pt>
                <c:pt idx="73">
                  <c:v>1.000718</c:v>
                </c:pt>
                <c:pt idx="74">
                  <c:v>1.000915</c:v>
                </c:pt>
                <c:pt idx="75">
                  <c:v>0.99887700000000001</c:v>
                </c:pt>
                <c:pt idx="76">
                  <c:v>1.0018419999999999</c:v>
                </c:pt>
                <c:pt idx="77">
                  <c:v>1.0032300000000001</c:v>
                </c:pt>
                <c:pt idx="78">
                  <c:v>1.002688</c:v>
                </c:pt>
                <c:pt idx="79">
                  <c:v>1.00217</c:v>
                </c:pt>
                <c:pt idx="80">
                  <c:v>1.0032099999999999</c:v>
                </c:pt>
                <c:pt idx="81">
                  <c:v>1.001881</c:v>
                </c:pt>
                <c:pt idx="82">
                  <c:v>1.0026459999999999</c:v>
                </c:pt>
                <c:pt idx="83">
                  <c:v>1.0021869999999999</c:v>
                </c:pt>
                <c:pt idx="84">
                  <c:v>1.001932</c:v>
                </c:pt>
                <c:pt idx="85">
                  <c:v>1.0015259999999999</c:v>
                </c:pt>
                <c:pt idx="86">
                  <c:v>1.002521</c:v>
                </c:pt>
                <c:pt idx="87">
                  <c:v>1.0019130000000001</c:v>
                </c:pt>
                <c:pt idx="88">
                  <c:v>1.0010600000000001</c:v>
                </c:pt>
                <c:pt idx="89">
                  <c:v>1.0003649999999999</c:v>
                </c:pt>
                <c:pt idx="90">
                  <c:v>1.0034380000000001</c:v>
                </c:pt>
                <c:pt idx="91">
                  <c:v>1.0031570000000001</c:v>
                </c:pt>
                <c:pt idx="92">
                  <c:v>1.0022279999999999</c:v>
                </c:pt>
                <c:pt idx="93">
                  <c:v>1.00305</c:v>
                </c:pt>
                <c:pt idx="94">
                  <c:v>0.99886900000000001</c:v>
                </c:pt>
                <c:pt idx="95">
                  <c:v>1.0008779999999999</c:v>
                </c:pt>
                <c:pt idx="96">
                  <c:v>0.99438800000000005</c:v>
                </c:pt>
                <c:pt idx="97">
                  <c:v>0.99962099999999998</c:v>
                </c:pt>
                <c:pt idx="98">
                  <c:v>1.0007410000000001</c:v>
                </c:pt>
                <c:pt idx="99">
                  <c:v>0.99787899999999996</c:v>
                </c:pt>
                <c:pt idx="100">
                  <c:v>1.0002930000000001</c:v>
                </c:pt>
                <c:pt idx="101">
                  <c:v>0.99871399999999999</c:v>
                </c:pt>
                <c:pt idx="102">
                  <c:v>0.99970999999999999</c:v>
                </c:pt>
                <c:pt idx="103">
                  <c:v>1.0001009999999999</c:v>
                </c:pt>
                <c:pt idx="104">
                  <c:v>1.0007889999999999</c:v>
                </c:pt>
                <c:pt idx="105">
                  <c:v>1.0002420000000001</c:v>
                </c:pt>
                <c:pt idx="106">
                  <c:v>1.0090710000000001</c:v>
                </c:pt>
                <c:pt idx="107">
                  <c:v>0.99632100000000001</c:v>
                </c:pt>
                <c:pt idx="108">
                  <c:v>1.0002089999999999</c:v>
                </c:pt>
                <c:pt idx="109">
                  <c:v>0.99889799999999995</c:v>
                </c:pt>
                <c:pt idx="110">
                  <c:v>0.99690299999999998</c:v>
                </c:pt>
                <c:pt idx="111">
                  <c:v>0.99712100000000004</c:v>
                </c:pt>
                <c:pt idx="112">
                  <c:v>1.000645</c:v>
                </c:pt>
                <c:pt idx="113">
                  <c:v>0.99801300000000004</c:v>
                </c:pt>
                <c:pt idx="114">
                  <c:v>0.998691</c:v>
                </c:pt>
                <c:pt idx="115">
                  <c:v>1.002156</c:v>
                </c:pt>
                <c:pt idx="116">
                  <c:v>0.99902199999999997</c:v>
                </c:pt>
                <c:pt idx="117">
                  <c:v>0.99861999999999995</c:v>
                </c:pt>
                <c:pt idx="118">
                  <c:v>1.000497</c:v>
                </c:pt>
                <c:pt idx="119">
                  <c:v>0.99941899999999995</c:v>
                </c:pt>
                <c:pt idx="120">
                  <c:v>0.99920500000000001</c:v>
                </c:pt>
                <c:pt idx="121">
                  <c:v>0.99997000000000003</c:v>
                </c:pt>
                <c:pt idx="122">
                  <c:v>1.0007269999999999</c:v>
                </c:pt>
                <c:pt idx="123">
                  <c:v>0.99550799999999995</c:v>
                </c:pt>
                <c:pt idx="124">
                  <c:v>0.999251</c:v>
                </c:pt>
                <c:pt idx="125">
                  <c:v>0.99563800000000002</c:v>
                </c:pt>
                <c:pt idx="126">
                  <c:v>1.000796</c:v>
                </c:pt>
                <c:pt idx="127">
                  <c:v>1.0001469999999999</c:v>
                </c:pt>
                <c:pt idx="128">
                  <c:v>1.0014609999999999</c:v>
                </c:pt>
                <c:pt idx="129">
                  <c:v>0.99895199999999995</c:v>
                </c:pt>
                <c:pt idx="130">
                  <c:v>0.99935399999999996</c:v>
                </c:pt>
                <c:pt idx="131">
                  <c:v>1.0004459999999999</c:v>
                </c:pt>
                <c:pt idx="132">
                  <c:v>1.0002960000000001</c:v>
                </c:pt>
                <c:pt idx="133">
                  <c:v>0.99910100000000002</c:v>
                </c:pt>
                <c:pt idx="134">
                  <c:v>0.997421</c:v>
                </c:pt>
                <c:pt idx="135">
                  <c:v>0.99771799999999999</c:v>
                </c:pt>
                <c:pt idx="136">
                  <c:v>0.99673599999999996</c:v>
                </c:pt>
                <c:pt idx="137">
                  <c:v>1.0001059999999999</c:v>
                </c:pt>
                <c:pt idx="138">
                  <c:v>0.99486799999999997</c:v>
                </c:pt>
                <c:pt idx="139">
                  <c:v>0.98685100000000003</c:v>
                </c:pt>
                <c:pt idx="140">
                  <c:v>0.98377800000000004</c:v>
                </c:pt>
                <c:pt idx="141">
                  <c:v>0.98543000000000003</c:v>
                </c:pt>
                <c:pt idx="142">
                  <c:v>0.94569199999999998</c:v>
                </c:pt>
                <c:pt idx="143">
                  <c:v>0.98502100000000004</c:v>
                </c:pt>
                <c:pt idx="144">
                  <c:v>0.98923700000000003</c:v>
                </c:pt>
                <c:pt idx="145">
                  <c:v>0.998892</c:v>
                </c:pt>
                <c:pt idx="146">
                  <c:v>0.99617699999999998</c:v>
                </c:pt>
                <c:pt idx="147">
                  <c:v>0.99763800000000002</c:v>
                </c:pt>
                <c:pt idx="148">
                  <c:v>0.99892899999999996</c:v>
                </c:pt>
                <c:pt idx="149">
                  <c:v>0.99940300000000004</c:v>
                </c:pt>
                <c:pt idx="150">
                  <c:v>0.99878</c:v>
                </c:pt>
                <c:pt idx="151">
                  <c:v>0.999637</c:v>
                </c:pt>
                <c:pt idx="152">
                  <c:v>1.001363</c:v>
                </c:pt>
                <c:pt idx="153">
                  <c:v>1.0007760000000001</c:v>
                </c:pt>
                <c:pt idx="154">
                  <c:v>1.0003439999999999</c:v>
                </c:pt>
                <c:pt idx="155">
                  <c:v>0.99931199999999998</c:v>
                </c:pt>
                <c:pt idx="156">
                  <c:v>1.0011000000000001</c:v>
                </c:pt>
                <c:pt idx="157">
                  <c:v>0.99773100000000003</c:v>
                </c:pt>
                <c:pt idx="158">
                  <c:v>1.00135</c:v>
                </c:pt>
                <c:pt idx="159">
                  <c:v>0.99952600000000003</c:v>
                </c:pt>
                <c:pt idx="160">
                  <c:v>0.99871299999999996</c:v>
                </c:pt>
                <c:pt idx="161">
                  <c:v>0.99995699999999998</c:v>
                </c:pt>
                <c:pt idx="162">
                  <c:v>1.0005310000000001</c:v>
                </c:pt>
                <c:pt idx="163">
                  <c:v>0.99992099999999995</c:v>
                </c:pt>
                <c:pt idx="164">
                  <c:v>0.999884</c:v>
                </c:pt>
                <c:pt idx="165">
                  <c:v>0.99865599999999999</c:v>
                </c:pt>
                <c:pt idx="166">
                  <c:v>1.0001880000000001</c:v>
                </c:pt>
                <c:pt idx="167">
                  <c:v>1.0000279999999999</c:v>
                </c:pt>
                <c:pt idx="168">
                  <c:v>0.99901899999999999</c:v>
                </c:pt>
                <c:pt idx="169">
                  <c:v>1.000289</c:v>
                </c:pt>
                <c:pt idx="170">
                  <c:v>1.002086</c:v>
                </c:pt>
                <c:pt idx="171">
                  <c:v>0.997143</c:v>
                </c:pt>
                <c:pt idx="172">
                  <c:v>0.99945899999999999</c:v>
                </c:pt>
                <c:pt idx="173">
                  <c:v>1.0003569999999999</c:v>
                </c:pt>
                <c:pt idx="174">
                  <c:v>1.0000880000000001</c:v>
                </c:pt>
                <c:pt idx="175">
                  <c:v>0.99893699999999996</c:v>
                </c:pt>
                <c:pt idx="176">
                  <c:v>1.0015810000000001</c:v>
                </c:pt>
                <c:pt idx="177">
                  <c:v>1.001028</c:v>
                </c:pt>
                <c:pt idx="178">
                  <c:v>0.99995400000000001</c:v>
                </c:pt>
                <c:pt idx="179">
                  <c:v>1.000027</c:v>
                </c:pt>
                <c:pt idx="180">
                  <c:v>1.0000830000000001</c:v>
                </c:pt>
                <c:pt idx="181">
                  <c:v>0.99995599999999996</c:v>
                </c:pt>
                <c:pt idx="182">
                  <c:v>0.999722</c:v>
                </c:pt>
                <c:pt idx="183">
                  <c:v>0.99966600000000005</c:v>
                </c:pt>
                <c:pt idx="184">
                  <c:v>0.99965300000000001</c:v>
                </c:pt>
                <c:pt idx="185">
                  <c:v>1.0010870000000001</c:v>
                </c:pt>
                <c:pt idx="186">
                  <c:v>1.0006429999999999</c:v>
                </c:pt>
                <c:pt idx="187">
                  <c:v>0.99954399999999999</c:v>
                </c:pt>
                <c:pt idx="188">
                  <c:v>0.99946400000000002</c:v>
                </c:pt>
                <c:pt idx="189">
                  <c:v>1.000181</c:v>
                </c:pt>
                <c:pt idx="190">
                  <c:v>1.000329</c:v>
                </c:pt>
                <c:pt idx="191">
                  <c:v>1.000653</c:v>
                </c:pt>
                <c:pt idx="192">
                  <c:v>0.99993399999999999</c:v>
                </c:pt>
                <c:pt idx="193">
                  <c:v>1.0002789999999999</c:v>
                </c:pt>
                <c:pt idx="194">
                  <c:v>1.000156</c:v>
                </c:pt>
                <c:pt idx="195">
                  <c:v>0.99949100000000002</c:v>
                </c:pt>
                <c:pt idx="196">
                  <c:v>1.0009319999999999</c:v>
                </c:pt>
                <c:pt idx="197">
                  <c:v>1.0008170000000001</c:v>
                </c:pt>
                <c:pt idx="198">
                  <c:v>1.0007159999999999</c:v>
                </c:pt>
                <c:pt idx="199">
                  <c:v>1.000251</c:v>
                </c:pt>
                <c:pt idx="200">
                  <c:v>1.000721</c:v>
                </c:pt>
                <c:pt idx="201">
                  <c:v>1.000837</c:v>
                </c:pt>
                <c:pt idx="202">
                  <c:v>1.00142</c:v>
                </c:pt>
                <c:pt idx="203">
                  <c:v>1.0009669999999999</c:v>
                </c:pt>
                <c:pt idx="204">
                  <c:v>1.0015719999999999</c:v>
                </c:pt>
                <c:pt idx="205">
                  <c:v>1.001681</c:v>
                </c:pt>
                <c:pt idx="206">
                  <c:v>1.000305</c:v>
                </c:pt>
                <c:pt idx="207">
                  <c:v>1.00071</c:v>
                </c:pt>
                <c:pt idx="208">
                  <c:v>1.0001709999999999</c:v>
                </c:pt>
                <c:pt idx="209">
                  <c:v>1.0003249999999999</c:v>
                </c:pt>
                <c:pt idx="210">
                  <c:v>1.001088</c:v>
                </c:pt>
                <c:pt idx="211">
                  <c:v>1.0011030000000001</c:v>
                </c:pt>
                <c:pt idx="212">
                  <c:v>1.0008790000000001</c:v>
                </c:pt>
                <c:pt idx="213">
                  <c:v>1.001306</c:v>
                </c:pt>
                <c:pt idx="214">
                  <c:v>1.00116</c:v>
                </c:pt>
                <c:pt idx="215">
                  <c:v>1.0013129999999999</c:v>
                </c:pt>
                <c:pt idx="216">
                  <c:v>1.0017240000000001</c:v>
                </c:pt>
                <c:pt idx="217">
                  <c:v>1.0038279999999999</c:v>
                </c:pt>
                <c:pt idx="218">
                  <c:v>1.0037640000000001</c:v>
                </c:pt>
                <c:pt idx="219">
                  <c:v>1.0013559999999999</c:v>
                </c:pt>
                <c:pt idx="220">
                  <c:v>1.0034860000000001</c:v>
                </c:pt>
                <c:pt idx="221">
                  <c:v>1.0029429999999999</c:v>
                </c:pt>
                <c:pt idx="222">
                  <c:v>1.0003169999999999</c:v>
                </c:pt>
                <c:pt idx="223">
                  <c:v>1.00325</c:v>
                </c:pt>
                <c:pt idx="224">
                  <c:v>1.0040560000000001</c:v>
                </c:pt>
                <c:pt idx="225">
                  <c:v>1.0030840000000001</c:v>
                </c:pt>
                <c:pt idx="226">
                  <c:v>1.0041070000000001</c:v>
                </c:pt>
                <c:pt idx="227">
                  <c:v>1.0014959999999999</c:v>
                </c:pt>
                <c:pt idx="228">
                  <c:v>1.0035000000000001</c:v>
                </c:pt>
                <c:pt idx="229">
                  <c:v>1.0030140000000001</c:v>
                </c:pt>
                <c:pt idx="230">
                  <c:v>1.0030129999999999</c:v>
                </c:pt>
                <c:pt idx="231">
                  <c:v>1.0047250000000001</c:v>
                </c:pt>
                <c:pt idx="232">
                  <c:v>1.0041020000000001</c:v>
                </c:pt>
                <c:pt idx="233">
                  <c:v>1.004454</c:v>
                </c:pt>
                <c:pt idx="234">
                  <c:v>1.0013840000000001</c:v>
                </c:pt>
                <c:pt idx="235">
                  <c:v>1.000631</c:v>
                </c:pt>
                <c:pt idx="236">
                  <c:v>1.000872</c:v>
                </c:pt>
                <c:pt idx="237">
                  <c:v>1.00017</c:v>
                </c:pt>
                <c:pt idx="238">
                  <c:v>1.001822</c:v>
                </c:pt>
                <c:pt idx="239">
                  <c:v>1.000926</c:v>
                </c:pt>
                <c:pt idx="240">
                  <c:v>1.001242</c:v>
                </c:pt>
                <c:pt idx="241">
                  <c:v>0.99973999999999996</c:v>
                </c:pt>
                <c:pt idx="242">
                  <c:v>1.0015510000000001</c:v>
                </c:pt>
                <c:pt idx="243">
                  <c:v>1.001037</c:v>
                </c:pt>
                <c:pt idx="244">
                  <c:v>1.0004900000000001</c:v>
                </c:pt>
                <c:pt idx="245">
                  <c:v>0.99878199999999995</c:v>
                </c:pt>
                <c:pt idx="246">
                  <c:v>1.0017309999999999</c:v>
                </c:pt>
                <c:pt idx="247">
                  <c:v>0.999587</c:v>
                </c:pt>
                <c:pt idx="248">
                  <c:v>0.99984300000000004</c:v>
                </c:pt>
                <c:pt idx="249">
                  <c:v>1.0003</c:v>
                </c:pt>
                <c:pt idx="250">
                  <c:v>0.999803</c:v>
                </c:pt>
                <c:pt idx="251">
                  <c:v>1.002586</c:v>
                </c:pt>
                <c:pt idx="252">
                  <c:v>1.0058400000000001</c:v>
                </c:pt>
                <c:pt idx="253">
                  <c:v>1.004251</c:v>
                </c:pt>
                <c:pt idx="254">
                  <c:v>1.0036350000000001</c:v>
                </c:pt>
                <c:pt idx="255">
                  <c:v>1.003279</c:v>
                </c:pt>
                <c:pt idx="256">
                  <c:v>1.004742</c:v>
                </c:pt>
                <c:pt idx="257">
                  <c:v>1.0040199999999999</c:v>
                </c:pt>
                <c:pt idx="258">
                  <c:v>1.0040750000000001</c:v>
                </c:pt>
                <c:pt idx="259">
                  <c:v>1.004086</c:v>
                </c:pt>
                <c:pt idx="260">
                  <c:v>1.0029669999999999</c:v>
                </c:pt>
                <c:pt idx="261">
                  <c:v>1.0047470000000001</c:v>
                </c:pt>
                <c:pt idx="262">
                  <c:v>1.001236</c:v>
                </c:pt>
                <c:pt idx="263">
                  <c:v>1.0000549999999999</c:v>
                </c:pt>
                <c:pt idx="264">
                  <c:v>1.0005409999999999</c:v>
                </c:pt>
                <c:pt idx="265">
                  <c:v>1.0023260000000001</c:v>
                </c:pt>
                <c:pt idx="266">
                  <c:v>1.001379</c:v>
                </c:pt>
                <c:pt idx="267">
                  <c:v>1.0018260000000001</c:v>
                </c:pt>
                <c:pt idx="268">
                  <c:v>1.0026139999999999</c:v>
                </c:pt>
                <c:pt idx="269">
                  <c:v>1.0023690000000001</c:v>
                </c:pt>
                <c:pt idx="270">
                  <c:v>1.0009459999999999</c:v>
                </c:pt>
                <c:pt idx="271">
                  <c:v>1.0009209999999999</c:v>
                </c:pt>
                <c:pt idx="272">
                  <c:v>1.0006999999999999</c:v>
                </c:pt>
                <c:pt idx="273">
                  <c:v>1.001241</c:v>
                </c:pt>
                <c:pt idx="274">
                  <c:v>1.0032700000000001</c:v>
                </c:pt>
                <c:pt idx="275">
                  <c:v>1.0028079999999999</c:v>
                </c:pt>
                <c:pt idx="276">
                  <c:v>1.0020359999999999</c:v>
                </c:pt>
                <c:pt idx="277">
                  <c:v>1.0026390000000001</c:v>
                </c:pt>
                <c:pt idx="278">
                  <c:v>1.0018119999999999</c:v>
                </c:pt>
                <c:pt idx="279">
                  <c:v>1.0022610000000001</c:v>
                </c:pt>
                <c:pt idx="280">
                  <c:v>1.002197</c:v>
                </c:pt>
                <c:pt idx="281">
                  <c:v>1.0014149999999999</c:v>
                </c:pt>
                <c:pt idx="282">
                  <c:v>1.0002150000000001</c:v>
                </c:pt>
                <c:pt idx="283">
                  <c:v>1.0025580000000001</c:v>
                </c:pt>
                <c:pt idx="284">
                  <c:v>1.0013860000000001</c:v>
                </c:pt>
                <c:pt idx="285">
                  <c:v>1.0016119999999999</c:v>
                </c:pt>
                <c:pt idx="286">
                  <c:v>1.001611</c:v>
                </c:pt>
                <c:pt idx="287">
                  <c:v>1.0005459999999999</c:v>
                </c:pt>
                <c:pt idx="288">
                  <c:v>1.0009779999999999</c:v>
                </c:pt>
                <c:pt idx="289">
                  <c:v>1.001932</c:v>
                </c:pt>
                <c:pt idx="290">
                  <c:v>1.00187</c:v>
                </c:pt>
                <c:pt idx="291">
                  <c:v>1.0015019999999999</c:v>
                </c:pt>
                <c:pt idx="292">
                  <c:v>1.0008360000000001</c:v>
                </c:pt>
                <c:pt idx="293">
                  <c:v>1.0018609999999999</c:v>
                </c:pt>
                <c:pt idx="294">
                  <c:v>1.0008349999999999</c:v>
                </c:pt>
                <c:pt idx="295">
                  <c:v>1.0039530000000001</c:v>
                </c:pt>
                <c:pt idx="296">
                  <c:v>1.0020420000000001</c:v>
                </c:pt>
                <c:pt idx="297">
                  <c:v>1.0028319999999999</c:v>
                </c:pt>
                <c:pt idx="298">
                  <c:v>1.0028360000000001</c:v>
                </c:pt>
                <c:pt idx="299">
                  <c:v>1.0013749999999999</c:v>
                </c:pt>
                <c:pt idx="300">
                  <c:v>1.0027079999999999</c:v>
                </c:pt>
                <c:pt idx="301">
                  <c:v>1.000704</c:v>
                </c:pt>
                <c:pt idx="302">
                  <c:v>1.0024770000000001</c:v>
                </c:pt>
                <c:pt idx="303">
                  <c:v>1.0023059999999999</c:v>
                </c:pt>
                <c:pt idx="304">
                  <c:v>1.001808</c:v>
                </c:pt>
                <c:pt idx="305">
                  <c:v>1.00231</c:v>
                </c:pt>
                <c:pt idx="306">
                  <c:v>1.00441</c:v>
                </c:pt>
                <c:pt idx="307">
                  <c:v>1.0038879999999999</c:v>
                </c:pt>
                <c:pt idx="308">
                  <c:v>1.0033829999999999</c:v>
                </c:pt>
                <c:pt idx="309">
                  <c:v>1.0028889999999999</c:v>
                </c:pt>
                <c:pt idx="310">
                  <c:v>1.003301</c:v>
                </c:pt>
                <c:pt idx="311">
                  <c:v>1.0026790000000001</c:v>
                </c:pt>
                <c:pt idx="312">
                  <c:v>1.003871</c:v>
                </c:pt>
                <c:pt idx="313">
                  <c:v>1.0037720000000001</c:v>
                </c:pt>
                <c:pt idx="314">
                  <c:v>1.0042279999999999</c:v>
                </c:pt>
                <c:pt idx="315">
                  <c:v>1.003439</c:v>
                </c:pt>
                <c:pt idx="316">
                  <c:v>1.007727</c:v>
                </c:pt>
                <c:pt idx="317">
                  <c:v>1.0067269999999999</c:v>
                </c:pt>
                <c:pt idx="318">
                  <c:v>1.0049680000000001</c:v>
                </c:pt>
                <c:pt idx="319">
                  <c:v>1.0048999999999999</c:v>
                </c:pt>
                <c:pt idx="320">
                  <c:v>1.003207</c:v>
                </c:pt>
                <c:pt idx="321">
                  <c:v>1.002488</c:v>
                </c:pt>
                <c:pt idx="322">
                  <c:v>1.0021450000000001</c:v>
                </c:pt>
                <c:pt idx="323">
                  <c:v>1.001118</c:v>
                </c:pt>
                <c:pt idx="324">
                  <c:v>1.0019929999999999</c:v>
                </c:pt>
                <c:pt idx="325">
                  <c:v>1.0025170000000001</c:v>
                </c:pt>
                <c:pt idx="326">
                  <c:v>1.0008680000000001</c:v>
                </c:pt>
                <c:pt idx="327">
                  <c:v>1.000445</c:v>
                </c:pt>
                <c:pt idx="328">
                  <c:v>1.002054</c:v>
                </c:pt>
                <c:pt idx="329">
                  <c:v>1.0022599999999999</c:v>
                </c:pt>
                <c:pt idx="330">
                  <c:v>1.0017780000000001</c:v>
                </c:pt>
                <c:pt idx="331">
                  <c:v>1.001736</c:v>
                </c:pt>
                <c:pt idx="332">
                  <c:v>1.001525</c:v>
                </c:pt>
                <c:pt idx="333">
                  <c:v>1.009781</c:v>
                </c:pt>
                <c:pt idx="334">
                  <c:v>1.0036830000000001</c:v>
                </c:pt>
                <c:pt idx="335">
                  <c:v>1.0025280000000001</c:v>
                </c:pt>
                <c:pt idx="336">
                  <c:v>1.001738</c:v>
                </c:pt>
                <c:pt idx="337">
                  <c:v>1.000632</c:v>
                </c:pt>
                <c:pt idx="338">
                  <c:v>1.0012909999999999</c:v>
                </c:pt>
                <c:pt idx="339">
                  <c:v>1.000313</c:v>
                </c:pt>
                <c:pt idx="340">
                  <c:v>1.0035559999999999</c:v>
                </c:pt>
                <c:pt idx="341">
                  <c:v>1.001878</c:v>
                </c:pt>
                <c:pt idx="342">
                  <c:v>1.0024150000000001</c:v>
                </c:pt>
                <c:pt idx="343">
                  <c:v>1.0031669999999999</c:v>
                </c:pt>
                <c:pt idx="344">
                  <c:v>1.0016860000000001</c:v>
                </c:pt>
                <c:pt idx="345">
                  <c:v>1.0016910000000001</c:v>
                </c:pt>
                <c:pt idx="346">
                  <c:v>1.000985</c:v>
                </c:pt>
                <c:pt idx="347">
                  <c:v>1.00179</c:v>
                </c:pt>
                <c:pt idx="348">
                  <c:v>1.000864</c:v>
                </c:pt>
                <c:pt idx="349">
                  <c:v>1.0015350000000001</c:v>
                </c:pt>
                <c:pt idx="350">
                  <c:v>1.0015000000000001</c:v>
                </c:pt>
                <c:pt idx="351">
                  <c:v>1.000888</c:v>
                </c:pt>
                <c:pt idx="352">
                  <c:v>1.0017229999999999</c:v>
                </c:pt>
                <c:pt idx="353">
                  <c:v>1.001973</c:v>
                </c:pt>
                <c:pt idx="354">
                  <c:v>1.007215</c:v>
                </c:pt>
                <c:pt idx="355">
                  <c:v>1.001949</c:v>
                </c:pt>
                <c:pt idx="356">
                  <c:v>1.001817</c:v>
                </c:pt>
                <c:pt idx="357">
                  <c:v>1.002696</c:v>
                </c:pt>
                <c:pt idx="358">
                  <c:v>1.0014989999999999</c:v>
                </c:pt>
                <c:pt idx="359">
                  <c:v>1.0020899999999999</c:v>
                </c:pt>
                <c:pt idx="360">
                  <c:v>1.000515</c:v>
                </c:pt>
                <c:pt idx="361">
                  <c:v>1.0022390000000001</c:v>
                </c:pt>
                <c:pt idx="362">
                  <c:v>1.001423</c:v>
                </c:pt>
                <c:pt idx="363">
                  <c:v>1.001984</c:v>
                </c:pt>
                <c:pt idx="364">
                  <c:v>1.0014400000000001</c:v>
                </c:pt>
                <c:pt idx="365">
                  <c:v>1.0007569999999999</c:v>
                </c:pt>
                <c:pt idx="366">
                  <c:v>1.000996</c:v>
                </c:pt>
                <c:pt idx="367">
                  <c:v>1.002165</c:v>
                </c:pt>
                <c:pt idx="368">
                  <c:v>1.0004500000000001</c:v>
                </c:pt>
                <c:pt idx="369">
                  <c:v>0.99922699999999998</c:v>
                </c:pt>
                <c:pt idx="370">
                  <c:v>1.000116</c:v>
                </c:pt>
                <c:pt idx="371">
                  <c:v>1.0004329999999999</c:v>
                </c:pt>
                <c:pt idx="372">
                  <c:v>0.99990800000000002</c:v>
                </c:pt>
                <c:pt idx="373">
                  <c:v>0.99685000000000001</c:v>
                </c:pt>
                <c:pt idx="374">
                  <c:v>0.99701499999999998</c:v>
                </c:pt>
                <c:pt idx="375">
                  <c:v>0.99826999999999999</c:v>
                </c:pt>
                <c:pt idx="376">
                  <c:v>0.998282</c:v>
                </c:pt>
                <c:pt idx="377">
                  <c:v>1.000202</c:v>
                </c:pt>
                <c:pt idx="378">
                  <c:v>0.99677000000000004</c:v>
                </c:pt>
                <c:pt idx="379">
                  <c:v>0.99921499999999996</c:v>
                </c:pt>
                <c:pt idx="380">
                  <c:v>0.999996</c:v>
                </c:pt>
                <c:pt idx="381">
                  <c:v>1.0006980000000001</c:v>
                </c:pt>
                <c:pt idx="382">
                  <c:v>0.99834400000000001</c:v>
                </c:pt>
                <c:pt idx="383">
                  <c:v>1.002815</c:v>
                </c:pt>
                <c:pt idx="384">
                  <c:v>1.0042279999999999</c:v>
                </c:pt>
                <c:pt idx="385">
                  <c:v>0.999726</c:v>
                </c:pt>
                <c:pt idx="386">
                  <c:v>0.99812800000000002</c:v>
                </c:pt>
                <c:pt idx="387">
                  <c:v>1.00004</c:v>
                </c:pt>
                <c:pt idx="388">
                  <c:v>1.000426</c:v>
                </c:pt>
                <c:pt idx="389">
                  <c:v>1.00037</c:v>
                </c:pt>
                <c:pt idx="390">
                  <c:v>1.000326</c:v>
                </c:pt>
                <c:pt idx="391">
                  <c:v>0.99648599999999998</c:v>
                </c:pt>
                <c:pt idx="392">
                  <c:v>0.99514899999999995</c:v>
                </c:pt>
                <c:pt idx="393">
                  <c:v>1.0003949999999999</c:v>
                </c:pt>
                <c:pt idx="394">
                  <c:v>0.99978699999999998</c:v>
                </c:pt>
                <c:pt idx="395">
                  <c:v>0.998031</c:v>
                </c:pt>
                <c:pt idx="396">
                  <c:v>1.002537</c:v>
                </c:pt>
                <c:pt idx="397">
                  <c:v>1.000936</c:v>
                </c:pt>
                <c:pt idx="398">
                  <c:v>0.99924400000000002</c:v>
                </c:pt>
                <c:pt idx="399">
                  <c:v>1.001236</c:v>
                </c:pt>
                <c:pt idx="400">
                  <c:v>1.0017799999999999</c:v>
                </c:pt>
                <c:pt idx="401">
                  <c:v>1.00224</c:v>
                </c:pt>
                <c:pt idx="402">
                  <c:v>1.0014000000000001</c:v>
                </c:pt>
                <c:pt idx="403">
                  <c:v>1.000027</c:v>
                </c:pt>
                <c:pt idx="404">
                  <c:v>0.99993399999999999</c:v>
                </c:pt>
                <c:pt idx="405">
                  <c:v>1.002003</c:v>
                </c:pt>
                <c:pt idx="406">
                  <c:v>1.002132</c:v>
                </c:pt>
                <c:pt idx="407">
                  <c:v>1.002756</c:v>
                </c:pt>
                <c:pt idx="408">
                  <c:v>1.0016959999999999</c:v>
                </c:pt>
                <c:pt idx="409">
                  <c:v>1.001652</c:v>
                </c:pt>
                <c:pt idx="410">
                  <c:v>0.99968299999999999</c:v>
                </c:pt>
                <c:pt idx="411">
                  <c:v>0.99931000000000003</c:v>
                </c:pt>
                <c:pt idx="412">
                  <c:v>1.001179</c:v>
                </c:pt>
                <c:pt idx="413">
                  <c:v>1.004165</c:v>
                </c:pt>
                <c:pt idx="414">
                  <c:v>1.0037309999999999</c:v>
                </c:pt>
                <c:pt idx="415">
                  <c:v>1.0003690000000001</c:v>
                </c:pt>
                <c:pt idx="416">
                  <c:v>1.002005</c:v>
                </c:pt>
                <c:pt idx="417">
                  <c:v>1.00471</c:v>
                </c:pt>
                <c:pt idx="418">
                  <c:v>1.0043470000000001</c:v>
                </c:pt>
                <c:pt idx="419">
                  <c:v>1.000794</c:v>
                </c:pt>
                <c:pt idx="420">
                  <c:v>1.003468</c:v>
                </c:pt>
                <c:pt idx="421">
                  <c:v>1.00376</c:v>
                </c:pt>
                <c:pt idx="422">
                  <c:v>1.003914</c:v>
                </c:pt>
                <c:pt idx="423">
                  <c:v>1.003342</c:v>
                </c:pt>
                <c:pt idx="424">
                  <c:v>1.0028699999999999</c:v>
                </c:pt>
                <c:pt idx="425">
                  <c:v>1.003393</c:v>
                </c:pt>
                <c:pt idx="426">
                  <c:v>1.004904</c:v>
                </c:pt>
                <c:pt idx="427">
                  <c:v>1.006176</c:v>
                </c:pt>
                <c:pt idx="428">
                  <c:v>1.0065569999999999</c:v>
                </c:pt>
                <c:pt idx="429">
                  <c:v>1.003803</c:v>
                </c:pt>
                <c:pt idx="430">
                  <c:v>0.99850700000000003</c:v>
                </c:pt>
                <c:pt idx="431">
                  <c:v>1.0036069999999999</c:v>
                </c:pt>
                <c:pt idx="432">
                  <c:v>1.00519</c:v>
                </c:pt>
                <c:pt idx="433">
                  <c:v>1.0050159999999999</c:v>
                </c:pt>
                <c:pt idx="434">
                  <c:v>1.003984</c:v>
                </c:pt>
                <c:pt idx="435">
                  <c:v>1.002928</c:v>
                </c:pt>
                <c:pt idx="436">
                  <c:v>1.0029410000000001</c:v>
                </c:pt>
                <c:pt idx="437">
                  <c:v>1.004019</c:v>
                </c:pt>
                <c:pt idx="438">
                  <c:v>1.003193</c:v>
                </c:pt>
                <c:pt idx="439">
                  <c:v>1.003447</c:v>
                </c:pt>
                <c:pt idx="440">
                  <c:v>1.0037419999999999</c:v>
                </c:pt>
                <c:pt idx="441">
                  <c:v>1.003228</c:v>
                </c:pt>
                <c:pt idx="442">
                  <c:v>1.0039370000000001</c:v>
                </c:pt>
                <c:pt idx="443">
                  <c:v>1.003757</c:v>
                </c:pt>
                <c:pt idx="444">
                  <c:v>1.0012540000000001</c:v>
                </c:pt>
                <c:pt idx="445">
                  <c:v>1.0018549999999999</c:v>
                </c:pt>
                <c:pt idx="446">
                  <c:v>1.000929</c:v>
                </c:pt>
                <c:pt idx="447">
                  <c:v>0.99987700000000002</c:v>
                </c:pt>
                <c:pt idx="448">
                  <c:v>1.0018579999999999</c:v>
                </c:pt>
                <c:pt idx="449">
                  <c:v>1.0002420000000001</c:v>
                </c:pt>
                <c:pt idx="450">
                  <c:v>0.99933000000000005</c:v>
                </c:pt>
                <c:pt idx="451">
                  <c:v>0.99902100000000005</c:v>
                </c:pt>
                <c:pt idx="452">
                  <c:v>0.99886399999999997</c:v>
                </c:pt>
              </c:numCache>
            </c:numRef>
          </c:yVal>
          <c:smooth val="0"/>
          <c:extLst>
            <c:ext xmlns:c16="http://schemas.microsoft.com/office/drawing/2014/chart" uri="{C3380CC4-5D6E-409C-BE32-E72D297353CC}">
              <c16:uniqueId val="{00000000-8CAD-9142-866D-CA47A70936F2}"/>
            </c:ext>
          </c:extLst>
        </c:ser>
        <c:dLbls>
          <c:showLegendKey val="0"/>
          <c:showVal val="0"/>
          <c:showCatName val="0"/>
          <c:showSerName val="0"/>
          <c:showPercent val="0"/>
          <c:showBubbleSize val="0"/>
        </c:dLbls>
        <c:axId val="894669631"/>
        <c:axId val="219054447"/>
      </c:scatterChart>
      <c:valAx>
        <c:axId val="894669631"/>
        <c:scaling>
          <c:orientation val="minMax"/>
          <c:max val="44649"/>
          <c:min val="44197"/>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scaling>
        <c:delete val="0"/>
        <c:axPos val="l"/>
        <c:numFmt formatCode="[$$-409]#,##0.000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 Collateral</c:v>
                </c:pt>
              </c:strCache>
            </c:strRef>
          </c:tx>
          <c:spPr>
            <a:ln w="12700"/>
          </c:spPr>
          <c:dPt>
            <c:idx val="0"/>
            <c:bubble3D val="0"/>
            <c:spPr>
              <a:solidFill>
                <a:schemeClr val="accent1"/>
              </a:solidFill>
              <a:ln w="12700">
                <a:solidFill>
                  <a:schemeClr val="lt1"/>
                </a:solidFill>
              </a:ln>
              <a:effectLst/>
            </c:spPr>
            <c:extLst>
              <c:ext xmlns:c16="http://schemas.microsoft.com/office/drawing/2014/chart" uri="{C3380CC4-5D6E-409C-BE32-E72D297353CC}">
                <c16:uniqueId val="{00000001-269A-F54B-9F64-0A0F71AFB943}"/>
              </c:ext>
            </c:extLst>
          </c:dPt>
          <c:dPt>
            <c:idx val="1"/>
            <c:bubble3D val="0"/>
            <c:spPr>
              <a:solidFill>
                <a:schemeClr val="accent2"/>
              </a:solidFill>
              <a:ln w="12700">
                <a:solidFill>
                  <a:schemeClr val="lt1"/>
                </a:solidFill>
              </a:ln>
              <a:effectLst/>
            </c:spPr>
            <c:extLst>
              <c:ext xmlns:c16="http://schemas.microsoft.com/office/drawing/2014/chart" uri="{C3380CC4-5D6E-409C-BE32-E72D297353CC}">
                <c16:uniqueId val="{00000003-269A-F54B-9F64-0A0F71AFB943}"/>
              </c:ext>
            </c:extLst>
          </c:dPt>
          <c:dPt>
            <c:idx val="2"/>
            <c:bubble3D val="0"/>
            <c:spPr>
              <a:solidFill>
                <a:schemeClr val="accent3"/>
              </a:solidFill>
              <a:ln w="12700">
                <a:solidFill>
                  <a:schemeClr val="lt1"/>
                </a:solidFill>
              </a:ln>
              <a:effectLst/>
            </c:spPr>
            <c:extLst>
              <c:ext xmlns:c16="http://schemas.microsoft.com/office/drawing/2014/chart" uri="{C3380CC4-5D6E-409C-BE32-E72D297353CC}">
                <c16:uniqueId val="{00000005-269A-F54B-9F64-0A0F71AFB943}"/>
              </c:ext>
            </c:extLst>
          </c:dPt>
          <c:dPt>
            <c:idx val="3"/>
            <c:bubble3D val="0"/>
            <c:spPr>
              <a:solidFill>
                <a:schemeClr val="accent4"/>
              </a:solidFill>
              <a:ln w="12700">
                <a:solidFill>
                  <a:schemeClr val="lt1"/>
                </a:solidFill>
              </a:ln>
              <a:effectLst/>
            </c:spPr>
            <c:extLst>
              <c:ext xmlns:c16="http://schemas.microsoft.com/office/drawing/2014/chart" uri="{C3380CC4-5D6E-409C-BE32-E72D297353CC}">
                <c16:uniqueId val="{00000007-269A-F54B-9F64-0A0F71AFB943}"/>
              </c:ext>
            </c:extLst>
          </c:dPt>
          <c:dPt>
            <c:idx val="4"/>
            <c:bubble3D val="0"/>
            <c:spPr>
              <a:solidFill>
                <a:schemeClr val="accent5"/>
              </a:solidFill>
              <a:ln w="12700">
                <a:solidFill>
                  <a:schemeClr val="lt1"/>
                </a:solidFill>
              </a:ln>
              <a:effectLst/>
            </c:spPr>
            <c:extLst>
              <c:ext xmlns:c16="http://schemas.microsoft.com/office/drawing/2014/chart" uri="{C3380CC4-5D6E-409C-BE32-E72D297353CC}">
                <c16:uniqueId val="{00000009-269A-F54B-9F64-0A0F71AFB943}"/>
              </c:ext>
            </c:extLst>
          </c:dPt>
          <c:dPt>
            <c:idx val="5"/>
            <c:bubble3D val="0"/>
            <c:spPr>
              <a:solidFill>
                <a:schemeClr val="accent6"/>
              </a:solidFill>
              <a:ln w="12700">
                <a:solidFill>
                  <a:schemeClr val="lt1"/>
                </a:solidFill>
              </a:ln>
              <a:effectLst/>
            </c:spPr>
            <c:extLst>
              <c:ext xmlns:c16="http://schemas.microsoft.com/office/drawing/2014/chart" uri="{C3380CC4-5D6E-409C-BE32-E72D297353CC}">
                <c16:uniqueId val="{0000000B-269A-F54B-9F64-0A0F71AFB943}"/>
              </c:ext>
            </c:extLst>
          </c:dPt>
          <c:dPt>
            <c:idx val="6"/>
            <c:bubble3D val="0"/>
            <c:spPr>
              <a:solidFill>
                <a:schemeClr val="accent1">
                  <a:lumMod val="60000"/>
                </a:schemeClr>
              </a:solidFill>
              <a:ln w="12700">
                <a:solidFill>
                  <a:schemeClr val="lt1"/>
                </a:solidFill>
              </a:ln>
              <a:effectLst/>
            </c:spPr>
            <c:extLst>
              <c:ext xmlns:c16="http://schemas.microsoft.com/office/drawing/2014/chart" uri="{C3380CC4-5D6E-409C-BE32-E72D297353CC}">
                <c16:uniqueId val="{0000000D-7E38-C442-8BE1-00A953D677EF}"/>
              </c:ext>
            </c:extLst>
          </c:dPt>
          <c:dPt>
            <c:idx val="7"/>
            <c:bubble3D val="0"/>
            <c:spPr>
              <a:solidFill>
                <a:schemeClr val="accent2">
                  <a:lumMod val="60000"/>
                </a:schemeClr>
              </a:solidFill>
              <a:ln w="12700">
                <a:solidFill>
                  <a:schemeClr val="lt1"/>
                </a:solidFill>
              </a:ln>
              <a:effectLst/>
            </c:spPr>
            <c:extLst>
              <c:ext xmlns:c16="http://schemas.microsoft.com/office/drawing/2014/chart" uri="{C3380CC4-5D6E-409C-BE32-E72D297353CC}">
                <c16:uniqueId val="{0000000F-7E38-C442-8BE1-00A953D677EF}"/>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3B3D40"/>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Sheet1!$A$2:$A$9</c:f>
              <c:strCache>
                <c:ptCount val="8"/>
                <c:pt idx="0">
                  <c:v>USD</c:v>
                </c:pt>
                <c:pt idx="1">
                  <c:v>EUR</c:v>
                </c:pt>
                <c:pt idx="2">
                  <c:v>JPY</c:v>
                </c:pt>
                <c:pt idx="3">
                  <c:v>GBP</c:v>
                </c:pt>
                <c:pt idx="4">
                  <c:v>Other</c:v>
                </c:pt>
                <c:pt idx="5">
                  <c:v>CNY</c:v>
                </c:pt>
                <c:pt idx="6">
                  <c:v>CAD</c:v>
                </c:pt>
                <c:pt idx="7">
                  <c:v>AUD</c:v>
                </c:pt>
              </c:strCache>
            </c:strRef>
          </c:cat>
          <c:val>
            <c:numRef>
              <c:f>Sheet1!$B$2:$B$9</c:f>
              <c:numCache>
                <c:formatCode>0%</c:formatCode>
                <c:ptCount val="8"/>
                <c:pt idx="0">
                  <c:v>0.59150000000000003</c:v>
                </c:pt>
                <c:pt idx="1">
                  <c:v>0.20480000000000001</c:v>
                </c:pt>
                <c:pt idx="2">
                  <c:v>5.8299999999999998E-2</c:v>
                </c:pt>
                <c:pt idx="3">
                  <c:v>4.7800000000000002E-2</c:v>
                </c:pt>
                <c:pt idx="4">
                  <c:v>3.1E-2</c:v>
                </c:pt>
                <c:pt idx="5">
                  <c:v>2.6599999999999999E-2</c:v>
                </c:pt>
                <c:pt idx="6">
                  <c:v>2.1899999999999999E-2</c:v>
                </c:pt>
                <c:pt idx="7">
                  <c:v>1.8100000000000002E-2</c:v>
                </c:pt>
              </c:numCache>
            </c:numRef>
          </c:val>
          <c:extLst>
            <c:ext xmlns:c16="http://schemas.microsoft.com/office/drawing/2014/chart" uri="{C3380CC4-5D6E-409C-BE32-E72D297353CC}">
              <c16:uniqueId val="{0000000C-269A-F54B-9F64-0A0F71AFB943}"/>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Reversed" id="23">
  <a:schemeClr val="accent3"/>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withinLinear" id="18">
  <a:schemeClr val="accent5"/>
</cs:colorStyle>
</file>

<file path=ppt/charts/colors2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0.37618</cdr:x>
      <cdr:y>0.03683</cdr:y>
    </cdr:from>
    <cdr:to>
      <cdr:x>0.66897</cdr:x>
      <cdr:y>0.79274</cdr:y>
    </cdr:to>
    <cdr:sp macro="" textlink="">
      <cdr:nvSpPr>
        <cdr:cNvPr id="2" name="Rectangle 1">
          <a:extLst xmlns:a="http://schemas.openxmlformats.org/drawingml/2006/main">
            <a:ext uri="{FF2B5EF4-FFF2-40B4-BE49-F238E27FC236}">
              <a16:creationId xmlns:a16="http://schemas.microsoft.com/office/drawing/2014/main" id="{413BBE97-C493-464C-9F72-BBD1C8267DD8}"/>
            </a:ext>
          </a:extLst>
        </cdr:cNvPr>
        <cdr:cNvSpPr/>
      </cdr:nvSpPr>
      <cdr:spPr>
        <a:xfrm xmlns:a="http://schemas.openxmlformats.org/drawingml/2006/main">
          <a:off x="4394811" y="170527"/>
          <a:ext cx="3420534" cy="3499556"/>
        </a:xfrm>
        <a:prstGeom xmlns:a="http://schemas.openxmlformats.org/drawingml/2006/main" prst="rect">
          <a:avLst/>
        </a:prstGeom>
        <a:solidFill xmlns:a="http://schemas.openxmlformats.org/drawingml/2006/main">
          <a:srgbClr val="3B3D40">
            <a:alpha val="20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b="1" dirty="0">
              <a:solidFill>
                <a:srgbClr val="3B3D40"/>
              </a:solidFill>
            </a:rPr>
            <a:t>22 Hours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DBD4-651F-8E47-ADE3-B127200898BD}" type="datetimeFigureOut">
              <a:rPr lang="en-US" smtClean="0"/>
              <a:t>4/27/22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558EB-8AFA-5C4F-A829-BDD487F391F7}" type="slidenum">
              <a:rPr lang="en-US" smtClean="0"/>
              <a:t>‹#›</a:t>
            </a:fld>
            <a:endParaRPr lang="en-US"/>
          </a:p>
        </p:txBody>
      </p:sp>
    </p:spTree>
    <p:extLst>
      <p:ext uri="{BB962C8B-B14F-4D97-AF65-F5344CB8AC3E}">
        <p14:creationId xmlns:p14="http://schemas.microsoft.com/office/powerpoint/2010/main" val="2310371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94713-F550-594E-ACB7-C43A9C765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06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whitepaper.io</a:t>
            </a:r>
            <a:r>
              <a:rPr lang="en-US" sz="1200" kern="1200" dirty="0">
                <a:solidFill>
                  <a:schemeClr val="tx1"/>
                </a:solidFill>
                <a:effectLst/>
                <a:latin typeface="+mn-lt"/>
                <a:ea typeface="+mn-ea"/>
                <a:cs typeface="+mn-cs"/>
              </a:rPr>
              <a:t>/document/585/</a:t>
            </a:r>
            <a:r>
              <a:rPr lang="en-US" sz="1200" kern="1200" dirty="0" err="1">
                <a:solidFill>
                  <a:schemeClr val="tx1"/>
                </a:solidFill>
                <a:effectLst/>
                <a:latin typeface="+mn-lt"/>
                <a:ea typeface="+mn-ea"/>
                <a:cs typeface="+mn-cs"/>
              </a:rPr>
              <a:t>ampleforth</a:t>
            </a:r>
            <a:r>
              <a:rPr lang="en-US" sz="1200" kern="1200" dirty="0">
                <a:solidFill>
                  <a:schemeClr val="tx1"/>
                </a:solidFill>
                <a:effectLst/>
                <a:latin typeface="+mn-lt"/>
                <a:ea typeface="+mn-ea"/>
                <a:cs typeface="+mn-cs"/>
              </a:rPr>
              <a:t>-whitepaper</a:t>
            </a:r>
          </a:p>
        </p:txBody>
      </p:sp>
      <p:sp>
        <p:nvSpPr>
          <p:cNvPr id="4" name="Slide Number Placeholder 3"/>
          <p:cNvSpPr>
            <a:spLocks noGrp="1"/>
          </p:cNvSpPr>
          <p:nvPr>
            <p:ph type="sldNum" sz="quarter" idx="5"/>
          </p:nvPr>
        </p:nvSpPr>
        <p:spPr/>
        <p:txBody>
          <a:bodyPr/>
          <a:lstStyle/>
          <a:p>
            <a:fld id="{BA8558EB-8AFA-5C4F-A829-BDD487F391F7}" type="slidenum">
              <a:rPr lang="en-US" smtClean="0"/>
              <a:t>12</a:t>
            </a:fld>
            <a:endParaRPr lang="en-US"/>
          </a:p>
        </p:txBody>
      </p:sp>
    </p:spTree>
    <p:extLst>
      <p:ext uri="{BB962C8B-B14F-4D97-AF65-F5344CB8AC3E}">
        <p14:creationId xmlns:p14="http://schemas.microsoft.com/office/powerpoint/2010/main" val="4125579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AmpleforthCrypto</a:t>
            </a:r>
            <a:r>
              <a:rPr lang="en-US" dirty="0"/>
              <a:t>/comments/nnu8cx/</a:t>
            </a:r>
            <a:r>
              <a:rPr lang="en-US" dirty="0" err="1"/>
              <a:t>losing_value_over_time</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13</a:t>
            </a:fld>
            <a:endParaRPr lang="en-US"/>
          </a:p>
        </p:txBody>
      </p:sp>
    </p:spTree>
    <p:extLst>
      <p:ext uri="{BB962C8B-B14F-4D97-AF65-F5344CB8AC3E}">
        <p14:creationId xmlns:p14="http://schemas.microsoft.com/office/powerpoint/2010/main" val="2331745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ironfinance.medium.com</a:t>
            </a:r>
            <a:r>
              <a:rPr lang="en-US" dirty="0"/>
              <a:t>/iron-finance-post-mortem-17-june-2021-6a4e9ccf23f5</a:t>
            </a:r>
          </a:p>
          <a:p>
            <a:r>
              <a:rPr lang="en-US" dirty="0"/>
              <a:t>https://</a:t>
            </a:r>
            <a:r>
              <a:rPr lang="en-US" dirty="0" err="1"/>
              <a:t>assets.website-files.com</a:t>
            </a:r>
            <a:r>
              <a:rPr lang="en-US" dirty="0"/>
              <a:t>/611153e7af981472d8da199c/618b02d13e938ae1f8ad1e45_Terra_White_paper.pdf</a:t>
            </a:r>
          </a:p>
        </p:txBody>
      </p:sp>
      <p:sp>
        <p:nvSpPr>
          <p:cNvPr id="4" name="Slide Number Placeholder 3"/>
          <p:cNvSpPr>
            <a:spLocks noGrp="1"/>
          </p:cNvSpPr>
          <p:nvPr>
            <p:ph type="sldNum" sz="quarter" idx="5"/>
          </p:nvPr>
        </p:nvSpPr>
        <p:spPr/>
        <p:txBody>
          <a:bodyPr/>
          <a:lstStyle/>
          <a:p>
            <a:fld id="{BA8558EB-8AFA-5C4F-A829-BDD487F391F7}" type="slidenum">
              <a:rPr lang="en-US" smtClean="0"/>
              <a:t>14</a:t>
            </a:fld>
            <a:endParaRPr lang="en-US"/>
          </a:p>
        </p:txBody>
      </p:sp>
    </p:spTree>
    <p:extLst>
      <p:ext uri="{BB962C8B-B14F-4D97-AF65-F5344CB8AC3E}">
        <p14:creationId xmlns:p14="http://schemas.microsoft.com/office/powerpoint/2010/main" val="217162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https://cptn3m0x.medium.com/anchor-protocol-a-52-week-forecast-10970f9b5827</a:t>
            </a:r>
          </a:p>
          <a:p>
            <a:r>
              <a:rPr lang="en-US" dirty="0"/>
              <a:t>https://</a:t>
            </a:r>
            <a:r>
              <a:rPr lang="en-US" dirty="0" err="1"/>
              <a:t>assets.website-files.com</a:t>
            </a:r>
            <a:r>
              <a:rPr lang="en-US" dirty="0"/>
              <a:t>/611153e7af981472d8da199c/618b02d13e938ae1f8ad1e45_Terra_White_paper.pdf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15</a:t>
            </a:fld>
            <a:endParaRPr lang="en-US"/>
          </a:p>
        </p:txBody>
      </p:sp>
    </p:spTree>
    <p:extLst>
      <p:ext uri="{BB962C8B-B14F-4D97-AF65-F5344CB8AC3E}">
        <p14:creationId xmlns:p14="http://schemas.microsoft.com/office/powerpoint/2010/main" val="732656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data.imf.org</a:t>
            </a:r>
            <a:r>
              <a:rPr lang="en-US" dirty="0"/>
              <a:t>/?</a:t>
            </a:r>
            <a:r>
              <a:rPr lang="en-US" dirty="0" err="1"/>
              <a:t>sk</a:t>
            </a:r>
            <a:r>
              <a:rPr lang="en-US" dirty="0"/>
              <a:t>=E6A5F467-C14B-4AA8-9F6D-5A09EC4E62A4</a:t>
            </a:r>
          </a:p>
        </p:txBody>
      </p:sp>
      <p:sp>
        <p:nvSpPr>
          <p:cNvPr id="4" name="Slide Number Placeholder 3"/>
          <p:cNvSpPr>
            <a:spLocks noGrp="1"/>
          </p:cNvSpPr>
          <p:nvPr>
            <p:ph type="sldNum" sz="quarter" idx="5"/>
          </p:nvPr>
        </p:nvSpPr>
        <p:spPr/>
        <p:txBody>
          <a:bodyPr/>
          <a:lstStyle/>
          <a:p>
            <a:fld id="{BA8558EB-8AFA-5C4F-A829-BDD487F391F7}" type="slidenum">
              <a:rPr lang="en-US" smtClean="0"/>
              <a:t>16</a:t>
            </a:fld>
            <a:endParaRPr lang="en-US"/>
          </a:p>
        </p:txBody>
      </p:sp>
    </p:spTree>
    <p:extLst>
      <p:ext uri="{BB962C8B-B14F-4D97-AF65-F5344CB8AC3E}">
        <p14:creationId xmlns:p14="http://schemas.microsoft.com/office/powerpoint/2010/main" val="3407739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twitter.com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stablekwon</a:t>
            </a:r>
            <a:r>
              <a:rPr lang="en-US" sz="1200" kern="1200" dirty="0">
                <a:solidFill>
                  <a:schemeClr val="tx1"/>
                </a:solidFill>
                <a:effectLst/>
                <a:latin typeface="+mn-lt"/>
                <a:ea typeface="+mn-ea"/>
                <a:cs typeface="+mn-cs"/>
              </a:rPr>
              <a:t>/status/1503296630396645376</a:t>
            </a:r>
          </a:p>
        </p:txBody>
      </p:sp>
      <p:sp>
        <p:nvSpPr>
          <p:cNvPr id="4" name="Slide Number Placeholder 3"/>
          <p:cNvSpPr>
            <a:spLocks noGrp="1"/>
          </p:cNvSpPr>
          <p:nvPr>
            <p:ph type="sldNum" sz="quarter" idx="5"/>
          </p:nvPr>
        </p:nvSpPr>
        <p:spPr/>
        <p:txBody>
          <a:bodyPr/>
          <a:lstStyle/>
          <a:p>
            <a:fld id="{BA8558EB-8AFA-5C4F-A829-BDD487F391F7}" type="slidenum">
              <a:rPr lang="en-US" smtClean="0"/>
              <a:t>17</a:t>
            </a:fld>
            <a:endParaRPr lang="en-US"/>
          </a:p>
        </p:txBody>
      </p:sp>
    </p:spTree>
    <p:extLst>
      <p:ext uri="{BB962C8B-B14F-4D97-AF65-F5344CB8AC3E}">
        <p14:creationId xmlns:p14="http://schemas.microsoft.com/office/powerpoint/2010/main" val="3758561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frax.finance</a:t>
            </a:r>
            <a:r>
              <a:rPr lang="en-US" dirty="0"/>
              <a:t>/</a:t>
            </a:r>
          </a:p>
          <a:p>
            <a:r>
              <a:rPr lang="en-US" dirty="0"/>
              <a:t>https://</a:t>
            </a:r>
            <a:r>
              <a:rPr lang="en-US" dirty="0" err="1"/>
              <a:t>sperax.io</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18</a:t>
            </a:fld>
            <a:endParaRPr lang="en-US"/>
          </a:p>
        </p:txBody>
      </p:sp>
    </p:spTree>
    <p:extLst>
      <p:ext uri="{BB962C8B-B14F-4D97-AF65-F5344CB8AC3E}">
        <p14:creationId xmlns:p14="http://schemas.microsoft.com/office/powerpoint/2010/main" val="37826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blockchain.capital</a:t>
            </a:r>
            <a:r>
              <a:rPr lang="en-US" dirty="0"/>
              <a:t>/the-business-of-</a:t>
            </a:r>
            <a:r>
              <a:rPr lang="en-US" dirty="0" err="1"/>
              <a:t>stablecoins</a:t>
            </a:r>
            <a:r>
              <a:rPr lang="en-US" dirty="0"/>
              <a:t>/</a:t>
            </a:r>
          </a:p>
          <a:p>
            <a:r>
              <a:rPr lang="en-US" dirty="0"/>
              <a:t>https://</a:t>
            </a:r>
            <a:r>
              <a:rPr lang="en-US" dirty="0" err="1"/>
              <a:t>tether.to</a:t>
            </a:r>
            <a:r>
              <a:rPr lang="en-US" dirty="0"/>
              <a:t>/</a:t>
            </a:r>
            <a:r>
              <a:rPr lang="en-US" dirty="0" err="1"/>
              <a:t>en</a:t>
            </a:r>
            <a:r>
              <a:rPr lang="en-US" dirty="0"/>
              <a:t>/fees/</a:t>
            </a:r>
          </a:p>
          <a:p>
            <a:r>
              <a:rPr lang="en-US" dirty="0"/>
              <a:t>https://</a:t>
            </a:r>
            <a:r>
              <a:rPr lang="en-US" dirty="0" err="1"/>
              <a:t>station.terra.money</a:t>
            </a:r>
            <a:r>
              <a:rPr lang="en-US" dirty="0"/>
              <a:t>/</a:t>
            </a:r>
          </a:p>
          <a:p>
            <a:r>
              <a:rPr lang="en-US" dirty="0"/>
              <a:t>https://</a:t>
            </a:r>
            <a:r>
              <a:rPr lang="en-US" dirty="0" err="1"/>
              <a:t>defirate.com</a:t>
            </a:r>
            <a:r>
              <a:rPr lang="en-US" dirty="0"/>
              <a:t>/lend/</a:t>
            </a:r>
          </a:p>
          <a:p>
            <a:r>
              <a:rPr lang="en-US" dirty="0"/>
              <a:t>https://</a:t>
            </a:r>
            <a:r>
              <a:rPr lang="en-US" dirty="0" err="1"/>
              <a:t>www.coinbase.com</a:t>
            </a:r>
            <a:r>
              <a:rPr lang="en-US" dirty="0"/>
              <a:t>/cloud/discover/protocol-guides/guide-to-terra</a:t>
            </a:r>
          </a:p>
        </p:txBody>
      </p:sp>
      <p:sp>
        <p:nvSpPr>
          <p:cNvPr id="4" name="Slide Number Placeholder 3"/>
          <p:cNvSpPr>
            <a:spLocks noGrp="1"/>
          </p:cNvSpPr>
          <p:nvPr>
            <p:ph type="sldNum" sz="quarter" idx="5"/>
          </p:nvPr>
        </p:nvSpPr>
        <p:spPr/>
        <p:txBody>
          <a:bodyPr/>
          <a:lstStyle/>
          <a:p>
            <a:fld id="{BA8558EB-8AFA-5C4F-A829-BDD487F391F7}" type="slidenum">
              <a:rPr lang="en-US" smtClean="0"/>
              <a:t>19</a:t>
            </a:fld>
            <a:endParaRPr lang="en-US"/>
          </a:p>
        </p:txBody>
      </p:sp>
    </p:spTree>
    <p:extLst>
      <p:ext uri="{BB962C8B-B14F-4D97-AF65-F5344CB8AC3E}">
        <p14:creationId xmlns:p14="http://schemas.microsoft.com/office/powerpoint/2010/main" val="3602320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docs.terra.money</a:t>
            </a:r>
            <a:r>
              <a:rPr lang="en-US" dirty="0"/>
              <a:t>/docs/learn/</a:t>
            </a:r>
            <a:r>
              <a:rPr lang="en-US" dirty="0" err="1"/>
              <a:t>fees.html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tether.to</a:t>
            </a:r>
            <a:r>
              <a:rPr lang="en-US" dirty="0"/>
              <a:t>/</a:t>
            </a:r>
            <a:r>
              <a:rPr lang="en-US" dirty="0" err="1"/>
              <a:t>en</a:t>
            </a:r>
            <a:r>
              <a:rPr lang="en-US" dirty="0"/>
              <a:t>/fees/</a:t>
            </a:r>
          </a:p>
          <a:p>
            <a:r>
              <a:rPr lang="en-US" dirty="0"/>
              <a:t>https://</a:t>
            </a:r>
            <a:r>
              <a:rPr lang="en-US" dirty="0" err="1"/>
              <a:t>www.circle.com</a:t>
            </a:r>
            <a:r>
              <a:rPr lang="en-US" dirty="0"/>
              <a:t>/</a:t>
            </a:r>
            <a:r>
              <a:rPr lang="en-US" dirty="0" err="1"/>
              <a:t>en</a:t>
            </a:r>
            <a:r>
              <a:rPr lang="en-US" dirty="0"/>
              <a:t>/</a:t>
            </a:r>
            <a:r>
              <a:rPr lang="en-US" dirty="0" err="1"/>
              <a:t>pricing#payouts</a:t>
            </a:r>
            <a:endParaRPr lang="en-US" dirty="0"/>
          </a:p>
          <a:p>
            <a:r>
              <a:rPr lang="en-US" dirty="0"/>
              <a:t>https://</a:t>
            </a:r>
            <a:r>
              <a:rPr lang="en-US" dirty="0" err="1"/>
              <a:t>www.investopedia.com</a:t>
            </a:r>
            <a:r>
              <a:rPr lang="en-US" dirty="0"/>
              <a:t>/terms/t/</a:t>
            </a:r>
            <a:r>
              <a:rPr lang="en-US" dirty="0" err="1"/>
              <a:t>tobin-tax.asp</a:t>
            </a:r>
            <a:endParaRPr lang="en-US" dirty="0"/>
          </a:p>
          <a:p>
            <a:r>
              <a:rPr lang="en-US" dirty="0"/>
              <a:t>https://</a:t>
            </a:r>
            <a:r>
              <a:rPr lang="en-US" dirty="0" err="1"/>
              <a:t>en.wikipedia.org</a:t>
            </a:r>
            <a:r>
              <a:rPr lang="en-US" dirty="0"/>
              <a:t>/wiki/</a:t>
            </a:r>
            <a:r>
              <a:rPr lang="en-US" dirty="0" err="1"/>
              <a:t>Tobin_tax</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20</a:t>
            </a:fld>
            <a:endParaRPr lang="en-US"/>
          </a:p>
        </p:txBody>
      </p:sp>
    </p:spTree>
    <p:extLst>
      <p:ext uri="{BB962C8B-B14F-4D97-AF65-F5344CB8AC3E}">
        <p14:creationId xmlns:p14="http://schemas.microsoft.com/office/powerpoint/2010/main" val="116524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quantpedia.com</a:t>
            </a:r>
            <a:r>
              <a:rPr lang="en-US" dirty="0"/>
              <a:t>/what-is-the-bitcoins-risk-free-interest-rate/</a:t>
            </a:r>
          </a:p>
          <a:p>
            <a:r>
              <a:rPr lang="en-US" dirty="0"/>
              <a:t>https://</a:t>
            </a:r>
            <a:r>
              <a:rPr lang="en-US" dirty="0" err="1"/>
              <a:t>defirate.com</a:t>
            </a:r>
            <a:r>
              <a:rPr lang="en-US" dirty="0"/>
              <a:t>/lend/</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21</a:t>
            </a:fld>
            <a:endParaRPr lang="en-US"/>
          </a:p>
        </p:txBody>
      </p:sp>
    </p:spTree>
    <p:extLst>
      <p:ext uri="{BB962C8B-B14F-4D97-AF65-F5344CB8AC3E}">
        <p14:creationId xmlns:p14="http://schemas.microsoft.com/office/powerpoint/2010/main" val="380507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coinmarketcap.com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a:t>
            </a:fld>
            <a:endParaRPr lang="en-US"/>
          </a:p>
        </p:txBody>
      </p:sp>
    </p:spTree>
    <p:extLst>
      <p:ext uri="{BB962C8B-B14F-4D97-AF65-F5344CB8AC3E}">
        <p14:creationId xmlns:p14="http://schemas.microsoft.com/office/powerpoint/2010/main" val="227466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www.federalreserve.gov</a:t>
            </a:r>
            <a:r>
              <a:rPr lang="en-US" dirty="0"/>
              <a:t>/</a:t>
            </a:r>
            <a:r>
              <a:rPr lang="en-US" dirty="0" err="1"/>
              <a:t>faqs</a:t>
            </a:r>
            <a:r>
              <a:rPr lang="en-US" dirty="0"/>
              <a:t>/currency_12771.htm</a:t>
            </a:r>
          </a:p>
        </p:txBody>
      </p:sp>
      <p:sp>
        <p:nvSpPr>
          <p:cNvPr id="4" name="Slide Number Placeholder 3"/>
          <p:cNvSpPr>
            <a:spLocks noGrp="1"/>
          </p:cNvSpPr>
          <p:nvPr>
            <p:ph type="sldNum" sz="quarter" idx="5"/>
          </p:nvPr>
        </p:nvSpPr>
        <p:spPr/>
        <p:txBody>
          <a:bodyPr/>
          <a:lstStyle/>
          <a:p>
            <a:fld id="{BA8558EB-8AFA-5C4F-A829-BDD487F391F7}" type="slidenum">
              <a:rPr lang="en-US" smtClean="0"/>
              <a:t>22</a:t>
            </a:fld>
            <a:endParaRPr lang="en-US"/>
          </a:p>
        </p:txBody>
      </p:sp>
    </p:spTree>
    <p:extLst>
      <p:ext uri="{BB962C8B-B14F-4D97-AF65-F5344CB8AC3E}">
        <p14:creationId xmlns:p14="http://schemas.microsoft.com/office/powerpoint/2010/main" val="550582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23</a:t>
            </a:fld>
            <a:endParaRPr lang="en-US"/>
          </a:p>
        </p:txBody>
      </p:sp>
    </p:spTree>
    <p:extLst>
      <p:ext uri="{BB962C8B-B14F-4D97-AF65-F5344CB8AC3E}">
        <p14:creationId xmlns:p14="http://schemas.microsoft.com/office/powerpoint/2010/main" val="238120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24</a:t>
            </a:fld>
            <a:endParaRPr lang="en-US"/>
          </a:p>
        </p:txBody>
      </p:sp>
    </p:spTree>
    <p:extLst>
      <p:ext uri="{BB962C8B-B14F-4D97-AF65-F5344CB8AC3E}">
        <p14:creationId xmlns:p14="http://schemas.microsoft.com/office/powerpoint/2010/main" val="1844558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25</a:t>
            </a:fld>
            <a:endParaRPr lang="en-US"/>
          </a:p>
        </p:txBody>
      </p:sp>
    </p:spTree>
    <p:extLst>
      <p:ext uri="{BB962C8B-B14F-4D97-AF65-F5344CB8AC3E}">
        <p14:creationId xmlns:p14="http://schemas.microsoft.com/office/powerpoint/2010/main" val="3393367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26</a:t>
            </a:fld>
            <a:endParaRPr lang="en-US"/>
          </a:p>
        </p:txBody>
      </p:sp>
    </p:spTree>
    <p:extLst>
      <p:ext uri="{BB962C8B-B14F-4D97-AF65-F5344CB8AC3E}">
        <p14:creationId xmlns:p14="http://schemas.microsoft.com/office/powerpoint/2010/main" val="2237505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dirty="0"/>
              <a:t>https://</a:t>
            </a:r>
            <a:r>
              <a:rPr lang="en-US" dirty="0" err="1"/>
              <a:t>vote.originprotocol.com</a:t>
            </a:r>
            <a:r>
              <a:rPr lang="en-US" dirty="0"/>
              <a:t>/#/proposal/0x2bf10338c77e000781661f24c345be3be0adabd0ce206134284d1db7b8ac2f22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analytics.angle.money</a:t>
            </a:r>
            <a:r>
              <a:rPr lang="en-US" dirty="0"/>
              <a:t>/#/</a:t>
            </a:r>
            <a:r>
              <a:rPr lang="en-US" dirty="0" err="1"/>
              <a:t>agEUR</a:t>
            </a:r>
            <a:endParaRPr lang="en-US" dirty="0"/>
          </a:p>
          <a:p>
            <a:r>
              <a:rPr lang="en-US" dirty="0"/>
              <a:t>https://</a:t>
            </a:r>
            <a:r>
              <a:rPr lang="en-US" dirty="0" err="1"/>
              <a:t>reserve.org</a:t>
            </a:r>
            <a:r>
              <a:rPr lang="en-US" dirty="0"/>
              <a:t>/</a:t>
            </a:r>
            <a:r>
              <a:rPr lang="en-US" dirty="0" err="1"/>
              <a:t>en</a:t>
            </a:r>
            <a:r>
              <a:rPr lang="en-US" dirty="0"/>
              <a:t>/protocol/</a:t>
            </a:r>
            <a:r>
              <a:rPr lang="en-US" dirty="0" err="1"/>
              <a:t>how_rsv_works</a:t>
            </a:r>
            <a:r>
              <a:rPr lang="en-US" dirty="0"/>
              <a:t>/</a:t>
            </a:r>
          </a:p>
          <a:p>
            <a:r>
              <a:rPr lang="en-US" dirty="0"/>
              <a:t>https://</a:t>
            </a:r>
            <a:r>
              <a:rPr lang="en-US" dirty="0" err="1"/>
              <a:t>docs.frax.finance</a:t>
            </a:r>
            <a:r>
              <a:rPr lang="en-US" dirty="0"/>
              <a:t>/seigniorage</a:t>
            </a:r>
          </a:p>
        </p:txBody>
      </p:sp>
      <p:sp>
        <p:nvSpPr>
          <p:cNvPr id="4" name="Slide Number Placeholder 3"/>
          <p:cNvSpPr>
            <a:spLocks noGrp="1"/>
          </p:cNvSpPr>
          <p:nvPr>
            <p:ph type="sldNum" sz="quarter" idx="5"/>
          </p:nvPr>
        </p:nvSpPr>
        <p:spPr/>
        <p:txBody>
          <a:bodyPr/>
          <a:lstStyle/>
          <a:p>
            <a:fld id="{BA8558EB-8AFA-5C4F-A829-BDD487F391F7}" type="slidenum">
              <a:rPr lang="en-US" smtClean="0"/>
              <a:t>27</a:t>
            </a:fld>
            <a:endParaRPr lang="en-US"/>
          </a:p>
        </p:txBody>
      </p:sp>
    </p:spTree>
    <p:extLst>
      <p:ext uri="{BB962C8B-B14F-4D97-AF65-F5344CB8AC3E}">
        <p14:creationId xmlns:p14="http://schemas.microsoft.com/office/powerpoint/2010/main" val="3447133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28</a:t>
            </a:fld>
            <a:endParaRPr lang="en-US"/>
          </a:p>
        </p:txBody>
      </p:sp>
    </p:spTree>
    <p:extLst>
      <p:ext uri="{BB962C8B-B14F-4D97-AF65-F5344CB8AC3E}">
        <p14:creationId xmlns:p14="http://schemas.microsoft.com/office/powerpoint/2010/main" val="314080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29</a:t>
            </a:fld>
            <a:endParaRPr lang="en-US"/>
          </a:p>
        </p:txBody>
      </p:sp>
    </p:spTree>
    <p:extLst>
      <p:ext uri="{BB962C8B-B14F-4D97-AF65-F5344CB8AC3E}">
        <p14:creationId xmlns:p14="http://schemas.microsoft.com/office/powerpoint/2010/main" val="1592784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30</a:t>
            </a:fld>
            <a:endParaRPr lang="en-US"/>
          </a:p>
        </p:txBody>
      </p:sp>
    </p:spTree>
    <p:extLst>
      <p:ext uri="{BB962C8B-B14F-4D97-AF65-F5344CB8AC3E}">
        <p14:creationId xmlns:p14="http://schemas.microsoft.com/office/powerpoint/2010/main" val="382089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charts.coinmetrics.io</a:t>
            </a:r>
            <a:r>
              <a:rPr lang="en-US" dirty="0"/>
              <a:t>/network-data/</a:t>
            </a:r>
          </a:p>
          <a:p>
            <a:r>
              <a:rPr lang="en-US" sz="12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12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fred.stlouisfed.org</a:t>
            </a:r>
            <a:r>
              <a:rPr lang="en-US" sz="12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/series/M2V</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31</a:t>
            </a:fld>
            <a:endParaRPr lang="en-US"/>
          </a:p>
        </p:txBody>
      </p:sp>
    </p:spTree>
    <p:extLst>
      <p:ext uri="{BB962C8B-B14F-4D97-AF65-F5344CB8AC3E}">
        <p14:creationId xmlns:p14="http://schemas.microsoft.com/office/powerpoint/2010/main" val="378908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coinmarketcap.com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4</a:t>
            </a:fld>
            <a:endParaRPr lang="en-US"/>
          </a:p>
        </p:txBody>
      </p:sp>
    </p:spTree>
    <p:extLst>
      <p:ext uri="{BB962C8B-B14F-4D97-AF65-F5344CB8AC3E}">
        <p14:creationId xmlns:p14="http://schemas.microsoft.com/office/powerpoint/2010/main" val="1677433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www.pymnts.com</a:t>
            </a:r>
            <a:r>
              <a:rPr lang="en-US" dirty="0"/>
              <a:t>/wp-content/uploads/2021/09/PYMNTS-Cross-Border-Remittances-Report-September-2021.pdf</a:t>
            </a:r>
          </a:p>
          <a:p>
            <a:r>
              <a:rPr lang="en-US" dirty="0"/>
              <a:t>https://</a:t>
            </a:r>
            <a:r>
              <a:rPr lang="en-US" dirty="0" err="1"/>
              <a:t>charts.coinmetrics.io</a:t>
            </a:r>
            <a:r>
              <a:rPr lang="en-US" dirty="0"/>
              <a:t>/network-data/</a:t>
            </a:r>
          </a:p>
          <a:p>
            <a:r>
              <a:rPr lang="en-US" dirty="0"/>
              <a:t>https://</a:t>
            </a:r>
            <a:r>
              <a:rPr lang="en-US" dirty="0" err="1"/>
              <a:t>etherscan.io</a:t>
            </a:r>
            <a:r>
              <a:rPr lang="en-US" dirty="0"/>
              <a:t>/</a:t>
            </a:r>
            <a:r>
              <a:rPr lang="en-US" dirty="0" err="1"/>
              <a:t>gastracker</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32</a:t>
            </a:fld>
            <a:endParaRPr lang="en-US"/>
          </a:p>
        </p:txBody>
      </p:sp>
    </p:spTree>
    <p:extLst>
      <p:ext uri="{BB962C8B-B14F-4D97-AF65-F5344CB8AC3E}">
        <p14:creationId xmlns:p14="http://schemas.microsoft.com/office/powerpoint/2010/main" val="1042693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www.coindesk.com</a:t>
            </a:r>
            <a:r>
              <a:rPr lang="en-US" dirty="0"/>
              <a:t>/layer2/2022/03/07/why-stablecoin-interest-rates-are-so-damn-high/</a:t>
            </a:r>
          </a:p>
          <a:p>
            <a:r>
              <a:rPr lang="en-US" dirty="0"/>
              <a:t>https://</a:t>
            </a:r>
            <a:r>
              <a:rPr lang="en-US" dirty="0" err="1"/>
              <a:t>www.investopedia.com</a:t>
            </a:r>
            <a:r>
              <a:rPr lang="en-US" dirty="0"/>
              <a:t>/terms/r/</a:t>
            </a:r>
            <a:r>
              <a:rPr lang="en-US" dirty="0" err="1"/>
              <a:t>reverserepurchaseagreement.asp</a:t>
            </a:r>
            <a:endParaRPr lang="en-US" dirty="0"/>
          </a:p>
          <a:p>
            <a:r>
              <a:rPr lang="en-US" dirty="0"/>
              <a:t>https://</a:t>
            </a:r>
            <a:r>
              <a:rPr lang="en-US" dirty="0" err="1"/>
              <a:t>defillama.com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33</a:t>
            </a:fld>
            <a:endParaRPr lang="en-US"/>
          </a:p>
        </p:txBody>
      </p:sp>
    </p:spTree>
    <p:extLst>
      <p:ext uri="{BB962C8B-B14F-4D97-AF65-F5344CB8AC3E}">
        <p14:creationId xmlns:p14="http://schemas.microsoft.com/office/powerpoint/2010/main" val="1038576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/stably-blog/top-use-cases-and-benefits-of-stablecoins-4f1ceab57d00</a:t>
            </a:r>
          </a:p>
          <a:p>
            <a:r>
              <a:rPr lang="en-US" dirty="0"/>
              <a:t>https://</a:t>
            </a:r>
            <a:r>
              <a:rPr lang="en-US" dirty="0" err="1"/>
              <a:t>dune.xyz</a:t>
            </a:r>
            <a:r>
              <a:rPr lang="en-US" dirty="0"/>
              <a:t>/queries/572737 (liquidity pool numbers)</a:t>
            </a:r>
          </a:p>
          <a:p>
            <a:r>
              <a:rPr lang="en-US" dirty="0"/>
              <a:t>https://</a:t>
            </a:r>
            <a:r>
              <a:rPr lang="en-US" dirty="0" err="1"/>
              <a:t>dune.xyz</a:t>
            </a:r>
            <a:r>
              <a:rPr lang="en-US" dirty="0"/>
              <a:t>/queries/572719 (DEX numbers)</a:t>
            </a:r>
          </a:p>
        </p:txBody>
      </p:sp>
      <p:sp>
        <p:nvSpPr>
          <p:cNvPr id="4" name="Slide Number Placeholder 3"/>
          <p:cNvSpPr>
            <a:spLocks noGrp="1"/>
          </p:cNvSpPr>
          <p:nvPr>
            <p:ph type="sldNum" sz="quarter" idx="5"/>
          </p:nvPr>
        </p:nvSpPr>
        <p:spPr/>
        <p:txBody>
          <a:bodyPr/>
          <a:lstStyle/>
          <a:p>
            <a:fld id="{BA8558EB-8AFA-5C4F-A829-BDD487F391F7}" type="slidenum">
              <a:rPr lang="en-US" smtClean="0"/>
              <a:t>34</a:t>
            </a:fld>
            <a:endParaRPr lang="en-US"/>
          </a:p>
        </p:txBody>
      </p:sp>
    </p:spTree>
    <p:extLst>
      <p:ext uri="{BB962C8B-B14F-4D97-AF65-F5344CB8AC3E}">
        <p14:creationId xmlns:p14="http://schemas.microsoft.com/office/powerpoint/2010/main" val="537593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nomics.com</a:t>
            </a:r>
            <a:r>
              <a:rPr lang="en-US" dirty="0"/>
              <a:t>/exchanges/</a:t>
            </a:r>
          </a:p>
        </p:txBody>
      </p:sp>
      <p:sp>
        <p:nvSpPr>
          <p:cNvPr id="4" name="Slide Number Placeholder 3"/>
          <p:cNvSpPr>
            <a:spLocks noGrp="1"/>
          </p:cNvSpPr>
          <p:nvPr>
            <p:ph type="sldNum" sz="quarter" idx="5"/>
          </p:nvPr>
        </p:nvSpPr>
        <p:spPr/>
        <p:txBody>
          <a:bodyPr/>
          <a:lstStyle/>
          <a:p>
            <a:fld id="{BA8558EB-8AFA-5C4F-A829-BDD487F391F7}" type="slidenum">
              <a:rPr lang="en-US" smtClean="0"/>
              <a:t>35</a:t>
            </a:fld>
            <a:endParaRPr lang="en-US"/>
          </a:p>
        </p:txBody>
      </p:sp>
    </p:spTree>
    <p:extLst>
      <p:ext uri="{BB962C8B-B14F-4D97-AF65-F5344CB8AC3E}">
        <p14:creationId xmlns:p14="http://schemas.microsoft.com/office/powerpoint/2010/main" val="1048213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www.coindesk.com</a:t>
            </a:r>
            <a:r>
              <a:rPr lang="en-US" dirty="0"/>
              <a:t>/layer2/2022/03/07/why-stablecoin-interest-rates-are-so-damn-high/</a:t>
            </a:r>
          </a:p>
          <a:p>
            <a:r>
              <a:rPr lang="en-US" dirty="0"/>
              <a:t>https://</a:t>
            </a:r>
            <a:r>
              <a:rPr lang="en-US" dirty="0" err="1"/>
              <a:t>defillama.com</a:t>
            </a:r>
            <a:r>
              <a:rPr lang="en-US" dirty="0"/>
              <a:t>/</a:t>
            </a:r>
          </a:p>
          <a:p>
            <a:r>
              <a:rPr lang="en-US" dirty="0"/>
              <a:t>https://</a:t>
            </a:r>
            <a:r>
              <a:rPr lang="en-US" dirty="0" err="1"/>
              <a:t>www.defipulse.com</a:t>
            </a:r>
            <a:r>
              <a:rPr lang="en-US" dirty="0"/>
              <a:t>/blog/stablecoins</a:t>
            </a:r>
          </a:p>
        </p:txBody>
      </p:sp>
      <p:sp>
        <p:nvSpPr>
          <p:cNvPr id="4" name="Slide Number Placeholder 3"/>
          <p:cNvSpPr>
            <a:spLocks noGrp="1"/>
          </p:cNvSpPr>
          <p:nvPr>
            <p:ph type="sldNum" sz="quarter" idx="5"/>
          </p:nvPr>
        </p:nvSpPr>
        <p:spPr/>
        <p:txBody>
          <a:bodyPr/>
          <a:lstStyle/>
          <a:p>
            <a:fld id="{BA8558EB-8AFA-5C4F-A829-BDD487F391F7}" type="slidenum">
              <a:rPr lang="en-US" smtClean="0"/>
              <a:t>36</a:t>
            </a:fld>
            <a:endParaRPr lang="en-US"/>
          </a:p>
        </p:txBody>
      </p:sp>
    </p:spTree>
    <p:extLst>
      <p:ext uri="{BB962C8B-B14F-4D97-AF65-F5344CB8AC3E}">
        <p14:creationId xmlns:p14="http://schemas.microsoft.com/office/powerpoint/2010/main" val="3364605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www.ledgerscore.com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37</a:t>
            </a:fld>
            <a:endParaRPr lang="en-US"/>
          </a:p>
        </p:txBody>
      </p:sp>
    </p:spTree>
    <p:extLst>
      <p:ext uri="{BB962C8B-B14F-4D97-AF65-F5344CB8AC3E}">
        <p14:creationId xmlns:p14="http://schemas.microsoft.com/office/powerpoint/2010/main" val="1023689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hbr.org</a:t>
            </a:r>
            <a:r>
              <a:rPr lang="en-US" dirty="0"/>
              <a:t>/2021/08/</a:t>
            </a:r>
            <a:r>
              <a:rPr lang="en-US" dirty="0" err="1"/>
              <a:t>stablecoins</a:t>
            </a:r>
            <a:r>
              <a:rPr lang="en-US" dirty="0"/>
              <a:t>-and-the-future-of-money</a:t>
            </a:r>
          </a:p>
          <a:p>
            <a:r>
              <a:rPr lang="en-US" dirty="0"/>
              <a:t>https://</a:t>
            </a:r>
            <a:r>
              <a:rPr lang="en-US" dirty="0" err="1"/>
              <a:t>www.forbes.com</a:t>
            </a:r>
            <a:r>
              <a:rPr lang="en-US" dirty="0"/>
              <a:t>/advisor/investing/</a:t>
            </a:r>
            <a:r>
              <a:rPr lang="en-US" dirty="0" err="1"/>
              <a:t>dodd</a:t>
            </a:r>
            <a:r>
              <a:rPr lang="en-US" dirty="0"/>
              <a:t>-frank-act/</a:t>
            </a:r>
          </a:p>
        </p:txBody>
      </p:sp>
      <p:sp>
        <p:nvSpPr>
          <p:cNvPr id="4" name="Slide Number Placeholder 3"/>
          <p:cNvSpPr>
            <a:spLocks noGrp="1"/>
          </p:cNvSpPr>
          <p:nvPr>
            <p:ph type="sldNum" sz="quarter" idx="5"/>
          </p:nvPr>
        </p:nvSpPr>
        <p:spPr/>
        <p:txBody>
          <a:bodyPr/>
          <a:lstStyle/>
          <a:p>
            <a:fld id="{BA8558EB-8AFA-5C4F-A829-BDD487F391F7}" type="slidenum">
              <a:rPr lang="en-US" smtClean="0"/>
              <a:t>38</a:t>
            </a:fld>
            <a:endParaRPr lang="en-US"/>
          </a:p>
        </p:txBody>
      </p:sp>
    </p:spTree>
    <p:extLst>
      <p:ext uri="{BB962C8B-B14F-4D97-AF65-F5344CB8AC3E}">
        <p14:creationId xmlns:p14="http://schemas.microsoft.com/office/powerpoint/2010/main" val="3315000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sz="1200" dirty="0">
                <a:solidFill>
                  <a:srgbClr val="3B3D40"/>
                </a:solidFill>
              </a:rPr>
              <a:t>https://</a:t>
            </a:r>
            <a:r>
              <a:rPr lang="en-US" sz="1200" dirty="0" err="1">
                <a:solidFill>
                  <a:srgbClr val="3B3D40"/>
                </a:solidFill>
              </a:rPr>
              <a:t>libertystreeteconomics.newyorkfed.org</a:t>
            </a:r>
            <a:r>
              <a:rPr lang="en-US" sz="1200" dirty="0">
                <a:solidFill>
                  <a:srgbClr val="3B3D40"/>
                </a:solidFill>
              </a:rPr>
              <a:t>/2022/02/the-future-of-payments-is-not-stablecoins/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quantpedia.com</a:t>
            </a:r>
            <a:r>
              <a:rPr lang="en-US" dirty="0"/>
              <a:t>/what-is-the-bitcoins-risk-free-interest-rate/</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40</a:t>
            </a:fld>
            <a:endParaRPr lang="en-US"/>
          </a:p>
        </p:txBody>
      </p:sp>
    </p:spTree>
    <p:extLst>
      <p:ext uri="{BB962C8B-B14F-4D97-AF65-F5344CB8AC3E}">
        <p14:creationId xmlns:p14="http://schemas.microsoft.com/office/powerpoint/2010/main" val="3327850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www.imf.org</a:t>
            </a:r>
            <a:r>
              <a:rPr lang="en-US" dirty="0"/>
              <a:t>/external/pubs/ft/wp/2010/wp10172.pdf</a:t>
            </a:r>
          </a:p>
          <a:p>
            <a:r>
              <a:rPr lang="en-US" dirty="0"/>
              <a:t>https://</a:t>
            </a:r>
            <a:r>
              <a:rPr lang="en-US" dirty="0" err="1"/>
              <a:t>www.ft.com</a:t>
            </a:r>
            <a:r>
              <a:rPr lang="en-US" dirty="0"/>
              <a:t>/</a:t>
            </a:r>
            <a:r>
              <a:rPr lang="en-US" dirty="0" err="1"/>
              <a:t>cms</a:t>
            </a:r>
            <a:r>
              <a:rPr lang="en-US" dirty="0"/>
              <a:t>/s/0/112ff210-a62b-11df-9cb9-00144feabdc0.html</a:t>
            </a:r>
          </a:p>
        </p:txBody>
      </p:sp>
      <p:sp>
        <p:nvSpPr>
          <p:cNvPr id="4" name="Slide Number Placeholder 3"/>
          <p:cNvSpPr>
            <a:spLocks noGrp="1"/>
          </p:cNvSpPr>
          <p:nvPr>
            <p:ph type="sldNum" sz="quarter" idx="5"/>
          </p:nvPr>
        </p:nvSpPr>
        <p:spPr/>
        <p:txBody>
          <a:bodyPr/>
          <a:lstStyle/>
          <a:p>
            <a:fld id="{BA8558EB-8AFA-5C4F-A829-BDD487F391F7}" type="slidenum">
              <a:rPr lang="en-US" smtClean="0"/>
              <a:t>41</a:t>
            </a:fld>
            <a:endParaRPr lang="en-US"/>
          </a:p>
        </p:txBody>
      </p:sp>
    </p:spTree>
    <p:extLst>
      <p:ext uri="{BB962C8B-B14F-4D97-AF65-F5344CB8AC3E}">
        <p14:creationId xmlns:p14="http://schemas.microsoft.com/office/powerpoint/2010/main" val="2822208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www.coindesk.com</a:t>
            </a:r>
            <a:r>
              <a:rPr lang="en-US" dirty="0"/>
              <a:t>/business/2021/06/24/custodian-prime-trust-cuts-ties-with-crypto-lender-</a:t>
            </a:r>
            <a:r>
              <a:rPr lang="en-US" dirty="0" err="1"/>
              <a:t>celsius</a:t>
            </a:r>
            <a:r>
              <a:rPr lang="en-US" dirty="0"/>
              <a:t>/</a:t>
            </a:r>
          </a:p>
          <a:p>
            <a:r>
              <a:rPr lang="en-US" dirty="0"/>
              <a:t>https://</a:t>
            </a:r>
            <a:r>
              <a:rPr lang="en-US" dirty="0" err="1"/>
              <a:t>cointelegraph.com</a:t>
            </a:r>
            <a:r>
              <a:rPr lang="en-US" dirty="0"/>
              <a:t>/news/celsius-announces-only-transfers-from-accredited-us-based-investors-will-be-able-to-earn-rewards</a:t>
            </a:r>
          </a:p>
        </p:txBody>
      </p:sp>
      <p:sp>
        <p:nvSpPr>
          <p:cNvPr id="4" name="Slide Number Placeholder 3"/>
          <p:cNvSpPr>
            <a:spLocks noGrp="1"/>
          </p:cNvSpPr>
          <p:nvPr>
            <p:ph type="sldNum" sz="quarter" idx="5"/>
          </p:nvPr>
        </p:nvSpPr>
        <p:spPr/>
        <p:txBody>
          <a:bodyPr/>
          <a:lstStyle/>
          <a:p>
            <a:fld id="{BA8558EB-8AFA-5C4F-A829-BDD487F391F7}" type="slidenum">
              <a:rPr lang="en-US" smtClean="0"/>
              <a:t>42</a:t>
            </a:fld>
            <a:endParaRPr lang="en-US"/>
          </a:p>
        </p:txBody>
      </p:sp>
    </p:spTree>
    <p:extLst>
      <p:ext uri="{BB962C8B-B14F-4D97-AF65-F5344CB8AC3E}">
        <p14:creationId xmlns:p14="http://schemas.microsoft.com/office/powerpoint/2010/main" val="2271729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5</a:t>
            </a:fld>
            <a:endParaRPr lang="en-US"/>
          </a:p>
        </p:txBody>
      </p:sp>
    </p:spTree>
    <p:extLst>
      <p:ext uri="{BB962C8B-B14F-4D97-AF65-F5344CB8AC3E}">
        <p14:creationId xmlns:p14="http://schemas.microsoft.com/office/powerpoint/2010/main" val="1378224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tether.to</a:t>
            </a:r>
            <a:r>
              <a:rPr lang="en-US" dirty="0"/>
              <a:t>/</a:t>
            </a:r>
            <a:r>
              <a:rPr lang="en-US" dirty="0" err="1"/>
              <a:t>en</a:t>
            </a:r>
            <a:r>
              <a:rPr lang="en-US" dirty="0"/>
              <a:t>/transparency/</a:t>
            </a:r>
          </a:p>
        </p:txBody>
      </p:sp>
      <p:sp>
        <p:nvSpPr>
          <p:cNvPr id="4" name="Slide Number Placeholder 3"/>
          <p:cNvSpPr>
            <a:spLocks noGrp="1"/>
          </p:cNvSpPr>
          <p:nvPr>
            <p:ph type="sldNum" sz="quarter" idx="5"/>
          </p:nvPr>
        </p:nvSpPr>
        <p:spPr/>
        <p:txBody>
          <a:bodyPr/>
          <a:lstStyle/>
          <a:p>
            <a:fld id="{BA8558EB-8AFA-5C4F-A829-BDD487F391F7}" type="slidenum">
              <a:rPr lang="en-US" smtClean="0"/>
              <a:t>43</a:t>
            </a:fld>
            <a:endParaRPr lang="en-US"/>
          </a:p>
        </p:txBody>
      </p:sp>
    </p:spTree>
    <p:extLst>
      <p:ext uri="{BB962C8B-B14F-4D97-AF65-F5344CB8AC3E}">
        <p14:creationId xmlns:p14="http://schemas.microsoft.com/office/powerpoint/2010/main" val="2112581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tether.to</a:t>
            </a:r>
            <a:r>
              <a:rPr lang="en-US" dirty="0"/>
              <a:t>/</a:t>
            </a:r>
            <a:r>
              <a:rPr lang="en-US" dirty="0" err="1"/>
              <a:t>en</a:t>
            </a:r>
            <a:r>
              <a:rPr lang="en-US" dirty="0"/>
              <a:t>/transparency/</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twitter.com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bitcoinlawyer</a:t>
            </a:r>
            <a:r>
              <a:rPr lang="en-US" sz="1200" kern="1200" dirty="0">
                <a:solidFill>
                  <a:schemeClr val="tx1"/>
                </a:solidFill>
                <a:effectLst/>
                <a:latin typeface="+mn-lt"/>
                <a:ea typeface="+mn-ea"/>
                <a:cs typeface="+mn-cs"/>
              </a:rPr>
              <a:t>/status/1439261738067767297</a:t>
            </a:r>
          </a:p>
        </p:txBody>
      </p:sp>
      <p:sp>
        <p:nvSpPr>
          <p:cNvPr id="4" name="Slide Number Placeholder 3"/>
          <p:cNvSpPr>
            <a:spLocks noGrp="1"/>
          </p:cNvSpPr>
          <p:nvPr>
            <p:ph type="sldNum" sz="quarter" idx="5"/>
          </p:nvPr>
        </p:nvSpPr>
        <p:spPr/>
        <p:txBody>
          <a:bodyPr/>
          <a:lstStyle/>
          <a:p>
            <a:fld id="{BA8558EB-8AFA-5C4F-A829-BDD487F391F7}" type="slidenum">
              <a:rPr lang="en-US" smtClean="0"/>
              <a:t>44</a:t>
            </a:fld>
            <a:endParaRPr lang="en-US"/>
          </a:p>
        </p:txBody>
      </p:sp>
    </p:spTree>
    <p:extLst>
      <p:ext uri="{BB962C8B-B14F-4D97-AF65-F5344CB8AC3E}">
        <p14:creationId xmlns:p14="http://schemas.microsoft.com/office/powerpoint/2010/main" val="1135761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papers.ssrn.com</a:t>
            </a:r>
            <a:r>
              <a:rPr lang="en-US" dirty="0"/>
              <a:t>/sol3/</a:t>
            </a:r>
            <a:r>
              <a:rPr lang="en-US" dirty="0" err="1"/>
              <a:t>papers.cfm?abstract_id</a:t>
            </a:r>
            <a:r>
              <a:rPr lang="en-US" dirty="0"/>
              <a:t>=3888752</a:t>
            </a:r>
          </a:p>
          <a:p>
            <a:r>
              <a:rPr lang="en-US" dirty="0"/>
              <a:t>https://</a:t>
            </a:r>
            <a:r>
              <a:rPr lang="en-US" dirty="0" err="1"/>
              <a:t>www.coingecko.com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45</a:t>
            </a:fld>
            <a:endParaRPr lang="en-US"/>
          </a:p>
        </p:txBody>
      </p:sp>
    </p:spTree>
    <p:extLst>
      <p:ext uri="{BB962C8B-B14F-4D97-AF65-F5344CB8AC3E}">
        <p14:creationId xmlns:p14="http://schemas.microsoft.com/office/powerpoint/2010/main" val="3503439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www.mtsmarkets.com</a:t>
            </a:r>
            <a:r>
              <a:rPr lang="en-US" dirty="0"/>
              <a:t>/</a:t>
            </a:r>
            <a:r>
              <a:rPr lang="en-US" dirty="0" err="1"/>
              <a:t>repofunds</a:t>
            </a:r>
            <a:r>
              <a:rPr lang="en-US" dirty="0"/>
              <a:t>-rate</a:t>
            </a:r>
          </a:p>
          <a:p>
            <a:r>
              <a:rPr lang="en-US" dirty="0"/>
              <a:t>https://</a:t>
            </a:r>
            <a:r>
              <a:rPr lang="en-US" dirty="0" err="1"/>
              <a:t>www.investopedia.com</a:t>
            </a:r>
            <a:r>
              <a:rPr lang="en-US" dirty="0"/>
              <a:t>/terms/r/</a:t>
            </a:r>
            <a:r>
              <a:rPr lang="en-US" dirty="0" err="1"/>
              <a:t>repurchaseagreement.asp</a:t>
            </a:r>
            <a:endParaRPr lang="en-US" dirty="0"/>
          </a:p>
          <a:p>
            <a:r>
              <a:rPr lang="en-US" dirty="0"/>
              <a:t>https://</a:t>
            </a:r>
            <a:r>
              <a:rPr lang="en-US" dirty="0" err="1"/>
              <a:t>www.brookings.edu</a:t>
            </a:r>
            <a:r>
              <a:rPr lang="en-US" dirty="0"/>
              <a:t>/blog/up-front/2020/01/28/what-is-the-repo-market-and-why-does-it-matter/</a:t>
            </a:r>
          </a:p>
          <a:p>
            <a:r>
              <a:rPr lang="en-US" dirty="0"/>
              <a:t>https://</a:t>
            </a:r>
            <a:r>
              <a:rPr lang="en-US" dirty="0" err="1"/>
              <a:t>www.investopedia.com</a:t>
            </a:r>
            <a:r>
              <a:rPr lang="en-US" dirty="0"/>
              <a:t>/terms/l/</a:t>
            </a:r>
            <a:r>
              <a:rPr lang="en-US" dirty="0" err="1"/>
              <a:t>libor.asp</a:t>
            </a:r>
            <a:endParaRPr lang="en-US" dirty="0"/>
          </a:p>
          <a:p>
            <a:r>
              <a:rPr lang="en-US" dirty="0"/>
              <a:t>https://</a:t>
            </a:r>
            <a:r>
              <a:rPr lang="en-US" dirty="0" err="1"/>
              <a:t>www.bankrate.com</a:t>
            </a:r>
            <a:r>
              <a:rPr lang="en-US" dirty="0"/>
              <a:t>/rates/interest-rates/</a:t>
            </a:r>
            <a:r>
              <a:rPr lang="en-US" dirty="0" err="1"/>
              <a:t>libor</a:t>
            </a:r>
            <a:r>
              <a:rPr lang="en-US" dirty="0"/>
              <a:t>/</a:t>
            </a:r>
          </a:p>
          <a:p>
            <a:r>
              <a:rPr lang="en-US" dirty="0"/>
              <a:t>https://</a:t>
            </a:r>
            <a:r>
              <a:rPr lang="en-US" dirty="0" err="1"/>
              <a:t>www.investopedia.com</a:t>
            </a:r>
            <a:r>
              <a:rPr lang="en-US" dirty="0"/>
              <a:t>/terms/f/</a:t>
            </a:r>
            <a:r>
              <a:rPr lang="en-US" dirty="0" err="1"/>
              <a:t>federalfundsrate.asp</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46</a:t>
            </a:fld>
            <a:endParaRPr lang="en-US"/>
          </a:p>
        </p:txBody>
      </p:sp>
    </p:spTree>
    <p:extLst>
      <p:ext uri="{BB962C8B-B14F-4D97-AF65-F5344CB8AC3E}">
        <p14:creationId xmlns:p14="http://schemas.microsoft.com/office/powerpoint/2010/main" val="3514484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agora.terra.money</a:t>
            </a:r>
            <a:r>
              <a:rPr lang="en-US" dirty="0"/>
              <a:t>/t/ust-goes-interchain-the-4pool-and-redacted-cartel/5648</a:t>
            </a:r>
          </a:p>
        </p:txBody>
      </p:sp>
      <p:sp>
        <p:nvSpPr>
          <p:cNvPr id="4" name="Slide Number Placeholder 3"/>
          <p:cNvSpPr>
            <a:spLocks noGrp="1"/>
          </p:cNvSpPr>
          <p:nvPr>
            <p:ph type="sldNum" sz="quarter" idx="5"/>
          </p:nvPr>
        </p:nvSpPr>
        <p:spPr/>
        <p:txBody>
          <a:bodyPr/>
          <a:lstStyle/>
          <a:p>
            <a:fld id="{BA8558EB-8AFA-5C4F-A829-BDD487F391F7}" type="slidenum">
              <a:rPr lang="en-US" smtClean="0"/>
              <a:t>47</a:t>
            </a:fld>
            <a:endParaRPr lang="en-US"/>
          </a:p>
        </p:txBody>
      </p:sp>
    </p:spTree>
    <p:extLst>
      <p:ext uri="{BB962C8B-B14F-4D97-AF65-F5344CB8AC3E}">
        <p14:creationId xmlns:p14="http://schemas.microsoft.com/office/powerpoint/2010/main" val="1202245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Financial_contagion</a:t>
            </a:r>
            <a:endParaRPr lang="en-US" dirty="0"/>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50</a:t>
            </a:fld>
            <a:endParaRPr lang="en-US"/>
          </a:p>
        </p:txBody>
      </p:sp>
    </p:spTree>
    <p:extLst>
      <p:ext uri="{BB962C8B-B14F-4D97-AF65-F5344CB8AC3E}">
        <p14:creationId xmlns:p14="http://schemas.microsoft.com/office/powerpoint/2010/main" val="1911234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dirty="0"/>
              <a:t>https://</a:t>
            </a:r>
            <a:r>
              <a:rPr lang="en-US" dirty="0" err="1"/>
              <a:t>reserve.org</a:t>
            </a:r>
            <a:r>
              <a:rPr lang="en-US" dirty="0"/>
              <a:t>/</a:t>
            </a:r>
            <a:r>
              <a:rPr lang="en-US" dirty="0" err="1"/>
              <a:t>en</a:t>
            </a:r>
            <a:r>
              <a:rPr lang="en-US" dirty="0"/>
              <a:t>/protocol/</a:t>
            </a:r>
            <a:r>
              <a:rPr lang="en-US" dirty="0" err="1"/>
              <a:t>how_rsv_works</a:t>
            </a:r>
            <a:r>
              <a:rPr lang="en-US" dirty="0"/>
              <a:t>/</a:t>
            </a:r>
          </a:p>
          <a:p>
            <a:r>
              <a:rPr lang="en-US" dirty="0"/>
              <a:t>https://</a:t>
            </a:r>
            <a:r>
              <a:rPr lang="en-US" dirty="0" err="1"/>
              <a:t>docs.frax.finance</a:t>
            </a:r>
            <a:r>
              <a:rPr lang="en-US" dirty="0"/>
              <a:t>/seigniorage</a:t>
            </a:r>
          </a:p>
          <a:p>
            <a:r>
              <a:rPr lang="en-US" dirty="0"/>
              <a:t>https://</a:t>
            </a:r>
            <a:r>
              <a:rPr lang="en-US" dirty="0" err="1"/>
              <a:t>analytics.ousd.com</a:t>
            </a:r>
            <a:r>
              <a:rPr lang="en-US" dirty="0"/>
              <a:t>/</a:t>
            </a:r>
          </a:p>
          <a:p>
            <a:endParaRPr lang="en-US" dirty="0"/>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www.bloomberg.com</a:t>
            </a:r>
            <a:r>
              <a:rPr lang="en-US" sz="1200" kern="1200" dirty="0">
                <a:solidFill>
                  <a:schemeClr val="tx1"/>
                </a:solidFill>
                <a:effectLst/>
                <a:latin typeface="+mn-lt"/>
                <a:ea typeface="+mn-ea"/>
                <a:cs typeface="+mn-cs"/>
              </a:rPr>
              <a:t>/news/articles/2021-08-11/</a:t>
            </a:r>
            <a:r>
              <a:rPr lang="en-US" sz="1200" kern="1200" dirty="0" err="1">
                <a:solidFill>
                  <a:schemeClr val="tx1"/>
                </a:solidFill>
                <a:effectLst/>
                <a:latin typeface="+mn-lt"/>
                <a:ea typeface="+mn-ea"/>
                <a:cs typeface="+mn-cs"/>
              </a:rPr>
              <a:t>coinbase</a:t>
            </a:r>
            <a:r>
              <a:rPr lang="en-US" sz="1200" kern="1200" dirty="0">
                <a:solidFill>
                  <a:schemeClr val="tx1"/>
                </a:solidFill>
                <a:effectLst/>
                <a:latin typeface="+mn-lt"/>
                <a:ea typeface="+mn-ea"/>
                <a:cs typeface="+mn-cs"/>
              </a:rPr>
              <a:t>-drops-promise-of-token-s-cash-backing-that-</a:t>
            </a:r>
            <a:r>
              <a:rPr lang="en-US" sz="1200" kern="1200" dirty="0" err="1">
                <a:solidFill>
                  <a:schemeClr val="tx1"/>
                </a:solidFill>
                <a:effectLst/>
                <a:latin typeface="+mn-lt"/>
                <a:ea typeface="+mn-ea"/>
                <a:cs typeface="+mn-cs"/>
              </a:rPr>
              <a:t>wasn</a:t>
            </a:r>
            <a:r>
              <a:rPr lang="en-US" sz="1200" kern="1200" dirty="0">
                <a:solidFill>
                  <a:schemeClr val="tx1"/>
                </a:solidFill>
                <a:effectLst/>
                <a:latin typeface="+mn-lt"/>
                <a:ea typeface="+mn-ea"/>
                <a:cs typeface="+mn-cs"/>
              </a:rPr>
              <a:t>-t-true</a:t>
            </a:r>
          </a:p>
        </p:txBody>
      </p:sp>
      <p:sp>
        <p:nvSpPr>
          <p:cNvPr id="4" name="Slide Number Placeholder 3"/>
          <p:cNvSpPr>
            <a:spLocks noGrp="1"/>
          </p:cNvSpPr>
          <p:nvPr>
            <p:ph type="sldNum" sz="quarter" idx="5"/>
          </p:nvPr>
        </p:nvSpPr>
        <p:spPr/>
        <p:txBody>
          <a:bodyPr/>
          <a:lstStyle/>
          <a:p>
            <a:fld id="{BA8558EB-8AFA-5C4F-A829-BDD487F391F7}" type="slidenum">
              <a:rPr lang="en-US" smtClean="0"/>
              <a:t>51</a:t>
            </a:fld>
            <a:endParaRPr lang="en-US"/>
          </a:p>
        </p:txBody>
      </p:sp>
    </p:spTree>
    <p:extLst>
      <p:ext uri="{BB962C8B-B14F-4D97-AF65-F5344CB8AC3E}">
        <p14:creationId xmlns:p14="http://schemas.microsoft.com/office/powerpoint/2010/main" val="210470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4984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ironfinance.medium.com</a:t>
            </a:r>
            <a:r>
              <a:rPr lang="en-US" dirty="0"/>
              <a:t>/iron-finance-post-mortem-17-june-2021-6a4e9ccf23f5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papers.ssrn.com</a:t>
            </a:r>
            <a:r>
              <a:rPr lang="en-US" dirty="0"/>
              <a:t>/sol3/</a:t>
            </a:r>
            <a:r>
              <a:rPr lang="en-US" dirty="0" err="1"/>
              <a:t>papers.cfm?abstract_id</a:t>
            </a:r>
            <a:r>
              <a:rPr lang="en-US" dirty="0"/>
              <a:t>=3888752</a:t>
            </a:r>
          </a:p>
          <a:p>
            <a:r>
              <a:rPr lang="en-US" dirty="0"/>
              <a:t>https://</a:t>
            </a:r>
            <a:r>
              <a:rPr lang="en-US" dirty="0" err="1"/>
              <a:t>www.coingecko.com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54</a:t>
            </a:fld>
            <a:endParaRPr lang="en-US"/>
          </a:p>
        </p:txBody>
      </p:sp>
    </p:spTree>
    <p:extLst>
      <p:ext uri="{BB962C8B-B14F-4D97-AF65-F5344CB8AC3E}">
        <p14:creationId xmlns:p14="http://schemas.microsoft.com/office/powerpoint/2010/main" val="27676300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daistats.com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56</a:t>
            </a:fld>
            <a:endParaRPr lang="en-US"/>
          </a:p>
        </p:txBody>
      </p:sp>
    </p:spTree>
    <p:extLst>
      <p:ext uri="{BB962C8B-B14F-4D97-AF65-F5344CB8AC3E}">
        <p14:creationId xmlns:p14="http://schemas.microsoft.com/office/powerpoint/2010/main" val="84400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www.theblockcrypto.com</a:t>
            </a:r>
            <a:r>
              <a:rPr lang="en-US" dirty="0"/>
              <a:t>/data/decentralized-finance/stablecoins</a:t>
            </a:r>
          </a:p>
        </p:txBody>
      </p:sp>
      <p:sp>
        <p:nvSpPr>
          <p:cNvPr id="4" name="Slide Number Placeholder 3"/>
          <p:cNvSpPr>
            <a:spLocks noGrp="1"/>
          </p:cNvSpPr>
          <p:nvPr>
            <p:ph type="sldNum" sz="quarter" idx="5"/>
          </p:nvPr>
        </p:nvSpPr>
        <p:spPr/>
        <p:txBody>
          <a:bodyPr/>
          <a:lstStyle/>
          <a:p>
            <a:fld id="{BA8558EB-8AFA-5C4F-A829-BDD487F391F7}" type="slidenum">
              <a:rPr lang="en-US" smtClean="0"/>
              <a:t>6</a:t>
            </a:fld>
            <a:endParaRPr lang="en-US"/>
          </a:p>
        </p:txBody>
      </p:sp>
    </p:spTree>
    <p:extLst>
      <p:ext uri="{BB962C8B-B14F-4D97-AF65-F5344CB8AC3E}">
        <p14:creationId xmlns:p14="http://schemas.microsoft.com/office/powerpoint/2010/main" val="3591938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peckshield.medium.com</a:t>
            </a:r>
            <a:r>
              <a:rPr lang="en-US" dirty="0"/>
              <a:t>/origin-dollar-incident-root-cause-analysis-f27e11988c90</a:t>
            </a:r>
          </a:p>
          <a:p>
            <a:r>
              <a:rPr lang="en-US" dirty="0"/>
              <a:t>https://</a:t>
            </a:r>
            <a:r>
              <a:rPr lang="en-US" dirty="0" err="1"/>
              <a:t>fortune.com</a:t>
            </a:r>
            <a:r>
              <a:rPr lang="en-US" dirty="0"/>
              <a:t>/2022/03/25/crypto-robin-hood-stole-50-million-hacker-heist-cashio/</a:t>
            </a:r>
          </a:p>
          <a:p>
            <a:r>
              <a:rPr lang="en-US" dirty="0"/>
              <a:t>https://</a:t>
            </a:r>
            <a:r>
              <a:rPr lang="en-US" dirty="0" err="1"/>
              <a:t>safedollar.medium.com</a:t>
            </a:r>
            <a:r>
              <a:rPr lang="en-US" dirty="0"/>
              <a:t>/safedollar-post-mortem-analysis-cb2769fe059</a:t>
            </a:r>
          </a:p>
          <a:p>
            <a:r>
              <a:rPr lang="en-US" dirty="0"/>
              <a:t>https://</a:t>
            </a:r>
            <a:r>
              <a:rPr lang="en-US" dirty="0" err="1"/>
              <a:t>portswigger.net</a:t>
            </a:r>
            <a:r>
              <a:rPr lang="en-US" dirty="0"/>
              <a:t>/daily-swig/origin-dollar-cryptocurrency-hacked-to-the-tune-of-7m-less-than-two-months-after-launch</a:t>
            </a:r>
          </a:p>
        </p:txBody>
      </p:sp>
      <p:sp>
        <p:nvSpPr>
          <p:cNvPr id="4" name="Slide Number Placeholder 3"/>
          <p:cNvSpPr>
            <a:spLocks noGrp="1"/>
          </p:cNvSpPr>
          <p:nvPr>
            <p:ph type="sldNum" sz="quarter" idx="5"/>
          </p:nvPr>
        </p:nvSpPr>
        <p:spPr/>
        <p:txBody>
          <a:bodyPr/>
          <a:lstStyle/>
          <a:p>
            <a:fld id="{BA8558EB-8AFA-5C4F-A829-BDD487F391F7}" type="slidenum">
              <a:rPr lang="en-US" smtClean="0"/>
              <a:t>57</a:t>
            </a:fld>
            <a:endParaRPr lang="en-US"/>
          </a:p>
        </p:txBody>
      </p:sp>
    </p:spTree>
    <p:extLst>
      <p:ext uri="{BB962C8B-B14F-4D97-AF65-F5344CB8AC3E}">
        <p14:creationId xmlns:p14="http://schemas.microsoft.com/office/powerpoint/2010/main" val="3628046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94713-F550-594E-ACB7-C43A9C765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96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7</a:t>
            </a:fld>
            <a:endParaRPr lang="en-US"/>
          </a:p>
        </p:txBody>
      </p:sp>
    </p:spTree>
    <p:extLst>
      <p:ext uri="{BB962C8B-B14F-4D97-AF65-F5344CB8AC3E}">
        <p14:creationId xmlns:p14="http://schemas.microsoft.com/office/powerpoint/2010/main" val="3374285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dirty="0"/>
              <a:t>https://</a:t>
            </a:r>
            <a:r>
              <a:rPr lang="en-US" dirty="0" err="1"/>
              <a:t>medium.com</a:t>
            </a:r>
            <a:r>
              <a:rPr lang="en-US" dirty="0"/>
              <a:t>/</a:t>
            </a:r>
            <a:r>
              <a:rPr lang="en-US" dirty="0" err="1"/>
              <a:t>coinmonks</a:t>
            </a:r>
            <a:r>
              <a:rPr lang="en-US" dirty="0"/>
              <a:t>/market-info-de-fi-risk-free-rate-140734270b36</a:t>
            </a:r>
          </a:p>
        </p:txBody>
      </p:sp>
      <p:sp>
        <p:nvSpPr>
          <p:cNvPr id="4" name="Slide Number Placeholder 3"/>
          <p:cNvSpPr>
            <a:spLocks noGrp="1"/>
          </p:cNvSpPr>
          <p:nvPr>
            <p:ph type="sldNum" sz="quarter" idx="5"/>
          </p:nvPr>
        </p:nvSpPr>
        <p:spPr/>
        <p:txBody>
          <a:bodyPr/>
          <a:lstStyle/>
          <a:p>
            <a:fld id="{BA8558EB-8AFA-5C4F-A829-BDD487F391F7}" type="slidenum">
              <a:rPr lang="en-US" smtClean="0"/>
              <a:t>8</a:t>
            </a:fld>
            <a:endParaRPr lang="en-US"/>
          </a:p>
        </p:txBody>
      </p:sp>
    </p:spTree>
    <p:extLst>
      <p:ext uri="{BB962C8B-B14F-4D97-AF65-F5344CB8AC3E}">
        <p14:creationId xmlns:p14="http://schemas.microsoft.com/office/powerpoint/2010/main" val="343114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dirty="0"/>
              <a:t>https://</a:t>
            </a:r>
            <a:r>
              <a:rPr lang="en-US" dirty="0" err="1"/>
              <a:t>vote.originprotocol.com</a:t>
            </a:r>
            <a:r>
              <a:rPr lang="en-US" dirty="0"/>
              <a:t>/#/proposal/0x2bf10338c77e000781661f24c345be3be0adabd0ce206134284d1db7b8ac2f22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analytics.angle.money</a:t>
            </a:r>
            <a:r>
              <a:rPr lang="en-US" dirty="0"/>
              <a:t>/#/</a:t>
            </a:r>
            <a:r>
              <a:rPr lang="en-US" dirty="0" err="1"/>
              <a:t>agEUR</a:t>
            </a:r>
            <a:endParaRPr lang="en-US" dirty="0"/>
          </a:p>
          <a:p>
            <a:r>
              <a:rPr lang="en-US" dirty="0"/>
              <a:t>https://</a:t>
            </a:r>
            <a:r>
              <a:rPr lang="en-US" dirty="0" err="1"/>
              <a:t>reserve.org</a:t>
            </a:r>
            <a:r>
              <a:rPr lang="en-US" dirty="0"/>
              <a:t>/</a:t>
            </a:r>
            <a:r>
              <a:rPr lang="en-US" dirty="0" err="1"/>
              <a:t>en</a:t>
            </a:r>
            <a:r>
              <a:rPr lang="en-US" dirty="0"/>
              <a:t>/protocol/</a:t>
            </a:r>
            <a:r>
              <a:rPr lang="en-US" dirty="0" err="1"/>
              <a:t>how_rsv_works</a:t>
            </a:r>
            <a:r>
              <a:rPr lang="en-US" dirty="0"/>
              <a:t>/</a:t>
            </a:r>
          </a:p>
          <a:p>
            <a:r>
              <a:rPr lang="en-US" dirty="0"/>
              <a:t>https://</a:t>
            </a:r>
            <a:r>
              <a:rPr lang="en-US" dirty="0" err="1"/>
              <a:t>docs.frax.finance</a:t>
            </a:r>
            <a:r>
              <a:rPr lang="en-US" dirty="0"/>
              <a:t>/seigniorage</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9</a:t>
            </a:fld>
            <a:endParaRPr lang="en-US"/>
          </a:p>
        </p:txBody>
      </p:sp>
    </p:spTree>
    <p:extLst>
      <p:ext uri="{BB962C8B-B14F-4D97-AF65-F5344CB8AC3E}">
        <p14:creationId xmlns:p14="http://schemas.microsoft.com/office/powerpoint/2010/main" val="339796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3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7A7C46A8-F4ED-B141-BB18-B9B710C1E57B}" type="datetimeFigureOut">
              <a:rPr lang="en-US" smtClean="0"/>
              <a:t>4/27/22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64496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7A7C46A8-F4ED-B141-BB18-B9B710C1E57B}" type="datetimeFigureOut">
              <a:rPr lang="en-US" smtClean="0"/>
              <a:t>4/27/22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830465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7A7C46A8-F4ED-B141-BB18-B9B710C1E57B}" type="datetimeFigureOut">
              <a:rPr lang="en-US" smtClean="0"/>
              <a:t>4/27/22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380899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F7D74BAB-6134-4213-A381-C42CD9F1FD7C}" type="datetimeFigureOut">
              <a:rPr lang="en-US" smtClean="0"/>
              <a:t>4/27/22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748576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F7D74BAB-6134-4213-A381-C42CD9F1FD7C}" type="datetimeFigureOut">
              <a:rPr lang="en-US" smtClean="0"/>
              <a:t>4/27/22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89449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F7D74BAB-6134-4213-A381-C42CD9F1FD7C}" type="datetimeFigureOut">
              <a:rPr lang="en-US" smtClean="0"/>
              <a:t>4/27/22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308122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F7D74BAB-6134-4213-A381-C42CD9F1FD7C}" type="datetimeFigureOut">
              <a:rPr lang="en-US" smtClean="0"/>
              <a:t>4/27/22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267226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F7D74BAB-6134-4213-A381-C42CD9F1FD7C}" type="datetimeFigureOut">
              <a:rPr lang="en-US" smtClean="0"/>
              <a:t>4/27/22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3273161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F7D74BAB-6134-4213-A381-C42CD9F1FD7C}" type="datetimeFigureOut">
              <a:rPr lang="en-US" smtClean="0"/>
              <a:t>4/27/22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933208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F7D74BAB-6134-4213-A381-C42CD9F1FD7C}" type="datetimeFigureOut">
              <a:rPr lang="en-US" smtClean="0"/>
              <a:t>4/27/22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427561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F7D74BAB-6134-4213-A381-C42CD9F1FD7C}" type="datetimeFigureOut">
              <a:rPr lang="en-US" smtClean="0"/>
              <a:t>4/27/22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924746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7A7C46A8-F4ED-B141-BB18-B9B710C1E57B}" type="datetimeFigureOut">
              <a:rPr lang="en-US" smtClean="0"/>
              <a:t>4/27/22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742057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F7D74BAB-6134-4213-A381-C42CD9F1FD7C}" type="datetimeFigureOut">
              <a:rPr lang="en-US" smtClean="0"/>
              <a:t>4/27/22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149849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F7D74BAB-6134-4213-A381-C42CD9F1FD7C}" type="datetimeFigureOut">
              <a:rPr lang="en-US" smtClean="0"/>
              <a:t>4/27/22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79567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F7D74BAB-6134-4213-A381-C42CD9F1FD7C}" type="datetimeFigureOut">
              <a:rPr lang="en-US" smtClean="0"/>
              <a:t>4/27/22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436651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7A7C46A8-F4ED-B141-BB18-B9B710C1E57B}" type="datetimeFigureOut">
              <a:rPr lang="en-US" smtClean="0"/>
              <a:t>4/27/22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932854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7A7C46A8-F4ED-B141-BB18-B9B710C1E57B}" type="datetimeFigureOut">
              <a:rPr lang="en-US" smtClean="0"/>
              <a:t>4/27/22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2724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7A7C46A8-F4ED-B141-BB18-B9B710C1E57B}" type="datetimeFigureOut">
              <a:rPr lang="en-US" smtClean="0"/>
              <a:t>4/27/22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964394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7A7C46A8-F4ED-B141-BB18-B9B710C1E57B}" type="datetimeFigureOut">
              <a:rPr lang="en-US" smtClean="0"/>
              <a:t>4/27/22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08869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7A7C46A8-F4ED-B141-BB18-B9B710C1E57B}" type="datetimeFigureOut">
              <a:rPr lang="en-US" smtClean="0"/>
              <a:t>4/27/22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320226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7A7C46A8-F4ED-B141-BB18-B9B710C1E57B}" type="datetimeFigureOut">
              <a:rPr lang="en-US" smtClean="0"/>
              <a:t>4/27/22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52728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7A7C46A8-F4ED-B141-BB18-B9B710C1E57B}" type="datetimeFigureOut">
              <a:rPr lang="en-US" smtClean="0"/>
              <a:t>4/27/22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106930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C46A8-F4ED-B141-BB18-B9B710C1E57B}" type="datetimeFigureOut">
              <a:rPr lang="en-US" smtClean="0"/>
              <a:t>4/27/22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BBD1E-004E-C64D-93B3-61C9994C565C}" type="slidenum">
              <a:rPr lang="en-US" smtClean="0"/>
              <a:t>‹#›</a:t>
            </a:fld>
            <a:endParaRPr lang="en-US"/>
          </a:p>
        </p:txBody>
      </p:sp>
    </p:spTree>
    <p:extLst>
      <p:ext uri="{BB962C8B-B14F-4D97-AF65-F5344CB8AC3E}">
        <p14:creationId xmlns:p14="http://schemas.microsoft.com/office/powerpoint/2010/main" val="323806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74BAB-6134-4213-A381-C42CD9F1FD7C}" type="datetimeFigureOut">
              <a:rPr lang="en-US" smtClean="0"/>
              <a:t>4/27/22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8F54B-6F8E-40CD-B85F-F3DD09A11329}" type="slidenum">
              <a:rPr lang="en-US" smtClean="0"/>
              <a:t>‹#›</a:t>
            </a:fld>
            <a:endParaRPr lang="en-US"/>
          </a:p>
        </p:txBody>
      </p:sp>
    </p:spTree>
    <p:extLst>
      <p:ext uri="{BB962C8B-B14F-4D97-AF65-F5344CB8AC3E}">
        <p14:creationId xmlns:p14="http://schemas.microsoft.com/office/powerpoint/2010/main" val="24896224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adit.patel@stardustfunds.com" TargetMode="External"/><Relationship Id="rId4" Type="http://schemas.openxmlformats.org/officeDocument/2006/relationships/hyperlink" Target="mailto:Theresa@stardustfund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chart" Target="../charts/chart1.xml"/><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3.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61.png"/><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56.sv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50.png"/><Relationship Id="rId10" Type="http://schemas.openxmlformats.org/officeDocument/2006/relationships/image" Target="../media/image36.png"/><Relationship Id="rId4" Type="http://schemas.openxmlformats.org/officeDocument/2006/relationships/image" Target="../media/image18.pn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72.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20.png"/><Relationship Id="rId10" Type="http://schemas.openxmlformats.org/officeDocument/2006/relationships/image" Target="../media/image36.png"/><Relationship Id="rId4" Type="http://schemas.openxmlformats.org/officeDocument/2006/relationships/image" Target="../media/image73.png"/><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chart" Target="../charts/chart18.xml"/></Relationships>
</file>

<file path=ppt/slides/_rels/slide33.xml.rels><?xml version="1.0" encoding="UTF-8" standalone="yes"?>
<Relationships xmlns="http://schemas.openxmlformats.org/package/2006/relationships"><Relationship Id="rId13" Type="http://schemas.openxmlformats.org/officeDocument/2006/relationships/chart" Target="../charts/chart29.xml"/><Relationship Id="rId18" Type="http://schemas.openxmlformats.org/officeDocument/2006/relationships/chart" Target="../charts/chart34.xml"/><Relationship Id="rId26" Type="http://schemas.openxmlformats.org/officeDocument/2006/relationships/image" Target="../media/image77.png"/><Relationship Id="rId3" Type="http://schemas.openxmlformats.org/officeDocument/2006/relationships/chart" Target="../charts/chart19.xml"/><Relationship Id="rId21" Type="http://schemas.openxmlformats.org/officeDocument/2006/relationships/chart" Target="../charts/chart37.xml"/><Relationship Id="rId7" Type="http://schemas.openxmlformats.org/officeDocument/2006/relationships/chart" Target="../charts/chart23.xml"/><Relationship Id="rId12" Type="http://schemas.openxmlformats.org/officeDocument/2006/relationships/chart" Target="../charts/chart28.xml"/><Relationship Id="rId17" Type="http://schemas.openxmlformats.org/officeDocument/2006/relationships/chart" Target="../charts/chart33.xml"/><Relationship Id="rId25" Type="http://schemas.openxmlformats.org/officeDocument/2006/relationships/image" Target="../media/image76.svg"/><Relationship Id="rId33" Type="http://schemas.openxmlformats.org/officeDocument/2006/relationships/image" Target="../media/image84.svg"/><Relationship Id="rId2" Type="http://schemas.openxmlformats.org/officeDocument/2006/relationships/notesSlide" Target="../notesSlides/notesSlide31.xml"/><Relationship Id="rId16" Type="http://schemas.openxmlformats.org/officeDocument/2006/relationships/chart" Target="../charts/chart32.xml"/><Relationship Id="rId20" Type="http://schemas.openxmlformats.org/officeDocument/2006/relationships/chart" Target="../charts/chart36.xml"/><Relationship Id="rId29" Type="http://schemas.openxmlformats.org/officeDocument/2006/relationships/image" Target="../media/image80.svg"/><Relationship Id="rId1" Type="http://schemas.openxmlformats.org/officeDocument/2006/relationships/slideLayout" Target="../slideLayouts/slideLayout16.xml"/><Relationship Id="rId6" Type="http://schemas.openxmlformats.org/officeDocument/2006/relationships/chart" Target="../charts/chart22.xml"/><Relationship Id="rId11" Type="http://schemas.openxmlformats.org/officeDocument/2006/relationships/chart" Target="../charts/chart27.xml"/><Relationship Id="rId24" Type="http://schemas.openxmlformats.org/officeDocument/2006/relationships/image" Target="../media/image75.png"/><Relationship Id="rId32" Type="http://schemas.openxmlformats.org/officeDocument/2006/relationships/image" Target="../media/image83.png"/><Relationship Id="rId5" Type="http://schemas.openxmlformats.org/officeDocument/2006/relationships/chart" Target="../charts/chart21.xml"/><Relationship Id="rId15" Type="http://schemas.openxmlformats.org/officeDocument/2006/relationships/chart" Target="../charts/chart31.xml"/><Relationship Id="rId23" Type="http://schemas.openxmlformats.org/officeDocument/2006/relationships/chart" Target="../charts/chart39.xml"/><Relationship Id="rId28" Type="http://schemas.openxmlformats.org/officeDocument/2006/relationships/image" Target="../media/image79.png"/><Relationship Id="rId10" Type="http://schemas.openxmlformats.org/officeDocument/2006/relationships/chart" Target="../charts/chart26.xml"/><Relationship Id="rId19" Type="http://schemas.openxmlformats.org/officeDocument/2006/relationships/chart" Target="../charts/chart35.xml"/><Relationship Id="rId31" Type="http://schemas.openxmlformats.org/officeDocument/2006/relationships/image" Target="../media/image82.svg"/><Relationship Id="rId4" Type="http://schemas.openxmlformats.org/officeDocument/2006/relationships/chart" Target="../charts/chart20.xml"/><Relationship Id="rId9" Type="http://schemas.openxmlformats.org/officeDocument/2006/relationships/chart" Target="../charts/chart25.xml"/><Relationship Id="rId14" Type="http://schemas.openxmlformats.org/officeDocument/2006/relationships/chart" Target="../charts/chart30.xml"/><Relationship Id="rId22" Type="http://schemas.openxmlformats.org/officeDocument/2006/relationships/chart" Target="../charts/chart38.xml"/><Relationship Id="rId27" Type="http://schemas.openxmlformats.org/officeDocument/2006/relationships/image" Target="../media/image78.svg"/><Relationship Id="rId30" Type="http://schemas.openxmlformats.org/officeDocument/2006/relationships/image" Target="../media/image81.png"/><Relationship Id="rId8" Type="http://schemas.openxmlformats.org/officeDocument/2006/relationships/chart" Target="../charts/chart24.xml"/></Relationships>
</file>

<file path=ppt/slides/_rels/slide34.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chart" Target="../charts/chart41.xml"/></Relationships>
</file>

<file path=ppt/slides/_rels/slide35.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86.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6.xml"/><Relationship Id="rId5" Type="http://schemas.openxmlformats.org/officeDocument/2006/relationships/image" Target="../media/image90.sv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sv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7.svg"/></Relationships>
</file>

<file path=ppt/slides/_rels/slide41.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77.png"/><Relationship Id="rId7"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www.coindesk.com/business/2021/06/24/custodian-prime-trust-cuts-ties-with-crypto-lender-celsius/" TargetMode="External"/><Relationship Id="rId7" Type="http://schemas.openxmlformats.org/officeDocument/2006/relationships/hyperlink" Target="https://kfi.ky.gov/Documents/Celsius%20Network%20LLC%202021AH00024.pdf"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hyperlink" Target="https://www.nj.gov/oag/newsreleases21/Celsius-Order-9.17.21.pdf" TargetMode="External"/><Relationship Id="rId5" Type="http://schemas.openxmlformats.org/officeDocument/2006/relationships/image" Target="../media/image103.jpeg"/><Relationship Id="rId4" Type="http://schemas.openxmlformats.org/officeDocument/2006/relationships/hyperlink" Target="https://blog.celsius.network/what-we-do-how-we-do-it-9a82124f7159"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108.jpe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chart" Target="../charts/chart45.xml"/></Relationships>
</file>

<file path=ppt/slides/_rels/slide46.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47.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15.png"/><Relationship Id="rId7"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16.png"/><Relationship Id="rId4" Type="http://schemas.openxmlformats.org/officeDocument/2006/relationships/image" Target="../media/image17.png"/><Relationship Id="rId9"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118.svg"/><Relationship Id="rId7" Type="http://schemas.openxmlformats.org/officeDocument/2006/relationships/image" Target="../media/image122.svg"/><Relationship Id="rId2" Type="http://schemas.openxmlformats.org/officeDocument/2006/relationships/image" Target="../media/image117.png"/><Relationship Id="rId1" Type="http://schemas.openxmlformats.org/officeDocument/2006/relationships/slideLayout" Target="../slideLayouts/slideLayout16.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6.xml"/><Relationship Id="rId5" Type="http://schemas.openxmlformats.org/officeDocument/2006/relationships/image" Target="../media/image124.sv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0.png"/><Relationship Id="rId7" Type="http://schemas.openxmlformats.org/officeDocument/2006/relationships/hyperlink" Target="https://www.bloomberg.com/news/articles/2021-08-11/coinbase-drops-promise-of-token-s-cash-backing-that-wasn-t-true"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image" Target="../media/image126.png"/><Relationship Id="rId5" Type="http://schemas.openxmlformats.org/officeDocument/2006/relationships/image" Target="../media/image34.svg"/><Relationship Id="rId10" Type="http://schemas.openxmlformats.org/officeDocument/2006/relationships/image" Target="../media/image18.png"/><Relationship Id="rId4" Type="http://schemas.openxmlformats.org/officeDocument/2006/relationships/image" Target="../media/image33.png"/><Relationship Id="rId9"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chart" Target="../charts/chart47.xml"/></Relationships>
</file>

<file path=ppt/slides/_rels/slide53.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16.xml"/><Relationship Id="rId5" Type="http://schemas.openxmlformats.org/officeDocument/2006/relationships/image" Target="../media/image124.sv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chart" Target="../charts/chart48.xml"/></Relationships>
</file>

<file path=ppt/slides/_rels/slide55.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33.svg"/><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image" Target="../media/image132.png"/><Relationship Id="rId11" Type="http://schemas.openxmlformats.org/officeDocument/2006/relationships/image" Target="../media/image136.svg"/><Relationship Id="rId5" Type="http://schemas.openxmlformats.org/officeDocument/2006/relationships/image" Target="../media/image131.svg"/><Relationship Id="rId10" Type="http://schemas.openxmlformats.org/officeDocument/2006/relationships/image" Target="../media/image135.png"/><Relationship Id="rId4" Type="http://schemas.openxmlformats.org/officeDocument/2006/relationships/image" Target="../media/image130.png"/><Relationship Id="rId9" Type="http://schemas.openxmlformats.org/officeDocument/2006/relationships/image" Target="../media/image134.png"/></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16.xml"/><Relationship Id="rId5" Type="http://schemas.openxmlformats.org/officeDocument/2006/relationships/image" Target="../media/image139.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mailto:adit.patel@stardustfunds.com" TargetMode="External"/><Relationship Id="rId4" Type="http://schemas.openxmlformats.org/officeDocument/2006/relationships/hyperlink" Target="mailto:Theresa@stardustfund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18.png"/><Relationship Id="rId12" Type="http://schemas.openxmlformats.org/officeDocument/2006/relationships/image" Target="../media/image34.sv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9.sv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D4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CFAA0A4-B2CC-6341-BC25-4F95605F73E6}"/>
              </a:ext>
            </a:extLst>
          </p:cNvPr>
          <p:cNvGrpSpPr/>
          <p:nvPr/>
        </p:nvGrpSpPr>
        <p:grpSpPr>
          <a:xfrm>
            <a:off x="3097211" y="2034569"/>
            <a:ext cx="5997576" cy="1283335"/>
            <a:chOff x="760413" y="1431290"/>
            <a:chExt cx="5997576" cy="1283335"/>
          </a:xfrm>
        </p:grpSpPr>
        <p:pic>
          <p:nvPicPr>
            <p:cNvPr id="14" name="Picture 13">
              <a:extLst>
                <a:ext uri="{FF2B5EF4-FFF2-40B4-BE49-F238E27FC236}">
                  <a16:creationId xmlns:a16="http://schemas.microsoft.com/office/drawing/2014/main" id="{09E84090-0B52-0C4B-B537-F3BF175C4297}"/>
                </a:ext>
              </a:extLst>
            </p:cNvPr>
            <p:cNvPicPr>
              <a:picLocks noChangeAspect="1"/>
            </p:cNvPicPr>
            <p:nvPr/>
          </p:nvPicPr>
          <p:blipFill>
            <a:blip r:embed="rId3"/>
            <a:stretch>
              <a:fillRect/>
            </a:stretch>
          </p:blipFill>
          <p:spPr>
            <a:xfrm>
              <a:off x="760413" y="1431290"/>
              <a:ext cx="1283335" cy="1283335"/>
            </a:xfrm>
            <a:prstGeom prst="rect">
              <a:avLst/>
            </a:prstGeom>
          </p:spPr>
        </p:pic>
        <p:sp>
          <p:nvSpPr>
            <p:cNvPr id="17" name="TextBox 16">
              <a:extLst>
                <a:ext uri="{FF2B5EF4-FFF2-40B4-BE49-F238E27FC236}">
                  <a16:creationId xmlns:a16="http://schemas.microsoft.com/office/drawing/2014/main" id="{7D6408DE-C07B-D047-BFA2-25D2F23B12BA}"/>
                </a:ext>
              </a:extLst>
            </p:cNvPr>
            <p:cNvSpPr txBox="1"/>
            <p:nvPr/>
          </p:nvSpPr>
          <p:spPr>
            <a:xfrm>
              <a:off x="2155067" y="1468576"/>
              <a:ext cx="46029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STARDUST</a:t>
              </a:r>
            </a:p>
          </p:txBody>
        </p:sp>
      </p:grpSp>
      <p:sp>
        <p:nvSpPr>
          <p:cNvPr id="18" name="TextBox 17">
            <a:extLst>
              <a:ext uri="{FF2B5EF4-FFF2-40B4-BE49-F238E27FC236}">
                <a16:creationId xmlns:a16="http://schemas.microsoft.com/office/drawing/2014/main" id="{0951B015-258D-5741-A15D-0F3152FE03FA}"/>
              </a:ext>
            </a:extLst>
          </p:cNvPr>
          <p:cNvSpPr txBox="1"/>
          <p:nvPr/>
        </p:nvSpPr>
        <p:spPr>
          <a:xfrm>
            <a:off x="2701810" y="3552993"/>
            <a:ext cx="6788378" cy="2062103"/>
          </a:xfrm>
          <a:prstGeom prst="rect">
            <a:avLst/>
          </a:prstGeom>
          <a:noFill/>
        </p:spPr>
        <p:txBody>
          <a:bodyPr wrap="square" rtlCol="0">
            <a:spAutoFit/>
          </a:bodyPr>
          <a:lstStyle/>
          <a:p>
            <a:pPr lvl="0" algn="ctr">
              <a:defRPr/>
            </a:pPr>
            <a:r>
              <a:rPr lang="en-US" sz="40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State of the Stablecoin Industry</a:t>
            </a:r>
          </a:p>
          <a:p>
            <a:pPr lvl="0" algn="ctr">
              <a:defRPr/>
            </a:pP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Theresa Garcia (</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hlinkClick r:id="rId4"/>
              </a:rPr>
              <a:t>Theresa@stardustfunds.com</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t>
            </a:r>
          </a:p>
          <a:p>
            <a:pPr lvl="0" algn="ctr">
              <a:defRPr/>
            </a:pP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Adit Patel (</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hlinkClick r:id="rId5"/>
              </a:rPr>
              <a:t>adit.patel@stardustfunds.com</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t>
            </a:r>
          </a:p>
          <a:p>
            <a:pPr lvl="0" algn="ctr">
              <a:defRPr/>
            </a:pPr>
            <a:endPar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endParaRPr>
          </a:p>
        </p:txBody>
      </p:sp>
    </p:spTree>
    <p:extLst>
      <p:ext uri="{BB962C8B-B14F-4D97-AF65-F5344CB8AC3E}">
        <p14:creationId xmlns:p14="http://schemas.microsoft.com/office/powerpoint/2010/main" val="941054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To solve this issue of interdependence, the newest generation of stablecoins have no collateral and instead algorithmically manage money supply to ensure a stable price.</a:t>
            </a:r>
          </a:p>
        </p:txBody>
      </p:sp>
      <p:sp>
        <p:nvSpPr>
          <p:cNvPr id="33" name="TextBox 32">
            <a:extLst>
              <a:ext uri="{FF2B5EF4-FFF2-40B4-BE49-F238E27FC236}">
                <a16:creationId xmlns:a16="http://schemas.microsoft.com/office/drawing/2014/main" id="{6DA7C802-A348-3745-A1FF-7C33326A3F94}"/>
              </a:ext>
            </a:extLst>
          </p:cNvPr>
          <p:cNvSpPr txBox="1"/>
          <p:nvPr/>
        </p:nvSpPr>
        <p:spPr>
          <a:xfrm>
            <a:off x="111760" y="2811770"/>
            <a:ext cx="3840480" cy="1323439"/>
          </a:xfrm>
          <a:prstGeom prst="rect">
            <a:avLst/>
          </a:prstGeom>
          <a:noFill/>
        </p:spPr>
        <p:txBody>
          <a:bodyPr wrap="square" rtlCol="0">
            <a:spAutoFit/>
          </a:bodyPr>
          <a:lstStyle/>
          <a:p>
            <a:pPr algn="ctr"/>
            <a:r>
              <a:rPr lang="en-US" sz="2000" b="1" dirty="0">
                <a:solidFill>
                  <a:srgbClr val="3B3D40"/>
                </a:solidFill>
              </a:rPr>
              <a:t>Rebasing</a:t>
            </a:r>
          </a:p>
          <a:p>
            <a:pPr algn="ctr"/>
            <a:r>
              <a:rPr lang="en-US" sz="1200" b="1" dirty="0">
                <a:solidFill>
                  <a:srgbClr val="3B3D40"/>
                </a:solidFill>
              </a:rPr>
              <a:t>The very first algorithmic stablecoins used the concept of ”rebasing”. Here, the smart contract re-adjusts every wallet’s balance after a fixed period in order to keep the price close to the peg based on exchange data from either it’s validators or a third-party oracle.</a:t>
            </a:r>
          </a:p>
        </p:txBody>
      </p:sp>
      <p:sp>
        <p:nvSpPr>
          <p:cNvPr id="34" name="TextBox 33">
            <a:extLst>
              <a:ext uri="{FF2B5EF4-FFF2-40B4-BE49-F238E27FC236}">
                <a16:creationId xmlns:a16="http://schemas.microsoft.com/office/drawing/2014/main" id="{18E57F4C-F5C4-4A4F-BA0B-15C2E8A619AF}"/>
              </a:ext>
            </a:extLst>
          </p:cNvPr>
          <p:cNvSpPr txBox="1"/>
          <p:nvPr/>
        </p:nvSpPr>
        <p:spPr>
          <a:xfrm>
            <a:off x="4175760" y="2811770"/>
            <a:ext cx="3840480" cy="1508105"/>
          </a:xfrm>
          <a:prstGeom prst="rect">
            <a:avLst/>
          </a:prstGeom>
          <a:noFill/>
        </p:spPr>
        <p:txBody>
          <a:bodyPr wrap="square" rtlCol="0">
            <a:spAutoFit/>
          </a:bodyPr>
          <a:lstStyle/>
          <a:p>
            <a:pPr algn="ctr"/>
            <a:r>
              <a:rPr lang="en-US" sz="2000" b="1" dirty="0">
                <a:solidFill>
                  <a:srgbClr val="3B3D40"/>
                </a:solidFill>
              </a:rPr>
              <a:t>Multi-Token</a:t>
            </a:r>
          </a:p>
          <a:p>
            <a:pPr algn="ctr"/>
            <a:r>
              <a:rPr lang="en-US" sz="1200" b="1" dirty="0">
                <a:solidFill>
                  <a:srgbClr val="3B3D40"/>
                </a:solidFill>
              </a:rPr>
              <a:t>This stability mechanism is the closest analog the distributed ledger ecosystem has to modern monetary supply management. Similar to a central bank, these coins manage supply by minting “shares” tokens to increase token supply and using “bonds” tokens to buy back shares to decrease token supply.</a:t>
            </a:r>
          </a:p>
        </p:txBody>
      </p:sp>
      <p:sp>
        <p:nvSpPr>
          <p:cNvPr id="35" name="TextBox 34">
            <a:extLst>
              <a:ext uri="{FF2B5EF4-FFF2-40B4-BE49-F238E27FC236}">
                <a16:creationId xmlns:a16="http://schemas.microsoft.com/office/drawing/2014/main" id="{9AFE1DA4-6517-E342-A1C4-9A095CFD17BE}"/>
              </a:ext>
            </a:extLst>
          </p:cNvPr>
          <p:cNvSpPr txBox="1"/>
          <p:nvPr/>
        </p:nvSpPr>
        <p:spPr>
          <a:xfrm>
            <a:off x="8239760" y="2811770"/>
            <a:ext cx="3840480" cy="1508105"/>
          </a:xfrm>
          <a:prstGeom prst="rect">
            <a:avLst/>
          </a:prstGeom>
          <a:noFill/>
        </p:spPr>
        <p:txBody>
          <a:bodyPr wrap="square" rtlCol="0">
            <a:spAutoFit/>
          </a:bodyPr>
          <a:lstStyle/>
          <a:p>
            <a:pPr algn="ctr"/>
            <a:r>
              <a:rPr lang="en-US" sz="2000" b="1" dirty="0">
                <a:solidFill>
                  <a:srgbClr val="3B3D40"/>
                </a:solidFill>
              </a:rPr>
              <a:t>Fractional-Algorithmic</a:t>
            </a:r>
            <a:endParaRPr lang="en-US" b="1" dirty="0">
              <a:solidFill>
                <a:srgbClr val="3B3D40"/>
              </a:solidFill>
            </a:endParaRPr>
          </a:p>
          <a:p>
            <a:pPr algn="ctr"/>
            <a:r>
              <a:rPr lang="en-US" sz="1200" b="1" dirty="0">
                <a:solidFill>
                  <a:srgbClr val="3B3D40"/>
                </a:solidFill>
              </a:rPr>
              <a:t>FRAX and other fractional reserve stablecoins employ a hybrid strategy combining the methodology of an algorithmic stablecoin with the additional security of a collateral pool. This allows these coins to reduce their collateral needs while still allowing them to manage supply to maintain stability.</a:t>
            </a:r>
          </a:p>
        </p:txBody>
      </p:sp>
      <p:sp>
        <p:nvSpPr>
          <p:cNvPr id="36" name="TextBox 35">
            <a:extLst>
              <a:ext uri="{FF2B5EF4-FFF2-40B4-BE49-F238E27FC236}">
                <a16:creationId xmlns:a16="http://schemas.microsoft.com/office/drawing/2014/main" id="{4A168004-2EE3-BC42-AC2F-9AD59D3166A5}"/>
              </a:ext>
            </a:extLst>
          </p:cNvPr>
          <p:cNvSpPr txBox="1"/>
          <p:nvPr/>
        </p:nvSpPr>
        <p:spPr>
          <a:xfrm>
            <a:off x="0" y="4257622"/>
            <a:ext cx="1544715" cy="400110"/>
          </a:xfrm>
          <a:prstGeom prst="rect">
            <a:avLst/>
          </a:prstGeom>
          <a:noFill/>
        </p:spPr>
        <p:txBody>
          <a:bodyPr wrap="square" rtlCol="0">
            <a:spAutoFit/>
          </a:bodyPr>
          <a:lstStyle/>
          <a:p>
            <a:pPr algn="ctr"/>
            <a:r>
              <a:rPr lang="en-US" sz="2000" b="1" dirty="0">
                <a:solidFill>
                  <a:srgbClr val="3B3D40"/>
                </a:solidFill>
              </a:rPr>
              <a:t>Limitations</a:t>
            </a:r>
            <a:endParaRPr lang="en-US" sz="1200" b="1" dirty="0">
              <a:solidFill>
                <a:srgbClr val="3B3D40"/>
              </a:solidFill>
            </a:endParaRPr>
          </a:p>
        </p:txBody>
      </p:sp>
      <p:sp>
        <p:nvSpPr>
          <p:cNvPr id="37" name="TextBox 36">
            <a:extLst>
              <a:ext uri="{FF2B5EF4-FFF2-40B4-BE49-F238E27FC236}">
                <a16:creationId xmlns:a16="http://schemas.microsoft.com/office/drawing/2014/main" id="{36D371E2-31D6-E24A-A097-D15FBEAA7885}"/>
              </a:ext>
            </a:extLst>
          </p:cNvPr>
          <p:cNvSpPr txBox="1"/>
          <p:nvPr/>
        </p:nvSpPr>
        <p:spPr>
          <a:xfrm>
            <a:off x="111760" y="4666994"/>
            <a:ext cx="3840480" cy="1754326"/>
          </a:xfrm>
          <a:prstGeom prst="rect">
            <a:avLst/>
          </a:prstGeom>
          <a:noFill/>
        </p:spPr>
        <p:txBody>
          <a:bodyPr wrap="square" rtlCol="0">
            <a:spAutoFit/>
          </a:bodyPr>
          <a:lstStyle/>
          <a:p>
            <a:pPr algn="ctr"/>
            <a:r>
              <a:rPr lang="en-US" sz="1200" b="1" dirty="0">
                <a:solidFill>
                  <a:srgbClr val="3B3D40"/>
                </a:solidFill>
              </a:rPr>
              <a:t>Rebasing creates a token with a stable price to the peg, but it doesn’t allow for a wallet to maintain a stable value. Any wallet holding one of these stablecoins simply gains or loses tokens to maintain the price, meaning they still experience all the price fluctuations of the market. As an example, if the coin loses half it’s value, the algorithm simply burns half the coins in every wallet to stabilize the price. While the price will stabilize back at the peg, every wallet has lost ½ its value.</a:t>
            </a:r>
          </a:p>
        </p:txBody>
      </p:sp>
      <p:sp>
        <p:nvSpPr>
          <p:cNvPr id="38" name="TextBox 37">
            <a:extLst>
              <a:ext uri="{FF2B5EF4-FFF2-40B4-BE49-F238E27FC236}">
                <a16:creationId xmlns:a16="http://schemas.microsoft.com/office/drawing/2014/main" id="{2213A16A-E3BD-B24A-89D3-6E8ECF72FCA3}"/>
              </a:ext>
            </a:extLst>
          </p:cNvPr>
          <p:cNvSpPr txBox="1"/>
          <p:nvPr/>
        </p:nvSpPr>
        <p:spPr>
          <a:xfrm>
            <a:off x="4175760" y="4666994"/>
            <a:ext cx="3840480" cy="1384995"/>
          </a:xfrm>
          <a:prstGeom prst="rect">
            <a:avLst/>
          </a:prstGeom>
          <a:noFill/>
        </p:spPr>
        <p:txBody>
          <a:bodyPr wrap="square" rtlCol="0">
            <a:spAutoFit/>
          </a:bodyPr>
          <a:lstStyle/>
          <a:p>
            <a:pPr algn="ctr"/>
            <a:r>
              <a:rPr lang="en-US" sz="1200" b="1" dirty="0">
                <a:solidFill>
                  <a:srgbClr val="3B3D40"/>
                </a:solidFill>
              </a:rPr>
              <a:t>SEC regulations and legal scrutiny made some projects untenable and resulted in Basis failing to deliver a commercially feasible product.</a:t>
            </a:r>
          </a:p>
          <a:p>
            <a:pPr algn="ctr"/>
            <a:endParaRPr lang="en-US" sz="1200" b="1" dirty="0">
              <a:solidFill>
                <a:srgbClr val="3B3D40"/>
              </a:solidFill>
            </a:endParaRPr>
          </a:p>
          <a:p>
            <a:pPr algn="ctr"/>
            <a:r>
              <a:rPr lang="en-US" sz="1200" b="1" dirty="0">
                <a:solidFill>
                  <a:srgbClr val="3B3D40"/>
                </a:solidFill>
              </a:rPr>
              <a:t>Several large projects using this methodology have failed in the past few years such as TITAN and IRON. Recently, Neutrino slipped its peg and struggled to recover.</a:t>
            </a:r>
          </a:p>
        </p:txBody>
      </p:sp>
      <p:sp>
        <p:nvSpPr>
          <p:cNvPr id="39" name="TextBox 38">
            <a:extLst>
              <a:ext uri="{FF2B5EF4-FFF2-40B4-BE49-F238E27FC236}">
                <a16:creationId xmlns:a16="http://schemas.microsoft.com/office/drawing/2014/main" id="{D1E9A5AE-7CBF-CD41-8E10-589AF03F2A99}"/>
              </a:ext>
            </a:extLst>
          </p:cNvPr>
          <p:cNvSpPr txBox="1"/>
          <p:nvPr/>
        </p:nvSpPr>
        <p:spPr>
          <a:xfrm>
            <a:off x="8239760" y="4666994"/>
            <a:ext cx="3840480" cy="1569660"/>
          </a:xfrm>
          <a:prstGeom prst="rect">
            <a:avLst/>
          </a:prstGeom>
          <a:noFill/>
        </p:spPr>
        <p:txBody>
          <a:bodyPr wrap="square" rtlCol="0">
            <a:spAutoFit/>
          </a:bodyPr>
          <a:lstStyle/>
          <a:p>
            <a:pPr algn="ctr"/>
            <a:r>
              <a:rPr lang="en-US" sz="1200" b="1" dirty="0">
                <a:solidFill>
                  <a:srgbClr val="3B3D40"/>
                </a:solidFill>
              </a:rPr>
              <a:t>While combining the best of both collateralized and algorithmic stablecoins, it also inherits some of the limitations of each. These coins still require large amounts of dead capital, in FRAX it is 50% of the overall circulating supply, and it opens up cross correlation risks. In terms of algorithmic limitations, FRAX is still reliant on Oracles and external sources of information which can be gamed by miners or oracles. </a:t>
            </a:r>
          </a:p>
        </p:txBody>
      </p:sp>
      <p:cxnSp>
        <p:nvCxnSpPr>
          <p:cNvPr id="40" name="Straight Connector 39">
            <a:extLst>
              <a:ext uri="{FF2B5EF4-FFF2-40B4-BE49-F238E27FC236}">
                <a16:creationId xmlns:a16="http://schemas.microsoft.com/office/drawing/2014/main" id="{08C91970-7BD8-B647-A37C-270175410177}"/>
              </a:ext>
            </a:extLst>
          </p:cNvPr>
          <p:cNvCxnSpPr/>
          <p:nvPr/>
        </p:nvCxnSpPr>
        <p:spPr>
          <a:xfrm>
            <a:off x="4064000" y="3158234"/>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B8AAD0-2917-E947-A14E-B6062C9B8DE6}"/>
              </a:ext>
            </a:extLst>
          </p:cNvPr>
          <p:cNvCxnSpPr/>
          <p:nvPr/>
        </p:nvCxnSpPr>
        <p:spPr>
          <a:xfrm>
            <a:off x="8128000" y="3158234"/>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49" name="Picture 2" descr="Introducing the $150 Million Terra Ecosystem Fund | by The Intern | Terra  Money | Medium">
            <a:extLst>
              <a:ext uri="{FF2B5EF4-FFF2-40B4-BE49-F238E27FC236}">
                <a16:creationId xmlns:a16="http://schemas.microsoft.com/office/drawing/2014/main" id="{065EEA67-A1EF-3049-9FC0-72BF8D4BEC5F}"/>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4840445" y="1910808"/>
            <a:ext cx="2511110" cy="6189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3image10608560">
            <a:extLst>
              <a:ext uri="{FF2B5EF4-FFF2-40B4-BE49-F238E27FC236}">
                <a16:creationId xmlns:a16="http://schemas.microsoft.com/office/drawing/2014/main" id="{8FDA2557-59B1-383F-62F5-382EED4CA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69" y="1876443"/>
            <a:ext cx="3576661" cy="793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10image10689024">
            <a:extLst>
              <a:ext uri="{FF2B5EF4-FFF2-40B4-BE49-F238E27FC236}">
                <a16:creationId xmlns:a16="http://schemas.microsoft.com/office/drawing/2014/main" id="{48639DB7-66F3-559E-C6DA-7CC8545C1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299" y="1826583"/>
            <a:ext cx="22225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142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chor="t">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All algorithmic stablecoins are an attempt to manage supply and demand to ensure a consistent peg to a reference currency.</a:t>
            </a:r>
          </a:p>
        </p:txBody>
      </p:sp>
      <p:graphicFrame>
        <p:nvGraphicFramePr>
          <p:cNvPr id="12" name="Chart 11">
            <a:extLst>
              <a:ext uri="{FF2B5EF4-FFF2-40B4-BE49-F238E27FC236}">
                <a16:creationId xmlns:a16="http://schemas.microsoft.com/office/drawing/2014/main" id="{2F88524E-2142-D843-AF43-7256A16A7890}"/>
              </a:ext>
            </a:extLst>
          </p:cNvPr>
          <p:cNvGraphicFramePr/>
          <p:nvPr>
            <p:extLst>
              <p:ext uri="{D42A27DB-BD31-4B8C-83A1-F6EECF244321}">
                <p14:modId xmlns:p14="http://schemas.microsoft.com/office/powerpoint/2010/main" val="624057179"/>
              </p:ext>
            </p:extLst>
          </p:nvPr>
        </p:nvGraphicFramePr>
        <p:xfrm>
          <a:off x="159690" y="2004280"/>
          <a:ext cx="5832156" cy="3383710"/>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86573" y="177457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44661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When Demand increases (1), the algorithm mints tokens and injects them into the market increasing Supply (2).</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191575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44661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When Demand contracts (1), the algorithm burns tokens and removes oversupply from the market (2).</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191575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3DD534-847C-AA4C-864D-3E61816264EF}"/>
              </a:ext>
            </a:extLst>
          </p:cNvPr>
          <p:cNvSpPr/>
          <p:nvPr/>
        </p:nvSpPr>
        <p:spPr>
          <a:xfrm>
            <a:off x="-112266" y="5435780"/>
            <a:ext cx="6096000" cy="1169551"/>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Here demand for the stablecoin has increased, illustrated as movement (1). Naturally, this would tend to increase prices, however the algorithm instead increases the overall token supply, illustrated as movement (2). This is trivial</a:t>
            </a:r>
            <a:r>
              <a:rPr lang="en-US" sz="1400" dirty="0">
                <a:solidFill>
                  <a:srgbClr val="3B3D40"/>
                </a:solidFill>
                <a:latin typeface="Calibri" panose="020F0502020204030204"/>
              </a:rPr>
              <a:t> to execute as tokens can simply be printed and deployed through open market operations on DEXs and other exchanges</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a:t>
            </a:r>
          </a:p>
        </p:txBody>
      </p:sp>
      <p:sp>
        <p:nvSpPr>
          <p:cNvPr id="21" name="Rectangle 20">
            <a:extLst>
              <a:ext uri="{FF2B5EF4-FFF2-40B4-BE49-F238E27FC236}">
                <a16:creationId xmlns:a16="http://schemas.microsoft.com/office/drawing/2014/main" id="{2E7698F4-6FBC-3E42-8E4C-86954C6B3EC2}"/>
              </a:ext>
            </a:extLst>
          </p:cNvPr>
          <p:cNvSpPr/>
          <p:nvPr/>
        </p:nvSpPr>
        <p:spPr>
          <a:xfrm>
            <a:off x="6018081" y="5435780"/>
            <a:ext cx="6096000" cy="1169551"/>
          </a:xfrm>
          <a:prstGeom prst="rect">
            <a:avLst/>
          </a:prstGeom>
        </p:spPr>
        <p:txBody>
          <a:bodyPr>
            <a:spAutoFit/>
          </a:bodyPr>
          <a:lstStyle/>
          <a:p>
            <a:pPr marL="227013" lvl="0">
              <a:defRPr/>
            </a:pPr>
            <a:r>
              <a:rPr lang="en-US" sz="1400" dirty="0">
                <a:solidFill>
                  <a:srgbClr val="3B3D40"/>
                </a:solidFill>
              </a:rPr>
              <a:t>Here overall demand for the stablecoin has decreased, illustrated as movement (1). Naturally, this would tend to decrease prices. In order to maintain the pegged price, the algorithm decreases the overall token supply, illustrated as movement (2). This is significantly more difficult to execute as the tokens are in the market and are not easily accessed for destruction.</a:t>
            </a:r>
          </a:p>
        </p:txBody>
      </p:sp>
      <p:cxnSp>
        <p:nvCxnSpPr>
          <p:cNvPr id="4" name="Straight Arrow Connector 3">
            <a:extLst>
              <a:ext uri="{FF2B5EF4-FFF2-40B4-BE49-F238E27FC236}">
                <a16:creationId xmlns:a16="http://schemas.microsoft.com/office/drawing/2014/main" id="{D8450E26-871D-BA46-9A40-ECC969A2519F}"/>
              </a:ext>
            </a:extLst>
          </p:cNvPr>
          <p:cNvCxnSpPr>
            <a:cxnSpLocks/>
          </p:cNvCxnSpPr>
          <p:nvPr/>
        </p:nvCxnSpPr>
        <p:spPr>
          <a:xfrm flipV="1">
            <a:off x="2795752" y="3022287"/>
            <a:ext cx="0" cy="2864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152B7C8-DF4D-8248-A491-15BB137323A4}"/>
              </a:ext>
            </a:extLst>
          </p:cNvPr>
          <p:cNvSpPr/>
          <p:nvPr/>
        </p:nvSpPr>
        <p:spPr>
          <a:xfrm>
            <a:off x="2800100" y="3011602"/>
            <a:ext cx="388248" cy="307777"/>
          </a:xfrm>
          <a:prstGeom prst="rect">
            <a:avLst/>
          </a:prstGeom>
        </p:spPr>
        <p:txBody>
          <a:bodyPr wrap="none">
            <a:spAutoFit/>
          </a:bodyPr>
          <a:lstStyle/>
          <a:p>
            <a:r>
              <a:rPr lang="en-US" sz="1400" b="1" dirty="0">
                <a:solidFill>
                  <a:srgbClr val="3B3D40"/>
                </a:solidFill>
              </a:rPr>
              <a:t>(1)</a:t>
            </a:r>
            <a:endParaRPr lang="en-US" sz="1400" dirty="0"/>
          </a:p>
        </p:txBody>
      </p:sp>
      <p:cxnSp>
        <p:nvCxnSpPr>
          <p:cNvPr id="23" name="Straight Arrow Connector 22">
            <a:extLst>
              <a:ext uri="{FF2B5EF4-FFF2-40B4-BE49-F238E27FC236}">
                <a16:creationId xmlns:a16="http://schemas.microsoft.com/office/drawing/2014/main" id="{EDD76229-164B-234A-B145-84FC47B09280}"/>
              </a:ext>
            </a:extLst>
          </p:cNvPr>
          <p:cNvCxnSpPr>
            <a:cxnSpLocks/>
          </p:cNvCxnSpPr>
          <p:nvPr/>
        </p:nvCxnSpPr>
        <p:spPr>
          <a:xfrm flipV="1">
            <a:off x="5039219" y="3022287"/>
            <a:ext cx="0" cy="286407"/>
          </a:xfrm>
          <a:prstGeom prst="straightConnector1">
            <a:avLst/>
          </a:prstGeom>
          <a:ln w="28575">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7188A14-3AB1-1440-B7AC-98AC53AC5179}"/>
              </a:ext>
            </a:extLst>
          </p:cNvPr>
          <p:cNvSpPr/>
          <p:nvPr/>
        </p:nvSpPr>
        <p:spPr>
          <a:xfrm>
            <a:off x="5043567" y="3011602"/>
            <a:ext cx="388248" cy="307777"/>
          </a:xfrm>
          <a:prstGeom prst="rect">
            <a:avLst/>
          </a:prstGeom>
        </p:spPr>
        <p:txBody>
          <a:bodyPr wrap="none">
            <a:spAutoFit/>
          </a:bodyPr>
          <a:lstStyle/>
          <a:p>
            <a:r>
              <a:rPr lang="en-US" sz="1400" b="1" dirty="0">
                <a:solidFill>
                  <a:srgbClr val="3B3D40"/>
                </a:solidFill>
              </a:rPr>
              <a:t>(2)</a:t>
            </a:r>
            <a:endParaRPr lang="en-US" sz="1400" dirty="0"/>
          </a:p>
        </p:txBody>
      </p:sp>
      <p:cxnSp>
        <p:nvCxnSpPr>
          <p:cNvPr id="6" name="Straight Connector 5">
            <a:extLst>
              <a:ext uri="{FF2B5EF4-FFF2-40B4-BE49-F238E27FC236}">
                <a16:creationId xmlns:a16="http://schemas.microsoft.com/office/drawing/2014/main" id="{66B4CA79-EE7D-9247-9FBD-4B912F760815}"/>
              </a:ext>
            </a:extLst>
          </p:cNvPr>
          <p:cNvCxnSpPr>
            <a:cxnSpLocks/>
          </p:cNvCxnSpPr>
          <p:nvPr/>
        </p:nvCxnSpPr>
        <p:spPr>
          <a:xfrm>
            <a:off x="893376" y="3584194"/>
            <a:ext cx="4761186" cy="0"/>
          </a:xfrm>
          <a:prstGeom prst="line">
            <a:avLst/>
          </a:prstGeom>
          <a:ln w="12700">
            <a:solidFill>
              <a:schemeClr val="accent4">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95CE4CD-60BD-1A4A-8845-3624347E5B4A}"/>
              </a:ext>
            </a:extLst>
          </p:cNvPr>
          <p:cNvSpPr/>
          <p:nvPr/>
        </p:nvSpPr>
        <p:spPr>
          <a:xfrm>
            <a:off x="893376" y="3342852"/>
            <a:ext cx="794215" cy="461665"/>
          </a:xfrm>
          <a:prstGeom prst="rect">
            <a:avLst/>
          </a:prstGeom>
        </p:spPr>
        <p:txBody>
          <a:bodyPr wrap="square">
            <a:spAutoFit/>
          </a:bodyPr>
          <a:lstStyle/>
          <a:p>
            <a:pPr algn="ctr"/>
            <a:r>
              <a:rPr lang="en-US" sz="1200" b="1" dirty="0">
                <a:solidFill>
                  <a:srgbClr val="3B3D40"/>
                </a:solidFill>
              </a:rPr>
              <a:t>Pegged Price</a:t>
            </a:r>
            <a:endParaRPr lang="en-US" sz="1200" dirty="0"/>
          </a:p>
        </p:txBody>
      </p:sp>
      <p:graphicFrame>
        <p:nvGraphicFramePr>
          <p:cNvPr id="39" name="Chart 38">
            <a:extLst>
              <a:ext uri="{FF2B5EF4-FFF2-40B4-BE49-F238E27FC236}">
                <a16:creationId xmlns:a16="http://schemas.microsoft.com/office/drawing/2014/main" id="{11610819-B639-FE4A-A021-5420E8117243}"/>
              </a:ext>
            </a:extLst>
          </p:cNvPr>
          <p:cNvGraphicFramePr/>
          <p:nvPr>
            <p:extLst>
              <p:ext uri="{D42A27DB-BD31-4B8C-83A1-F6EECF244321}">
                <p14:modId xmlns:p14="http://schemas.microsoft.com/office/powerpoint/2010/main" val="1590832643"/>
              </p:ext>
            </p:extLst>
          </p:nvPr>
        </p:nvGraphicFramePr>
        <p:xfrm>
          <a:off x="6208267" y="2004280"/>
          <a:ext cx="5832156" cy="3383710"/>
        </p:xfrm>
        <a:graphic>
          <a:graphicData uri="http://schemas.openxmlformats.org/drawingml/2006/chart">
            <c:chart xmlns:c="http://schemas.openxmlformats.org/drawingml/2006/chart" xmlns:r="http://schemas.openxmlformats.org/officeDocument/2006/relationships" r:id="rId4"/>
          </a:graphicData>
        </a:graphic>
      </p:graphicFrame>
      <p:cxnSp>
        <p:nvCxnSpPr>
          <p:cNvPr id="40" name="Straight Arrow Connector 39">
            <a:extLst>
              <a:ext uri="{FF2B5EF4-FFF2-40B4-BE49-F238E27FC236}">
                <a16:creationId xmlns:a16="http://schemas.microsoft.com/office/drawing/2014/main" id="{EF46952B-A87A-6A47-8576-684CCCFFDA3A}"/>
              </a:ext>
            </a:extLst>
          </p:cNvPr>
          <p:cNvCxnSpPr>
            <a:cxnSpLocks/>
          </p:cNvCxnSpPr>
          <p:nvPr/>
        </p:nvCxnSpPr>
        <p:spPr>
          <a:xfrm flipV="1">
            <a:off x="7590711" y="3022287"/>
            <a:ext cx="0" cy="286407"/>
          </a:xfrm>
          <a:prstGeom prst="straightConnector1">
            <a:avLst/>
          </a:prstGeom>
          <a:ln w="28575">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5A1BFE8-46D5-5F4D-B0E3-B22DAD63A87F}"/>
              </a:ext>
            </a:extLst>
          </p:cNvPr>
          <p:cNvSpPr/>
          <p:nvPr/>
        </p:nvSpPr>
        <p:spPr>
          <a:xfrm>
            <a:off x="7595059" y="3011602"/>
            <a:ext cx="388248" cy="307777"/>
          </a:xfrm>
          <a:prstGeom prst="rect">
            <a:avLst/>
          </a:prstGeom>
        </p:spPr>
        <p:txBody>
          <a:bodyPr wrap="none">
            <a:spAutoFit/>
          </a:bodyPr>
          <a:lstStyle/>
          <a:p>
            <a:r>
              <a:rPr lang="en-US" sz="1400" b="1" dirty="0">
                <a:solidFill>
                  <a:srgbClr val="3B3D40"/>
                </a:solidFill>
              </a:rPr>
              <a:t>(1)</a:t>
            </a:r>
            <a:endParaRPr lang="en-US" sz="1400" dirty="0"/>
          </a:p>
        </p:txBody>
      </p:sp>
      <p:cxnSp>
        <p:nvCxnSpPr>
          <p:cNvPr id="42" name="Straight Arrow Connector 41">
            <a:extLst>
              <a:ext uri="{FF2B5EF4-FFF2-40B4-BE49-F238E27FC236}">
                <a16:creationId xmlns:a16="http://schemas.microsoft.com/office/drawing/2014/main" id="{6D0A56B6-48E2-7849-AC74-B9306CC9233A}"/>
              </a:ext>
            </a:extLst>
          </p:cNvPr>
          <p:cNvCxnSpPr>
            <a:cxnSpLocks/>
          </p:cNvCxnSpPr>
          <p:nvPr/>
        </p:nvCxnSpPr>
        <p:spPr>
          <a:xfrm flipV="1">
            <a:off x="9834178" y="3022287"/>
            <a:ext cx="0" cy="286407"/>
          </a:xfrm>
          <a:prstGeom prst="straightConnector1">
            <a:avLst/>
          </a:prstGeom>
          <a:ln w="28575">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5050A90-E994-2B46-956D-ADED443A6C01}"/>
              </a:ext>
            </a:extLst>
          </p:cNvPr>
          <p:cNvSpPr/>
          <p:nvPr/>
        </p:nvSpPr>
        <p:spPr>
          <a:xfrm>
            <a:off x="9838526" y="3011602"/>
            <a:ext cx="388248" cy="307777"/>
          </a:xfrm>
          <a:prstGeom prst="rect">
            <a:avLst/>
          </a:prstGeom>
        </p:spPr>
        <p:txBody>
          <a:bodyPr wrap="none">
            <a:spAutoFit/>
          </a:bodyPr>
          <a:lstStyle/>
          <a:p>
            <a:r>
              <a:rPr lang="en-US" sz="1400" b="1" dirty="0">
                <a:solidFill>
                  <a:srgbClr val="3B3D40"/>
                </a:solidFill>
              </a:rPr>
              <a:t>(2)</a:t>
            </a:r>
            <a:endParaRPr lang="en-US" sz="1400" dirty="0"/>
          </a:p>
        </p:txBody>
      </p:sp>
      <p:cxnSp>
        <p:nvCxnSpPr>
          <p:cNvPr id="44" name="Straight Connector 43">
            <a:extLst>
              <a:ext uri="{FF2B5EF4-FFF2-40B4-BE49-F238E27FC236}">
                <a16:creationId xmlns:a16="http://schemas.microsoft.com/office/drawing/2014/main" id="{FADC0D31-154D-B844-B5F1-553631CD861B}"/>
              </a:ext>
            </a:extLst>
          </p:cNvPr>
          <p:cNvCxnSpPr>
            <a:cxnSpLocks/>
          </p:cNvCxnSpPr>
          <p:nvPr/>
        </p:nvCxnSpPr>
        <p:spPr>
          <a:xfrm>
            <a:off x="6941953" y="3584194"/>
            <a:ext cx="4761186" cy="0"/>
          </a:xfrm>
          <a:prstGeom prst="line">
            <a:avLst/>
          </a:prstGeom>
          <a:ln w="12700">
            <a:solidFill>
              <a:schemeClr val="accent4">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E4C408D-7DBA-AA40-9133-7F168C5848C8}"/>
              </a:ext>
            </a:extLst>
          </p:cNvPr>
          <p:cNvSpPr/>
          <p:nvPr/>
        </p:nvSpPr>
        <p:spPr>
          <a:xfrm>
            <a:off x="11065217" y="3342852"/>
            <a:ext cx="794215" cy="461665"/>
          </a:xfrm>
          <a:prstGeom prst="rect">
            <a:avLst/>
          </a:prstGeom>
        </p:spPr>
        <p:txBody>
          <a:bodyPr wrap="square">
            <a:spAutoFit/>
          </a:bodyPr>
          <a:lstStyle/>
          <a:p>
            <a:pPr algn="ctr"/>
            <a:r>
              <a:rPr lang="en-US" sz="1200" b="1" dirty="0">
                <a:solidFill>
                  <a:srgbClr val="3B3D40"/>
                </a:solidFill>
              </a:rPr>
              <a:t>Pegged Price</a:t>
            </a:r>
            <a:endParaRPr lang="en-US" sz="1200" dirty="0"/>
          </a:p>
        </p:txBody>
      </p:sp>
      <p:sp>
        <p:nvSpPr>
          <p:cNvPr id="26" name="Rectangle 25">
            <a:extLst>
              <a:ext uri="{FF2B5EF4-FFF2-40B4-BE49-F238E27FC236}">
                <a16:creationId xmlns:a16="http://schemas.microsoft.com/office/drawing/2014/main" id="{C8D327B9-A218-104C-88A2-0B169E1F6BAD}"/>
              </a:ext>
            </a:extLst>
          </p:cNvPr>
          <p:cNvSpPr/>
          <p:nvPr/>
        </p:nvSpPr>
        <p:spPr>
          <a:xfrm>
            <a:off x="881299" y="2454857"/>
            <a:ext cx="794215" cy="276999"/>
          </a:xfrm>
          <a:prstGeom prst="rect">
            <a:avLst/>
          </a:prstGeom>
        </p:spPr>
        <p:txBody>
          <a:bodyPr wrap="square">
            <a:spAutoFit/>
          </a:bodyPr>
          <a:lstStyle/>
          <a:p>
            <a:pPr algn="ctr"/>
            <a:r>
              <a:rPr lang="en-US" sz="1200" b="1" dirty="0">
                <a:solidFill>
                  <a:srgbClr val="3B3D40"/>
                </a:solidFill>
              </a:rPr>
              <a:t>Demand</a:t>
            </a:r>
            <a:endParaRPr lang="en-US" sz="1200" dirty="0"/>
          </a:p>
        </p:txBody>
      </p:sp>
      <p:sp>
        <p:nvSpPr>
          <p:cNvPr id="27" name="Rectangle 26">
            <a:extLst>
              <a:ext uri="{FF2B5EF4-FFF2-40B4-BE49-F238E27FC236}">
                <a16:creationId xmlns:a16="http://schemas.microsoft.com/office/drawing/2014/main" id="{36024013-52E1-0E44-88F3-BB812B086A40}"/>
              </a:ext>
            </a:extLst>
          </p:cNvPr>
          <p:cNvSpPr/>
          <p:nvPr/>
        </p:nvSpPr>
        <p:spPr>
          <a:xfrm>
            <a:off x="5032043" y="2454857"/>
            <a:ext cx="794215" cy="276999"/>
          </a:xfrm>
          <a:prstGeom prst="rect">
            <a:avLst/>
          </a:prstGeom>
        </p:spPr>
        <p:txBody>
          <a:bodyPr wrap="square">
            <a:spAutoFit/>
          </a:bodyPr>
          <a:lstStyle/>
          <a:p>
            <a:pPr algn="ctr"/>
            <a:r>
              <a:rPr lang="en-US" sz="1200" b="1" dirty="0">
                <a:solidFill>
                  <a:srgbClr val="3B3D40"/>
                </a:solidFill>
              </a:rPr>
              <a:t>Supply</a:t>
            </a:r>
            <a:endParaRPr lang="en-US" sz="1200" dirty="0"/>
          </a:p>
        </p:txBody>
      </p:sp>
      <p:sp>
        <p:nvSpPr>
          <p:cNvPr id="28" name="Rectangle 27">
            <a:extLst>
              <a:ext uri="{FF2B5EF4-FFF2-40B4-BE49-F238E27FC236}">
                <a16:creationId xmlns:a16="http://schemas.microsoft.com/office/drawing/2014/main" id="{D40A4F4B-1E41-BC47-835E-E2B5D7D24805}"/>
              </a:ext>
            </a:extLst>
          </p:cNvPr>
          <p:cNvSpPr/>
          <p:nvPr/>
        </p:nvSpPr>
        <p:spPr>
          <a:xfrm>
            <a:off x="6997708" y="2454857"/>
            <a:ext cx="794215" cy="276999"/>
          </a:xfrm>
          <a:prstGeom prst="rect">
            <a:avLst/>
          </a:prstGeom>
        </p:spPr>
        <p:txBody>
          <a:bodyPr wrap="square">
            <a:spAutoFit/>
          </a:bodyPr>
          <a:lstStyle/>
          <a:p>
            <a:pPr algn="ctr"/>
            <a:r>
              <a:rPr lang="en-US" sz="1200" b="1" dirty="0">
                <a:solidFill>
                  <a:srgbClr val="3B3D40"/>
                </a:solidFill>
              </a:rPr>
              <a:t>Demand</a:t>
            </a:r>
            <a:endParaRPr lang="en-US" sz="1200" dirty="0"/>
          </a:p>
        </p:txBody>
      </p:sp>
      <p:sp>
        <p:nvSpPr>
          <p:cNvPr id="29" name="Rectangle 28">
            <a:extLst>
              <a:ext uri="{FF2B5EF4-FFF2-40B4-BE49-F238E27FC236}">
                <a16:creationId xmlns:a16="http://schemas.microsoft.com/office/drawing/2014/main" id="{94953180-C6B8-6B4F-BE54-1F1D95ED0425}"/>
              </a:ext>
            </a:extLst>
          </p:cNvPr>
          <p:cNvSpPr/>
          <p:nvPr/>
        </p:nvSpPr>
        <p:spPr>
          <a:xfrm>
            <a:off x="11148452" y="2454857"/>
            <a:ext cx="794215" cy="276999"/>
          </a:xfrm>
          <a:prstGeom prst="rect">
            <a:avLst/>
          </a:prstGeom>
        </p:spPr>
        <p:txBody>
          <a:bodyPr wrap="square">
            <a:spAutoFit/>
          </a:bodyPr>
          <a:lstStyle/>
          <a:p>
            <a:pPr algn="ctr"/>
            <a:r>
              <a:rPr lang="en-US" sz="1200" b="1" dirty="0">
                <a:solidFill>
                  <a:srgbClr val="3B3D40"/>
                </a:solidFill>
              </a:rPr>
              <a:t>Supply</a:t>
            </a:r>
            <a:endParaRPr lang="en-US" sz="1200" dirty="0"/>
          </a:p>
        </p:txBody>
      </p:sp>
    </p:spTree>
    <p:extLst>
      <p:ext uri="{BB962C8B-B14F-4D97-AF65-F5344CB8AC3E}">
        <p14:creationId xmlns:p14="http://schemas.microsoft.com/office/powerpoint/2010/main" val="3423244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first algorithmic model implemented,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rebasing</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is the most straightforward. As supply and demand deviate from the peg, the smart contract burns or mints tokens in every account equally.</a:t>
            </a:r>
          </a:p>
        </p:txBody>
      </p:sp>
      <p:sp>
        <p:nvSpPr>
          <p:cNvPr id="3" name="Text Placeholder 2">
            <a:extLst>
              <a:ext uri="{FF2B5EF4-FFF2-40B4-BE49-F238E27FC236}">
                <a16:creationId xmlns:a16="http://schemas.microsoft.com/office/drawing/2014/main" id="{D59E2465-1315-0C4E-A7CF-EA14FF355EA7}"/>
              </a:ext>
            </a:extLst>
          </p:cNvPr>
          <p:cNvSpPr txBox="1">
            <a:spLocks/>
          </p:cNvSpPr>
          <p:nvPr/>
        </p:nvSpPr>
        <p:spPr>
          <a:xfrm>
            <a:off x="176196"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Rebase Processes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D368FAB1-672A-2C43-B40C-3EECB65FC0FE}"/>
              </a:ext>
            </a:extLst>
          </p:cNvPr>
          <p:cNvCxnSpPr>
            <a:cxnSpLocks/>
          </p:cNvCxnSpPr>
          <p:nvPr/>
        </p:nvCxnSpPr>
        <p:spPr>
          <a:xfrm>
            <a:off x="176196" y="1992829"/>
            <a:ext cx="6017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36CA8DAD-C592-6C4F-A163-1A20D82FB663}"/>
              </a:ext>
            </a:extLst>
          </p:cNvPr>
          <p:cNvSpPr txBox="1">
            <a:spLocks/>
          </p:cNvSpPr>
          <p:nvPr/>
        </p:nvSpPr>
        <p:spPr>
          <a:xfrm>
            <a:off x="7386562"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6" name="Straight Connector 5">
            <a:extLst>
              <a:ext uri="{FF2B5EF4-FFF2-40B4-BE49-F238E27FC236}">
                <a16:creationId xmlns:a16="http://schemas.microsoft.com/office/drawing/2014/main" id="{A0575457-9520-984E-B09B-B8EF2B7AB1FA}"/>
              </a:ext>
            </a:extLst>
          </p:cNvPr>
          <p:cNvCxnSpPr>
            <a:cxnSpLocks/>
          </p:cNvCxnSpPr>
          <p:nvPr/>
        </p:nvCxnSpPr>
        <p:spPr>
          <a:xfrm>
            <a:off x="6745943"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65F250B-36A9-BB4E-866C-B9F1F021F17E}"/>
              </a:ext>
            </a:extLst>
          </p:cNvPr>
          <p:cNvCxnSpPr>
            <a:cxnSpLocks/>
          </p:cNvCxnSpPr>
          <p:nvPr/>
        </p:nvCxnSpPr>
        <p:spPr>
          <a:xfrm>
            <a:off x="3380910" y="2589049"/>
            <a:ext cx="64008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FDE0108C-E3D5-0949-B9CD-52F391749DC5}"/>
              </a:ext>
            </a:extLst>
          </p:cNvPr>
          <p:cNvSpPr txBox="1">
            <a:spLocks/>
          </p:cNvSpPr>
          <p:nvPr/>
        </p:nvSpPr>
        <p:spPr>
          <a:xfrm>
            <a:off x="176196" y="2456260"/>
            <a:ext cx="1512507" cy="37753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Undersupply</a:t>
            </a:r>
          </a:p>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(Ampleforth Example)</a:t>
            </a:r>
          </a:p>
        </p:txBody>
      </p:sp>
      <p:sp>
        <p:nvSpPr>
          <p:cNvPr id="12" name="Text Placeholder 2">
            <a:extLst>
              <a:ext uri="{FF2B5EF4-FFF2-40B4-BE49-F238E27FC236}">
                <a16:creationId xmlns:a16="http://schemas.microsoft.com/office/drawing/2014/main" id="{54D27542-28DF-C840-AFE8-6B82EB348B5F}"/>
              </a:ext>
            </a:extLst>
          </p:cNvPr>
          <p:cNvSpPr txBox="1">
            <a:spLocks/>
          </p:cNvSpPr>
          <p:nvPr/>
        </p:nvSpPr>
        <p:spPr>
          <a:xfrm>
            <a:off x="176196" y="4678012"/>
            <a:ext cx="1512507" cy="37753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Oversupply</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(Ampleforth Example)</a:t>
            </a:r>
          </a:p>
        </p:txBody>
      </p:sp>
      <p:sp>
        <p:nvSpPr>
          <p:cNvPr id="13" name="TextBox 12">
            <a:extLst>
              <a:ext uri="{FF2B5EF4-FFF2-40B4-BE49-F238E27FC236}">
                <a16:creationId xmlns:a16="http://schemas.microsoft.com/office/drawing/2014/main" id="{D9ACAEE3-F62D-B84F-8A7D-3EFE4CBCFBBE}"/>
              </a:ext>
            </a:extLst>
          </p:cNvPr>
          <p:cNvSpPr txBox="1"/>
          <p:nvPr/>
        </p:nvSpPr>
        <p:spPr>
          <a:xfrm>
            <a:off x="639927" y="3374829"/>
            <a:ext cx="5481966" cy="646331"/>
          </a:xfrm>
          <a:prstGeom prst="rect">
            <a:avLst/>
          </a:prstGeom>
          <a:noFill/>
        </p:spPr>
        <p:txBody>
          <a:bodyPr wrap="square" rtlCol="0">
            <a:spAutoFit/>
          </a:bodyPr>
          <a:lstStyle/>
          <a:p>
            <a:pPr algn="ctr"/>
            <a:r>
              <a:rPr lang="en-US" sz="1200" b="1" dirty="0">
                <a:solidFill>
                  <a:srgbClr val="3B3D40"/>
                </a:solidFill>
              </a:rPr>
              <a:t>If the price on oracles exceeds the target price at the end of the rebase period, the Ampleforth smart contract initiates a “rebase” which is where every wallet balance in the global state has its account balance increased therefore increasing supply.</a:t>
            </a:r>
          </a:p>
        </p:txBody>
      </p:sp>
      <p:sp>
        <p:nvSpPr>
          <p:cNvPr id="16" name="Text Placeholder 2">
            <a:extLst>
              <a:ext uri="{FF2B5EF4-FFF2-40B4-BE49-F238E27FC236}">
                <a16:creationId xmlns:a16="http://schemas.microsoft.com/office/drawing/2014/main" id="{27EA5CEA-EA76-C342-96DF-A067308C97D0}"/>
              </a:ext>
            </a:extLst>
          </p:cNvPr>
          <p:cNvSpPr txBox="1">
            <a:spLocks/>
          </p:cNvSpPr>
          <p:nvPr/>
        </p:nvSpPr>
        <p:spPr>
          <a:xfrm>
            <a:off x="2136437" y="3013866"/>
            <a:ext cx="1005840"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Oracle Prices</a:t>
            </a:r>
          </a:p>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&gt; $1.06</a:t>
            </a:r>
            <a:endPar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TextBox 22">
            <a:extLst>
              <a:ext uri="{FF2B5EF4-FFF2-40B4-BE49-F238E27FC236}">
                <a16:creationId xmlns:a16="http://schemas.microsoft.com/office/drawing/2014/main" id="{D0164A04-990C-144C-8A1A-CAEC4E9413A9}"/>
              </a:ext>
            </a:extLst>
          </p:cNvPr>
          <p:cNvSpPr txBox="1"/>
          <p:nvPr/>
        </p:nvSpPr>
        <p:spPr>
          <a:xfrm>
            <a:off x="639927" y="5608340"/>
            <a:ext cx="5481966" cy="646331"/>
          </a:xfrm>
          <a:prstGeom prst="rect">
            <a:avLst/>
          </a:prstGeom>
          <a:noFill/>
        </p:spPr>
        <p:txBody>
          <a:bodyPr wrap="square" rtlCol="0">
            <a:spAutoFit/>
          </a:bodyPr>
          <a:lstStyle/>
          <a:p>
            <a:pPr algn="ctr"/>
            <a:r>
              <a:rPr lang="en-US" sz="1200" b="1" dirty="0">
                <a:solidFill>
                  <a:srgbClr val="3B3D40"/>
                </a:solidFill>
              </a:rPr>
              <a:t>If the price on oracles is below the target price at the end of the rebase period, the Ampleforth smart contract initiates a “rebase” decreasing all account balances and therefore decreasing overall supply.</a:t>
            </a:r>
          </a:p>
        </p:txBody>
      </p:sp>
      <p:pic>
        <p:nvPicPr>
          <p:cNvPr id="29" name="Graphic 28" descr="Research">
            <a:extLst>
              <a:ext uri="{FF2B5EF4-FFF2-40B4-BE49-F238E27FC236}">
                <a16:creationId xmlns:a16="http://schemas.microsoft.com/office/drawing/2014/main" id="{EE0E1D5B-CFFA-AF40-A19F-17AE29C64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9037" y="2129909"/>
            <a:ext cx="895903" cy="895903"/>
          </a:xfrm>
          <a:prstGeom prst="rect">
            <a:avLst/>
          </a:prstGeom>
        </p:spPr>
      </p:pic>
      <p:pic>
        <p:nvPicPr>
          <p:cNvPr id="19" name="Graphic 18" descr="Wallet">
            <a:extLst>
              <a:ext uri="{FF2B5EF4-FFF2-40B4-BE49-F238E27FC236}">
                <a16:creationId xmlns:a16="http://schemas.microsoft.com/office/drawing/2014/main" id="{2F3630C7-E277-1542-83B8-6EDA73A46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6430" y="2143697"/>
            <a:ext cx="914400" cy="914400"/>
          </a:xfrm>
          <a:prstGeom prst="rect">
            <a:avLst/>
          </a:prstGeom>
        </p:spPr>
      </p:pic>
      <p:sp>
        <p:nvSpPr>
          <p:cNvPr id="20" name="Text Placeholder 2">
            <a:extLst>
              <a:ext uri="{FF2B5EF4-FFF2-40B4-BE49-F238E27FC236}">
                <a16:creationId xmlns:a16="http://schemas.microsoft.com/office/drawing/2014/main" id="{4516B570-F2B8-7248-8FA4-01794A44A52D}"/>
              </a:ext>
            </a:extLst>
          </p:cNvPr>
          <p:cNvSpPr txBox="1">
            <a:spLocks/>
          </p:cNvSpPr>
          <p:nvPr/>
        </p:nvSpPr>
        <p:spPr>
          <a:xfrm>
            <a:off x="4020990" y="3073858"/>
            <a:ext cx="2172510" cy="18056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All Wallet Balances are </a:t>
            </a:r>
            <a:r>
              <a:rPr lang="en-US" sz="1050" b="0" dirty="0">
                <a:latin typeface="Helvetica Neue" panose="02000503000000020004" pitchFamily="2" charset="0"/>
                <a:ea typeface="Helvetica Neue" panose="02000503000000020004" pitchFamily="2" charset="0"/>
                <a:cs typeface="Helvetica Neue" panose="02000503000000020004" pitchFamily="2" charset="0"/>
              </a:rPr>
              <a:t>Increased</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22" name="Down Arrow 21">
            <a:extLst>
              <a:ext uri="{FF2B5EF4-FFF2-40B4-BE49-F238E27FC236}">
                <a16:creationId xmlns:a16="http://schemas.microsoft.com/office/drawing/2014/main" id="{F54A0DA5-F6B5-AC46-9783-7B5A5562D26D}"/>
              </a:ext>
            </a:extLst>
          </p:cNvPr>
          <p:cNvSpPr/>
          <p:nvPr/>
        </p:nvSpPr>
        <p:spPr>
          <a:xfrm rot="10800000">
            <a:off x="4478423" y="2159439"/>
            <a:ext cx="289932" cy="600518"/>
          </a:xfrm>
          <a:prstGeom prst="downArrow">
            <a:avLst>
              <a:gd name="adj1" fmla="val 50000"/>
              <a:gd name="adj2" fmla="val 80769"/>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74559CD6-E7CD-254A-90A4-CA67A6762A0B}"/>
              </a:ext>
            </a:extLst>
          </p:cNvPr>
          <p:cNvCxnSpPr>
            <a:cxnSpLocks/>
          </p:cNvCxnSpPr>
          <p:nvPr/>
        </p:nvCxnSpPr>
        <p:spPr>
          <a:xfrm>
            <a:off x="3380910" y="4678153"/>
            <a:ext cx="64008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27" name="Text Placeholder 2">
            <a:extLst>
              <a:ext uri="{FF2B5EF4-FFF2-40B4-BE49-F238E27FC236}">
                <a16:creationId xmlns:a16="http://schemas.microsoft.com/office/drawing/2014/main" id="{5CB01CA6-6A56-3B48-8E57-45293270CF45}"/>
              </a:ext>
            </a:extLst>
          </p:cNvPr>
          <p:cNvSpPr txBox="1">
            <a:spLocks/>
          </p:cNvSpPr>
          <p:nvPr/>
        </p:nvSpPr>
        <p:spPr>
          <a:xfrm>
            <a:off x="2136437" y="5159328"/>
            <a:ext cx="1005840"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Oracle Prices</a:t>
            </a:r>
          </a:p>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&lt; $0.95</a:t>
            </a:r>
            <a:endPar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1" name="Graphic 30" descr="Research">
            <a:extLst>
              <a:ext uri="{FF2B5EF4-FFF2-40B4-BE49-F238E27FC236}">
                <a16:creationId xmlns:a16="http://schemas.microsoft.com/office/drawing/2014/main" id="{14FA8C6D-63C6-FC44-9AD9-40491B49A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9037" y="4275371"/>
            <a:ext cx="895903" cy="895903"/>
          </a:xfrm>
          <a:prstGeom prst="rect">
            <a:avLst/>
          </a:prstGeom>
        </p:spPr>
      </p:pic>
      <p:pic>
        <p:nvPicPr>
          <p:cNvPr id="32" name="Graphic 31" descr="Wallet">
            <a:extLst>
              <a:ext uri="{FF2B5EF4-FFF2-40B4-BE49-F238E27FC236}">
                <a16:creationId xmlns:a16="http://schemas.microsoft.com/office/drawing/2014/main" id="{796A8C73-B752-034E-8315-A96FC0D2B7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6430" y="4289159"/>
            <a:ext cx="914400" cy="914400"/>
          </a:xfrm>
          <a:prstGeom prst="rect">
            <a:avLst/>
          </a:prstGeom>
        </p:spPr>
      </p:pic>
      <p:sp>
        <p:nvSpPr>
          <p:cNvPr id="33" name="Text Placeholder 2">
            <a:extLst>
              <a:ext uri="{FF2B5EF4-FFF2-40B4-BE49-F238E27FC236}">
                <a16:creationId xmlns:a16="http://schemas.microsoft.com/office/drawing/2014/main" id="{B8ADE38F-962A-4947-8DCD-2A8C3B832B7A}"/>
              </a:ext>
            </a:extLst>
          </p:cNvPr>
          <p:cNvSpPr txBox="1">
            <a:spLocks/>
          </p:cNvSpPr>
          <p:nvPr/>
        </p:nvSpPr>
        <p:spPr>
          <a:xfrm>
            <a:off x="4020990" y="5219320"/>
            <a:ext cx="2172510" cy="18056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All Wallet Balances are </a:t>
            </a:r>
            <a:r>
              <a:rPr lang="en-US" sz="1050" b="0" dirty="0">
                <a:latin typeface="Helvetica Neue" panose="02000503000000020004" pitchFamily="2" charset="0"/>
                <a:ea typeface="Helvetica Neue" panose="02000503000000020004" pitchFamily="2" charset="0"/>
                <a:cs typeface="Helvetica Neue" panose="02000503000000020004" pitchFamily="2" charset="0"/>
              </a:rPr>
              <a:t>Decreased</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5" name="Down Arrow 34">
            <a:extLst>
              <a:ext uri="{FF2B5EF4-FFF2-40B4-BE49-F238E27FC236}">
                <a16:creationId xmlns:a16="http://schemas.microsoft.com/office/drawing/2014/main" id="{3D26F178-36B0-AE45-9CDF-701862E6E8FC}"/>
              </a:ext>
            </a:extLst>
          </p:cNvPr>
          <p:cNvSpPr/>
          <p:nvPr/>
        </p:nvSpPr>
        <p:spPr>
          <a:xfrm>
            <a:off x="4478423" y="4434252"/>
            <a:ext cx="289932" cy="600518"/>
          </a:xfrm>
          <a:prstGeom prst="downArrow">
            <a:avLst>
              <a:gd name="adj1" fmla="val 50000"/>
              <a:gd name="adj2" fmla="val 80769"/>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6745943" y="2045460"/>
            <a:ext cx="5246823" cy="45598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A Wallet’s Share of Market Cap is Stable Through Rebases: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Provided that exchanges update their prices quickly enough, a rebase shouldn’t affect the value in a wallet during through the instance of a rebase. This model is best thought of as holding a certain % of the market cap, and during a rebase, any changes to the price are directly accompanied by a change in the overall supply during a rebase.</a:t>
            </a: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Users Still Hold Currency Risks: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Note however this doesn’t mean portfolio values are stable overtime. Market forces still affect the overall </a:t>
            </a:r>
            <a:r>
              <a:rPr lang="en-US" sz="1200" b="1" dirty="0">
                <a:solidFill>
                  <a:srgbClr val="3B3D40"/>
                </a:solidFill>
              </a:rPr>
              <a:t>market cap</a:t>
            </a:r>
            <a:r>
              <a:rPr lang="en-US" sz="1200" dirty="0">
                <a:solidFill>
                  <a:srgbClr val="3B3D40"/>
                </a:solidFill>
              </a:rPr>
              <a:t> which is the primary determinant of the portfolios value. Ampleforth has experienced strong movements in market cap over time with large resulting impacts to users wallets. </a:t>
            </a:r>
            <a:endParaRPr lang="en-US" sz="1200" b="1" dirty="0">
              <a:solidFill>
                <a:srgbClr val="3B3D40"/>
              </a:solidFill>
            </a:endParaRP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Reliant on Oracles:</a:t>
            </a:r>
            <a:r>
              <a:rPr lang="en-US" sz="1600" dirty="0">
                <a:solidFill>
                  <a:srgbClr val="3B3D40"/>
                </a:solidFill>
              </a:rPr>
              <a:t> </a:t>
            </a:r>
          </a:p>
          <a:p>
            <a:pPr marL="227013" indent="0">
              <a:lnSpc>
                <a:spcPct val="100000"/>
              </a:lnSpc>
              <a:spcBef>
                <a:spcPts val="0"/>
              </a:spcBef>
              <a:buNone/>
            </a:pPr>
            <a:r>
              <a:rPr lang="en-US" sz="1200" dirty="0">
                <a:solidFill>
                  <a:srgbClr val="3B3D40"/>
                </a:solidFill>
              </a:rPr>
              <a:t>In order to accurately assess the prices, the smart contract relies on external inputs for the market price, either oracles or validators.</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MEV/Oracle Extractable Value:</a:t>
            </a:r>
            <a:r>
              <a:rPr lang="en-US" sz="1600" dirty="0">
                <a:solidFill>
                  <a:srgbClr val="3B3D40"/>
                </a:solidFill>
              </a:rPr>
              <a:t> </a:t>
            </a:r>
          </a:p>
          <a:p>
            <a:pPr marL="227013" indent="0">
              <a:lnSpc>
                <a:spcPct val="100000"/>
              </a:lnSpc>
              <a:spcBef>
                <a:spcPts val="0"/>
              </a:spcBef>
              <a:buNone/>
            </a:pPr>
            <a:r>
              <a:rPr lang="en-US" sz="1200" dirty="0">
                <a:solidFill>
                  <a:srgbClr val="3B3D40"/>
                </a:solidFill>
              </a:rPr>
              <a:t>As rebasing relies on Oracles for exchange rates, and the possibility that some exchanges might not immediately update their rates, large arbitrage opportunities exist in the block that a rebase occurs and a malicious miner can quickly profit from these discrepancies.</a:t>
            </a:r>
          </a:p>
          <a:p>
            <a:pPr marL="227013" indent="0">
              <a:lnSpc>
                <a:spcPct val="100000"/>
              </a:lnSpc>
              <a:spcBef>
                <a:spcPts val="0"/>
              </a:spcBef>
              <a:buNone/>
            </a:pPr>
            <a:endParaRPr lang="en-US" sz="1200" dirty="0">
              <a:solidFill>
                <a:srgbClr val="3B3D40"/>
              </a:solidFill>
            </a:endParaRPr>
          </a:p>
        </p:txBody>
      </p:sp>
    </p:spTree>
    <p:extLst>
      <p:ext uri="{BB962C8B-B14F-4D97-AF65-F5344CB8AC3E}">
        <p14:creationId xmlns:p14="http://schemas.microsoft.com/office/powerpoint/2010/main" val="54285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rebasing schemes, users are still exposed to any and all currency risk. This leads to negative experience if a user is expecting an asset that retains a stable value, not necessarily a stable price.</a:t>
            </a:r>
          </a:p>
        </p:txBody>
      </p:sp>
      <p:sp>
        <p:nvSpPr>
          <p:cNvPr id="25" name="Text Placeholder 2">
            <a:extLst>
              <a:ext uri="{FF2B5EF4-FFF2-40B4-BE49-F238E27FC236}">
                <a16:creationId xmlns:a16="http://schemas.microsoft.com/office/drawing/2014/main" id="{6D04A6CC-BE9F-7E43-A66D-6A3D24E33D8C}"/>
              </a:ext>
            </a:extLst>
          </p:cNvPr>
          <p:cNvSpPr txBox="1">
            <a:spLocks/>
          </p:cNvSpPr>
          <p:nvPr/>
        </p:nvSpPr>
        <p:spPr>
          <a:xfrm>
            <a:off x="176196"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Users struggle to understand rebasing</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Connector 27">
            <a:extLst>
              <a:ext uri="{FF2B5EF4-FFF2-40B4-BE49-F238E27FC236}">
                <a16:creationId xmlns:a16="http://schemas.microsoft.com/office/drawing/2014/main" id="{E0CF1F46-9C4F-C143-A185-4D486B98DAC2}"/>
              </a:ext>
            </a:extLst>
          </p:cNvPr>
          <p:cNvCxnSpPr>
            <a:cxnSpLocks/>
          </p:cNvCxnSpPr>
          <p:nvPr/>
        </p:nvCxnSpPr>
        <p:spPr>
          <a:xfrm>
            <a:off x="78696" y="1999203"/>
            <a:ext cx="631159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F3DA09BE-08D6-554B-B1B9-0FFC6C07231C}"/>
              </a:ext>
            </a:extLst>
          </p:cNvPr>
          <p:cNvSpPr txBox="1">
            <a:spLocks/>
          </p:cNvSpPr>
          <p:nvPr/>
        </p:nvSpPr>
        <p:spPr>
          <a:xfrm>
            <a:off x="7133186"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It also is incredibly complex for accounting</a:t>
            </a:r>
          </a:p>
        </p:txBody>
      </p:sp>
      <p:cxnSp>
        <p:nvCxnSpPr>
          <p:cNvPr id="34" name="Straight Connector 33">
            <a:extLst>
              <a:ext uri="{FF2B5EF4-FFF2-40B4-BE49-F238E27FC236}">
                <a16:creationId xmlns:a16="http://schemas.microsoft.com/office/drawing/2014/main" id="{39F0E6A5-6190-A04F-9525-EEBBCB8C4B9E}"/>
              </a:ext>
            </a:extLst>
          </p:cNvPr>
          <p:cNvCxnSpPr>
            <a:cxnSpLocks/>
          </p:cNvCxnSpPr>
          <p:nvPr/>
        </p:nvCxnSpPr>
        <p:spPr>
          <a:xfrm>
            <a:off x="6745943"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70FD208-0AE2-3345-888B-E9693D067EFA}"/>
              </a:ext>
            </a:extLst>
          </p:cNvPr>
          <p:cNvPicPr>
            <a:picLocks noChangeAspect="1"/>
          </p:cNvPicPr>
          <p:nvPr/>
        </p:nvPicPr>
        <p:blipFill>
          <a:blip r:embed="rId3"/>
          <a:stretch>
            <a:fillRect/>
          </a:stretch>
        </p:blipFill>
        <p:spPr>
          <a:xfrm>
            <a:off x="6717594" y="2184964"/>
            <a:ext cx="5303520" cy="2488071"/>
          </a:xfrm>
          <a:prstGeom prst="rect">
            <a:avLst/>
          </a:prstGeom>
        </p:spPr>
      </p:pic>
      <p:pic>
        <p:nvPicPr>
          <p:cNvPr id="15" name="Picture 14">
            <a:extLst>
              <a:ext uri="{FF2B5EF4-FFF2-40B4-BE49-F238E27FC236}">
                <a16:creationId xmlns:a16="http://schemas.microsoft.com/office/drawing/2014/main" id="{1165172B-1407-E148-BAE6-AEF2D0E2F863}"/>
              </a:ext>
            </a:extLst>
          </p:cNvPr>
          <p:cNvPicPr>
            <a:picLocks noChangeAspect="1"/>
          </p:cNvPicPr>
          <p:nvPr/>
        </p:nvPicPr>
        <p:blipFill>
          <a:blip r:embed="rId4"/>
          <a:stretch>
            <a:fillRect/>
          </a:stretch>
        </p:blipFill>
        <p:spPr>
          <a:xfrm>
            <a:off x="170887" y="2179916"/>
            <a:ext cx="6017304" cy="2091120"/>
          </a:xfrm>
          <a:prstGeom prst="rect">
            <a:avLst/>
          </a:prstGeom>
        </p:spPr>
      </p:pic>
      <p:pic>
        <p:nvPicPr>
          <p:cNvPr id="18" name="Picture 17">
            <a:extLst>
              <a:ext uri="{FF2B5EF4-FFF2-40B4-BE49-F238E27FC236}">
                <a16:creationId xmlns:a16="http://schemas.microsoft.com/office/drawing/2014/main" id="{78FD59D3-5394-A64C-ADFC-3BFE1F3A36AB}"/>
              </a:ext>
            </a:extLst>
          </p:cNvPr>
          <p:cNvPicPr>
            <a:picLocks noChangeAspect="1"/>
          </p:cNvPicPr>
          <p:nvPr/>
        </p:nvPicPr>
        <p:blipFill>
          <a:blip r:embed="rId5"/>
          <a:stretch>
            <a:fillRect/>
          </a:stretch>
        </p:blipFill>
        <p:spPr>
          <a:xfrm>
            <a:off x="457200" y="3936144"/>
            <a:ext cx="4893879" cy="891325"/>
          </a:xfrm>
          <a:prstGeom prst="rect">
            <a:avLst/>
          </a:prstGeom>
        </p:spPr>
      </p:pic>
      <p:sp>
        <p:nvSpPr>
          <p:cNvPr id="37" name="Rectangle 36">
            <a:extLst>
              <a:ext uri="{FF2B5EF4-FFF2-40B4-BE49-F238E27FC236}">
                <a16:creationId xmlns:a16="http://schemas.microsoft.com/office/drawing/2014/main" id="{25F45511-241A-DE46-974E-193EBB4B69AC}"/>
              </a:ext>
            </a:extLst>
          </p:cNvPr>
          <p:cNvSpPr/>
          <p:nvPr/>
        </p:nvSpPr>
        <p:spPr>
          <a:xfrm>
            <a:off x="-112266" y="5036387"/>
            <a:ext cx="6502556" cy="1815882"/>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Rebasing is incredibly difficult for users to understand as it is largely focused on price stability not the asset value stability. While price and asset value are often inextricably tied and therefor conflated in the real world, in the world of smart contracts, normalizing the balance of a token is of trivial difficulty and allows anyone to rebalance global account values in moments to maintain price stability. This doesn’t prevent users from being exposed to shocks in the asset price as it simply gets reflected in the overall balance of tokens in their account which either increase or decrease based on overall demand. </a:t>
            </a:r>
          </a:p>
        </p:txBody>
      </p:sp>
      <p:sp>
        <p:nvSpPr>
          <p:cNvPr id="38" name="Rectangle 37">
            <a:extLst>
              <a:ext uri="{FF2B5EF4-FFF2-40B4-BE49-F238E27FC236}">
                <a16:creationId xmlns:a16="http://schemas.microsoft.com/office/drawing/2014/main" id="{44045C25-B0C3-9248-9A2B-4CC387A59415}"/>
              </a:ext>
            </a:extLst>
          </p:cNvPr>
          <p:cNvSpPr/>
          <p:nvPr/>
        </p:nvSpPr>
        <p:spPr>
          <a:xfrm>
            <a:off x="6745943" y="5036387"/>
            <a:ext cx="5371186" cy="1600438"/>
          </a:xfrm>
          <a:prstGeom prst="rect">
            <a:avLst/>
          </a:prstGeom>
        </p:spPr>
        <p:txBody>
          <a:bodyPr wrap="square">
            <a:spAutoFit/>
          </a:bodyPr>
          <a:lstStyle/>
          <a:p>
            <a:pPr marL="9525" lvl="0">
              <a:defRPr/>
            </a:pPr>
            <a:r>
              <a:rPr lang="en-US" sz="1400" dirty="0">
                <a:solidFill>
                  <a:srgbClr val="3B3D40"/>
                </a:solidFill>
              </a:rPr>
              <a:t>Attempting to properly account for a rebasing asset like Ampleforth is incredibly difficult as there is no equivalent framework in traditional markets or accounting fields. Ultimately, it is possible that every rebase would have to be qualified as a taxable event. While not impactful for the average user, large corporations would struggle to adopt it and incorporate any significant holding of a rebasing token on their balance sheets.</a:t>
            </a:r>
          </a:p>
        </p:txBody>
      </p:sp>
    </p:spTree>
    <p:extLst>
      <p:ext uri="{BB962C8B-B14F-4D97-AF65-F5344CB8AC3E}">
        <p14:creationId xmlns:p14="http://schemas.microsoft.com/office/powerpoint/2010/main" val="3560425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more recent alternative is the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multi-token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model,</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where similar to central-banks, “shares” and “bonds” are issued to either increase supply or buyback oversupply through open market operations.</a:t>
            </a:r>
          </a:p>
        </p:txBody>
      </p:sp>
      <p:sp>
        <p:nvSpPr>
          <p:cNvPr id="3" name="Text Placeholder 2">
            <a:extLst>
              <a:ext uri="{FF2B5EF4-FFF2-40B4-BE49-F238E27FC236}">
                <a16:creationId xmlns:a16="http://schemas.microsoft.com/office/drawing/2014/main" id="{D59E2465-1315-0C4E-A7CF-EA14FF355EA7}"/>
              </a:ext>
            </a:extLst>
          </p:cNvPr>
          <p:cNvSpPr txBox="1">
            <a:spLocks/>
          </p:cNvSpPr>
          <p:nvPr/>
        </p:nvSpPr>
        <p:spPr>
          <a:xfrm>
            <a:off x="412595"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Stability Mechanism</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2">
            <a:extLst>
              <a:ext uri="{FF2B5EF4-FFF2-40B4-BE49-F238E27FC236}">
                <a16:creationId xmlns:a16="http://schemas.microsoft.com/office/drawing/2014/main" id="{36CA8DAD-C592-6C4F-A163-1A20D82FB663}"/>
              </a:ext>
            </a:extLst>
          </p:cNvPr>
          <p:cNvSpPr txBox="1">
            <a:spLocks/>
          </p:cNvSpPr>
          <p:nvPr/>
        </p:nvSpPr>
        <p:spPr>
          <a:xfrm>
            <a:off x="7498673"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6" name="Straight Connector 5">
            <a:extLst>
              <a:ext uri="{FF2B5EF4-FFF2-40B4-BE49-F238E27FC236}">
                <a16:creationId xmlns:a16="http://schemas.microsoft.com/office/drawing/2014/main" id="{A0575457-9520-984E-B09B-B8EF2B7AB1FA}"/>
              </a:ext>
            </a:extLst>
          </p:cNvPr>
          <p:cNvCxnSpPr>
            <a:cxnSpLocks/>
          </p:cNvCxnSpPr>
          <p:nvPr/>
        </p:nvCxnSpPr>
        <p:spPr>
          <a:xfrm>
            <a:off x="7498673"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7498673" y="2080112"/>
            <a:ext cx="4472336" cy="477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Currency Risk Is Theoretically Segregated: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logic behind this model is that the store of value stablecoin, ex. Terra, is now insulated from demand/supply shocks which will theoretically be absorbed by the bond token price, ex. Luna.</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Assumes Demand for The Underlying Bond Token:</a:t>
            </a:r>
            <a:r>
              <a:rPr lang="en-US" sz="1600" dirty="0">
                <a:solidFill>
                  <a:srgbClr val="3B3D40"/>
                </a:solidFill>
              </a:rPr>
              <a:t> </a:t>
            </a:r>
          </a:p>
          <a:p>
            <a:pPr marL="227013" indent="0">
              <a:lnSpc>
                <a:spcPct val="100000"/>
              </a:lnSpc>
              <a:spcBef>
                <a:spcPts val="0"/>
              </a:spcBef>
              <a:buNone/>
            </a:pPr>
            <a:r>
              <a:rPr lang="en-US" sz="1200" dirty="0">
                <a:solidFill>
                  <a:srgbClr val="3B3D40"/>
                </a:solidFill>
              </a:rPr>
              <a:t>While there is no collateral for either token, Terra is unique in that Luna as it is the native token of Terra’s layer 1 blockchain and is necessary to pay gas fees on the network. </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Very Susceptible to Hyperinflation:</a:t>
            </a:r>
            <a:r>
              <a:rPr lang="en-US" sz="1600" dirty="0">
                <a:solidFill>
                  <a:srgbClr val="3B3D40"/>
                </a:solidFill>
              </a:rPr>
              <a:t> </a:t>
            </a:r>
          </a:p>
          <a:p>
            <a:pPr marL="227013" indent="0">
              <a:lnSpc>
                <a:spcPct val="100000"/>
              </a:lnSpc>
              <a:spcBef>
                <a:spcPts val="0"/>
              </a:spcBef>
              <a:buNone/>
            </a:pPr>
            <a:r>
              <a:rPr lang="en-US" sz="1200" dirty="0">
                <a:solidFill>
                  <a:srgbClr val="3B3D40"/>
                </a:solidFill>
              </a:rPr>
              <a:t>In an extreme example, IRON, a stablecoin developed by Iron Finance implemented a version of this model with their second token TITAN. As they are both simple ERC-20 tokens, there is no inherent utility and as such lacked a base demand level. When a few of the largest TITAN holders liquidated a portion of their holdings, it snowballed into a run on the token. Without intrinsic demand, the currency quickly loses its ability to maintain its price, further destabilizing in a runaway effect. Titan today trades at $0.0000001461 USD from its high of $61.23. This effect is analogous to runaway hyperinflation in traditional banking markets. Recently Neutrino, one of the largest stablecoins has slipped its peg for similar reasons.</a:t>
            </a:r>
          </a:p>
        </p:txBody>
      </p:sp>
      <p:cxnSp>
        <p:nvCxnSpPr>
          <p:cNvPr id="4" name="Straight Connector 3">
            <a:extLst>
              <a:ext uri="{FF2B5EF4-FFF2-40B4-BE49-F238E27FC236}">
                <a16:creationId xmlns:a16="http://schemas.microsoft.com/office/drawing/2014/main" id="{D368FAB1-672A-2C43-B40C-3EECB65FC0FE}"/>
              </a:ext>
            </a:extLst>
          </p:cNvPr>
          <p:cNvCxnSpPr>
            <a:cxnSpLocks/>
          </p:cNvCxnSpPr>
          <p:nvPr/>
        </p:nvCxnSpPr>
        <p:spPr>
          <a:xfrm>
            <a:off x="412595"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A0F5827E-0B0F-A944-BA13-A2630F4BF80B}"/>
              </a:ext>
            </a:extLst>
          </p:cNvPr>
          <p:cNvSpPr txBox="1">
            <a:spLocks/>
          </p:cNvSpPr>
          <p:nvPr/>
        </p:nvSpPr>
        <p:spPr>
          <a:xfrm>
            <a:off x="2166861" y="2159886"/>
            <a:ext cx="2946591"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Undersupply of Shares</a:t>
            </a:r>
          </a:p>
        </p:txBody>
      </p:sp>
      <p:sp>
        <p:nvSpPr>
          <p:cNvPr id="30" name="Text Placeholder 2">
            <a:extLst>
              <a:ext uri="{FF2B5EF4-FFF2-40B4-BE49-F238E27FC236}">
                <a16:creationId xmlns:a16="http://schemas.microsoft.com/office/drawing/2014/main" id="{9527D036-CDEB-9245-BAA6-30A159EFD746}"/>
              </a:ext>
            </a:extLst>
          </p:cNvPr>
          <p:cNvSpPr txBox="1">
            <a:spLocks/>
          </p:cNvSpPr>
          <p:nvPr/>
        </p:nvSpPr>
        <p:spPr>
          <a:xfrm>
            <a:off x="2166861" y="5518875"/>
            <a:ext cx="2946591"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Oversupply of Shares</a:t>
            </a:r>
          </a:p>
        </p:txBody>
      </p:sp>
      <p:grpSp>
        <p:nvGrpSpPr>
          <p:cNvPr id="10" name="Group 9">
            <a:extLst>
              <a:ext uri="{FF2B5EF4-FFF2-40B4-BE49-F238E27FC236}">
                <a16:creationId xmlns:a16="http://schemas.microsoft.com/office/drawing/2014/main" id="{BA34B24D-6B1B-CA4A-AF87-5DFAEE383494}"/>
              </a:ext>
            </a:extLst>
          </p:cNvPr>
          <p:cNvGrpSpPr/>
          <p:nvPr/>
        </p:nvGrpSpPr>
        <p:grpSpPr>
          <a:xfrm>
            <a:off x="1531512" y="3478824"/>
            <a:ext cx="1845534" cy="1188944"/>
            <a:chOff x="1521980" y="4145456"/>
            <a:chExt cx="1845534" cy="1188944"/>
          </a:xfrm>
        </p:grpSpPr>
        <p:pic>
          <p:nvPicPr>
            <p:cNvPr id="13318" name="Picture 6" descr="TerraUSD Crypto PNG Transparent Images | PNG All">
              <a:extLst>
                <a:ext uri="{FF2B5EF4-FFF2-40B4-BE49-F238E27FC236}">
                  <a16:creationId xmlns:a16="http://schemas.microsoft.com/office/drawing/2014/main" id="{3CB2A385-C52F-334C-A585-810640E50D3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987547" y="4145456"/>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2">
              <a:extLst>
                <a:ext uri="{FF2B5EF4-FFF2-40B4-BE49-F238E27FC236}">
                  <a16:creationId xmlns:a16="http://schemas.microsoft.com/office/drawing/2014/main" id="{3C94BE1B-28D0-D84C-8F4E-62AEE65C7706}"/>
                </a:ext>
              </a:extLst>
            </p:cNvPr>
            <p:cNvSpPr txBox="1">
              <a:spLocks/>
            </p:cNvSpPr>
            <p:nvPr/>
          </p:nvSpPr>
          <p:spPr>
            <a:xfrm>
              <a:off x="1521980" y="5086127"/>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Luna</a:t>
              </a:r>
            </a:p>
          </p:txBody>
        </p:sp>
      </p:grpSp>
      <p:grpSp>
        <p:nvGrpSpPr>
          <p:cNvPr id="11" name="Group 10">
            <a:extLst>
              <a:ext uri="{FF2B5EF4-FFF2-40B4-BE49-F238E27FC236}">
                <a16:creationId xmlns:a16="http://schemas.microsoft.com/office/drawing/2014/main" id="{F91B9770-A1C8-E74C-A6D0-642256455116}"/>
              </a:ext>
            </a:extLst>
          </p:cNvPr>
          <p:cNvGrpSpPr/>
          <p:nvPr/>
        </p:nvGrpSpPr>
        <p:grpSpPr>
          <a:xfrm>
            <a:off x="4038330" y="3488827"/>
            <a:ext cx="1845534" cy="1168939"/>
            <a:chOff x="4519743" y="3531848"/>
            <a:chExt cx="1845534" cy="1168939"/>
          </a:xfrm>
        </p:grpSpPr>
        <p:pic>
          <p:nvPicPr>
            <p:cNvPr id="13316" name="Picture 4" descr="TerraUSD Logo (UST) Download Vector">
              <a:extLst>
                <a:ext uri="{FF2B5EF4-FFF2-40B4-BE49-F238E27FC236}">
                  <a16:creationId xmlns:a16="http://schemas.microsoft.com/office/drawing/2014/main" id="{91428190-CBA4-BF4E-8DA4-CDB5E96B20D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2">
              <a:extLst>
                <a:ext uri="{FF2B5EF4-FFF2-40B4-BE49-F238E27FC236}">
                  <a16:creationId xmlns:a16="http://schemas.microsoft.com/office/drawing/2014/main" id="{3B81F6A9-41FC-C24A-83FB-BF3BB95441B5}"/>
                </a:ext>
              </a:extLst>
            </p:cNvPr>
            <p:cNvSpPr txBox="1">
              <a:spLocks/>
            </p:cNvSpPr>
            <p:nvPr/>
          </p:nvSpPr>
          <p:spPr>
            <a:xfrm>
              <a:off x="4519743" y="4452514"/>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a:t>
              </a:r>
            </a:p>
          </p:txBody>
        </p:sp>
      </p:grpSp>
      <p:sp>
        <p:nvSpPr>
          <p:cNvPr id="41" name="TextBox 40">
            <a:extLst>
              <a:ext uri="{FF2B5EF4-FFF2-40B4-BE49-F238E27FC236}">
                <a16:creationId xmlns:a16="http://schemas.microsoft.com/office/drawing/2014/main" id="{C194DDC5-AFE3-E249-9DBF-42273B1F5A92}"/>
              </a:ext>
            </a:extLst>
          </p:cNvPr>
          <p:cNvSpPr txBox="1"/>
          <p:nvPr/>
        </p:nvSpPr>
        <p:spPr>
          <a:xfrm>
            <a:off x="202899" y="2356866"/>
            <a:ext cx="6874515" cy="523220"/>
          </a:xfrm>
          <a:prstGeom prst="rect">
            <a:avLst/>
          </a:prstGeom>
          <a:noFill/>
        </p:spPr>
        <p:txBody>
          <a:bodyPr wrap="square" rtlCol="0">
            <a:spAutoFit/>
          </a:bodyPr>
          <a:lstStyle/>
          <a:p>
            <a:pPr algn="ctr"/>
            <a:r>
              <a:rPr lang="en-US" sz="1400" b="1" dirty="0">
                <a:solidFill>
                  <a:srgbClr val="3B3D40"/>
                </a:solidFill>
              </a:rPr>
              <a:t>During periods of undersupply, bond token holders, ex. Luna, are incentivized to burn their tokens to mint the stablecoin, ex. Terra  (UST).</a:t>
            </a:r>
          </a:p>
        </p:txBody>
      </p:sp>
      <p:sp>
        <p:nvSpPr>
          <p:cNvPr id="42" name="TextBox 41">
            <a:extLst>
              <a:ext uri="{FF2B5EF4-FFF2-40B4-BE49-F238E27FC236}">
                <a16:creationId xmlns:a16="http://schemas.microsoft.com/office/drawing/2014/main" id="{2F042E3F-4D68-DA4A-9321-FC1E1D537BDE}"/>
              </a:ext>
            </a:extLst>
          </p:cNvPr>
          <p:cNvSpPr txBox="1"/>
          <p:nvPr/>
        </p:nvSpPr>
        <p:spPr>
          <a:xfrm>
            <a:off x="295658" y="5786345"/>
            <a:ext cx="6688997" cy="523220"/>
          </a:xfrm>
          <a:prstGeom prst="rect">
            <a:avLst/>
          </a:prstGeom>
          <a:noFill/>
        </p:spPr>
        <p:txBody>
          <a:bodyPr wrap="square" rtlCol="0">
            <a:spAutoFit/>
          </a:bodyPr>
          <a:lstStyle/>
          <a:p>
            <a:pPr algn="ctr"/>
            <a:r>
              <a:rPr lang="en-US" sz="1400" b="1" dirty="0">
                <a:solidFill>
                  <a:srgbClr val="3B3D40"/>
                </a:solidFill>
              </a:rPr>
              <a:t>During periods of oversupply, stablecoin holders, ex. Terra (UST), are incentivized to burn their stablecoins to mint the bond token, ex. Luna</a:t>
            </a:r>
          </a:p>
        </p:txBody>
      </p:sp>
      <p:sp>
        <p:nvSpPr>
          <p:cNvPr id="15" name="Right Arrow 14">
            <a:extLst>
              <a:ext uri="{FF2B5EF4-FFF2-40B4-BE49-F238E27FC236}">
                <a16:creationId xmlns:a16="http://schemas.microsoft.com/office/drawing/2014/main" id="{58E2ABB7-958E-244B-BCB3-9EC4C1AF3294}"/>
              </a:ext>
            </a:extLst>
          </p:cNvPr>
          <p:cNvSpPr/>
          <p:nvPr/>
        </p:nvSpPr>
        <p:spPr>
          <a:xfrm>
            <a:off x="3190631" y="3765139"/>
            <a:ext cx="1034114" cy="206823"/>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693DE31-4753-E24C-8BE9-AC5EBA7CFE27}"/>
              </a:ext>
            </a:extLst>
          </p:cNvPr>
          <p:cNvSpPr/>
          <p:nvPr/>
        </p:nvSpPr>
        <p:spPr>
          <a:xfrm rot="10800000">
            <a:off x="3123100" y="4085988"/>
            <a:ext cx="1034114" cy="206823"/>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2">
            <a:extLst>
              <a:ext uri="{FF2B5EF4-FFF2-40B4-BE49-F238E27FC236}">
                <a16:creationId xmlns:a16="http://schemas.microsoft.com/office/drawing/2014/main" id="{6097BD4F-2120-1443-97A2-934550E1956B}"/>
              </a:ext>
            </a:extLst>
          </p:cNvPr>
          <p:cNvSpPr txBox="1">
            <a:spLocks/>
          </p:cNvSpPr>
          <p:nvPr/>
        </p:nvSpPr>
        <p:spPr>
          <a:xfrm>
            <a:off x="750852" y="3024680"/>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“Bond” Token</a:t>
            </a:r>
          </a:p>
          <a:p>
            <a:pPr lvl="0"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(Volatile)</a:t>
            </a:r>
          </a:p>
        </p:txBody>
      </p:sp>
      <p:sp>
        <p:nvSpPr>
          <p:cNvPr id="47" name="Text Placeholder 2">
            <a:extLst>
              <a:ext uri="{FF2B5EF4-FFF2-40B4-BE49-F238E27FC236}">
                <a16:creationId xmlns:a16="http://schemas.microsoft.com/office/drawing/2014/main" id="{14B34601-7908-6449-B00B-331C0D32C816}"/>
              </a:ext>
            </a:extLst>
          </p:cNvPr>
          <p:cNvSpPr txBox="1">
            <a:spLocks/>
          </p:cNvSpPr>
          <p:nvPr/>
        </p:nvSpPr>
        <p:spPr>
          <a:xfrm>
            <a:off x="4978642" y="2993271"/>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“Shares” Token</a:t>
            </a:r>
          </a:p>
          <a:p>
            <a:pPr lvl="0"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(Stablecoin)</a:t>
            </a:r>
          </a:p>
        </p:txBody>
      </p:sp>
      <p:grpSp>
        <p:nvGrpSpPr>
          <p:cNvPr id="12" name="Group 11">
            <a:extLst>
              <a:ext uri="{FF2B5EF4-FFF2-40B4-BE49-F238E27FC236}">
                <a16:creationId xmlns:a16="http://schemas.microsoft.com/office/drawing/2014/main" id="{1ECB6A53-48CF-E444-84B8-C893CEBD4593}"/>
              </a:ext>
            </a:extLst>
          </p:cNvPr>
          <p:cNvGrpSpPr/>
          <p:nvPr/>
        </p:nvGrpSpPr>
        <p:grpSpPr>
          <a:xfrm>
            <a:off x="750852" y="4388799"/>
            <a:ext cx="1845534" cy="1135624"/>
            <a:chOff x="607682" y="4244188"/>
            <a:chExt cx="1845534" cy="1135624"/>
          </a:xfrm>
        </p:grpSpPr>
        <p:pic>
          <p:nvPicPr>
            <p:cNvPr id="8" name="Graphic 7">
              <a:extLst>
                <a:ext uri="{FF2B5EF4-FFF2-40B4-BE49-F238E27FC236}">
                  <a16:creationId xmlns:a16="http://schemas.microsoft.com/office/drawing/2014/main" id="{3ECF5E98-BC3A-A146-A453-534F32C29B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249" y="4244188"/>
              <a:ext cx="914400" cy="914400"/>
            </a:xfrm>
            <a:prstGeom prst="rect">
              <a:avLst/>
            </a:prstGeom>
          </p:spPr>
        </p:pic>
        <p:sp>
          <p:nvSpPr>
            <p:cNvPr id="24" name="Text Placeholder 2">
              <a:extLst>
                <a:ext uri="{FF2B5EF4-FFF2-40B4-BE49-F238E27FC236}">
                  <a16:creationId xmlns:a16="http://schemas.microsoft.com/office/drawing/2014/main" id="{A071B3F9-D43F-074F-86E3-1463AF496D67}"/>
                </a:ext>
              </a:extLst>
            </p:cNvPr>
            <p:cNvSpPr txBox="1">
              <a:spLocks/>
            </p:cNvSpPr>
            <p:nvPr/>
          </p:nvSpPr>
          <p:spPr>
            <a:xfrm>
              <a:off x="607682" y="5131539"/>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Waves</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3" name="Group 12">
            <a:extLst>
              <a:ext uri="{FF2B5EF4-FFF2-40B4-BE49-F238E27FC236}">
                <a16:creationId xmlns:a16="http://schemas.microsoft.com/office/drawing/2014/main" id="{9F215F73-E030-774A-B177-C90D4D5875DA}"/>
              </a:ext>
            </a:extLst>
          </p:cNvPr>
          <p:cNvGrpSpPr/>
          <p:nvPr/>
        </p:nvGrpSpPr>
        <p:grpSpPr>
          <a:xfrm>
            <a:off x="-127607" y="3459627"/>
            <a:ext cx="1845534" cy="1227338"/>
            <a:chOff x="-306624" y="2924035"/>
            <a:chExt cx="1845534" cy="1227338"/>
          </a:xfrm>
        </p:grpSpPr>
        <p:pic>
          <p:nvPicPr>
            <p:cNvPr id="2052" name="Picture 4" descr="TITAN">
              <a:extLst>
                <a:ext uri="{FF2B5EF4-FFF2-40B4-BE49-F238E27FC236}">
                  <a16:creationId xmlns:a16="http://schemas.microsoft.com/office/drawing/2014/main" id="{0C7335EF-AF54-2648-895F-B86CF002ED9B}"/>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2">
              <a:extLst>
                <a:ext uri="{FF2B5EF4-FFF2-40B4-BE49-F238E27FC236}">
                  <a16:creationId xmlns:a16="http://schemas.microsoft.com/office/drawing/2014/main" id="{7F5C3571-EB5E-C84B-9E1D-BC4D19F66019}"/>
                </a:ext>
              </a:extLst>
            </p:cNvPr>
            <p:cNvSpPr txBox="1">
              <a:spLocks/>
            </p:cNvSpPr>
            <p:nvPr/>
          </p:nvSpPr>
          <p:spPr>
            <a:xfrm>
              <a:off x="-306624" y="3903100"/>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4" name="Group 13">
            <a:extLst>
              <a:ext uri="{FF2B5EF4-FFF2-40B4-BE49-F238E27FC236}">
                <a16:creationId xmlns:a16="http://schemas.microsoft.com/office/drawing/2014/main" id="{96F90E9D-D36B-4E4B-A1A4-CCA3BAE6B6CA}"/>
              </a:ext>
            </a:extLst>
          </p:cNvPr>
          <p:cNvGrpSpPr/>
          <p:nvPr/>
        </p:nvGrpSpPr>
        <p:grpSpPr>
          <a:xfrm>
            <a:off x="5697447" y="3469944"/>
            <a:ext cx="1845534" cy="1206705"/>
            <a:chOff x="5697447" y="3418706"/>
            <a:chExt cx="1845534" cy="1206705"/>
          </a:xfrm>
        </p:grpSpPr>
        <p:sp>
          <p:nvSpPr>
            <p:cNvPr id="9" name="Oval 8">
              <a:extLst>
                <a:ext uri="{FF2B5EF4-FFF2-40B4-BE49-F238E27FC236}">
                  <a16:creationId xmlns:a16="http://schemas.microsoft.com/office/drawing/2014/main" id="{FB97EC4E-1234-2641-BA97-CF90C8207347}"/>
                </a:ext>
              </a:extLst>
            </p:cNvPr>
            <p:cNvSpPr/>
            <p:nvPr/>
          </p:nvSpPr>
          <p:spPr>
            <a:xfrm>
              <a:off x="6163014" y="3418706"/>
              <a:ext cx="914400" cy="914400"/>
            </a:xfrm>
            <a:prstGeom prst="ellipse">
              <a:avLst/>
            </a:prstGeom>
            <a:blipFill>
              <a:blip r:embed="rId8"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2">
              <a:extLst>
                <a:ext uri="{FF2B5EF4-FFF2-40B4-BE49-F238E27FC236}">
                  <a16:creationId xmlns:a16="http://schemas.microsoft.com/office/drawing/2014/main" id="{2B9BCB9C-2C11-8E45-9067-6525AD2CF7BC}"/>
                </a:ext>
              </a:extLst>
            </p:cNvPr>
            <p:cNvSpPr txBox="1">
              <a:spLocks/>
            </p:cNvSpPr>
            <p:nvPr/>
          </p:nvSpPr>
          <p:spPr>
            <a:xfrm>
              <a:off x="5697447" y="4377138"/>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IRON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6" name="Group 15">
            <a:extLst>
              <a:ext uri="{FF2B5EF4-FFF2-40B4-BE49-F238E27FC236}">
                <a16:creationId xmlns:a16="http://schemas.microsoft.com/office/drawing/2014/main" id="{03034B8F-B7D1-554A-A9E4-785F76C065E8}"/>
              </a:ext>
            </a:extLst>
          </p:cNvPr>
          <p:cNvGrpSpPr/>
          <p:nvPr/>
        </p:nvGrpSpPr>
        <p:grpSpPr>
          <a:xfrm>
            <a:off x="4981686" y="4362829"/>
            <a:ext cx="1845534" cy="1187564"/>
            <a:chOff x="4838516" y="4283742"/>
            <a:chExt cx="1845534" cy="1187564"/>
          </a:xfrm>
        </p:grpSpPr>
        <p:pic>
          <p:nvPicPr>
            <p:cNvPr id="2050" name="Picture 2" descr="Neutrino USD price today, USDN to USD live, marketcap and chart |  CoinMarketCap">
              <a:extLst>
                <a:ext uri="{FF2B5EF4-FFF2-40B4-BE49-F238E27FC236}">
                  <a16:creationId xmlns:a16="http://schemas.microsoft.com/office/drawing/2014/main" id="{6E96B7B1-274B-BD40-8E15-DDF6FB3F7F1C}"/>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304083" y="428374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 Placeholder 2">
              <a:extLst>
                <a:ext uri="{FF2B5EF4-FFF2-40B4-BE49-F238E27FC236}">
                  <a16:creationId xmlns:a16="http://schemas.microsoft.com/office/drawing/2014/main" id="{1C7E52BE-4986-9544-A9FD-8194193DAD44}"/>
                </a:ext>
              </a:extLst>
            </p:cNvPr>
            <p:cNvSpPr txBox="1">
              <a:spLocks/>
            </p:cNvSpPr>
            <p:nvPr/>
          </p:nvSpPr>
          <p:spPr>
            <a:xfrm>
              <a:off x="4838516" y="5223033"/>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Neutrino</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1219903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Most notable among these coins is Terra, a Cosmos based layer 1. Their native token (Luna) grew its market cap to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$33.05B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and their stablecoin (Terra) grew to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$10.13B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just one year.</a:t>
            </a:r>
          </a:p>
        </p:txBody>
      </p:sp>
      <p:grpSp>
        <p:nvGrpSpPr>
          <p:cNvPr id="10" name="Group 9">
            <a:extLst>
              <a:ext uri="{FF2B5EF4-FFF2-40B4-BE49-F238E27FC236}">
                <a16:creationId xmlns:a16="http://schemas.microsoft.com/office/drawing/2014/main" id="{BA34B24D-6B1B-CA4A-AF87-5DFAEE383494}"/>
              </a:ext>
            </a:extLst>
          </p:cNvPr>
          <p:cNvGrpSpPr/>
          <p:nvPr/>
        </p:nvGrpSpPr>
        <p:grpSpPr>
          <a:xfrm>
            <a:off x="-231321" y="2554526"/>
            <a:ext cx="1845534" cy="1465503"/>
            <a:chOff x="1521980" y="4145456"/>
            <a:chExt cx="1845534" cy="1465503"/>
          </a:xfrm>
        </p:grpSpPr>
        <p:pic>
          <p:nvPicPr>
            <p:cNvPr id="13318" name="Picture 6" descr="TerraUSD Crypto PNG Transparent Images | PNG All">
              <a:extLst>
                <a:ext uri="{FF2B5EF4-FFF2-40B4-BE49-F238E27FC236}">
                  <a16:creationId xmlns:a16="http://schemas.microsoft.com/office/drawing/2014/main" id="{3CB2A385-C52F-334C-A585-810640E50D3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987547" y="4145456"/>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2">
              <a:extLst>
                <a:ext uri="{FF2B5EF4-FFF2-40B4-BE49-F238E27FC236}">
                  <a16:creationId xmlns:a16="http://schemas.microsoft.com/office/drawing/2014/main" id="{3C94BE1B-28D0-D84C-8F4E-62AEE65C7706}"/>
                </a:ext>
              </a:extLst>
            </p:cNvPr>
            <p:cNvSpPr txBox="1">
              <a:spLocks/>
            </p:cNvSpPr>
            <p:nvPr/>
          </p:nvSpPr>
          <p:spPr>
            <a:xfrm>
              <a:off x="1521980" y="5165709"/>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Luna (LUNA)</a:t>
              </a:r>
            </a:p>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$33.5B</a:t>
              </a:r>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1" name="Group 10">
            <a:extLst>
              <a:ext uri="{FF2B5EF4-FFF2-40B4-BE49-F238E27FC236}">
                <a16:creationId xmlns:a16="http://schemas.microsoft.com/office/drawing/2014/main" id="{F91B9770-A1C8-E74C-A6D0-642256455116}"/>
              </a:ext>
            </a:extLst>
          </p:cNvPr>
          <p:cNvGrpSpPr/>
          <p:nvPr/>
        </p:nvGrpSpPr>
        <p:grpSpPr>
          <a:xfrm>
            <a:off x="6028596" y="2522923"/>
            <a:ext cx="1845534" cy="1521100"/>
            <a:chOff x="4519743" y="3531848"/>
            <a:chExt cx="1845534" cy="1521100"/>
          </a:xfrm>
        </p:grpSpPr>
        <p:pic>
          <p:nvPicPr>
            <p:cNvPr id="13316" name="Picture 4" descr="TerraUSD Logo (UST) Download Vector">
              <a:extLst>
                <a:ext uri="{FF2B5EF4-FFF2-40B4-BE49-F238E27FC236}">
                  <a16:creationId xmlns:a16="http://schemas.microsoft.com/office/drawing/2014/main" id="{91428190-CBA4-BF4E-8DA4-CDB5E96B20D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2">
              <a:extLst>
                <a:ext uri="{FF2B5EF4-FFF2-40B4-BE49-F238E27FC236}">
                  <a16:creationId xmlns:a16="http://schemas.microsoft.com/office/drawing/2014/main" id="{3B81F6A9-41FC-C24A-83FB-BF3BB95441B5}"/>
                </a:ext>
              </a:extLst>
            </p:cNvPr>
            <p:cNvSpPr txBox="1">
              <a:spLocks/>
            </p:cNvSpPr>
            <p:nvPr/>
          </p:nvSpPr>
          <p:spPr>
            <a:xfrm>
              <a:off x="4519743" y="4607698"/>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 (UST)</a:t>
              </a:r>
            </a:p>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$10.3B</a:t>
              </a:r>
            </a:p>
          </p:txBody>
        </p:sp>
      </p:grpSp>
      <p:cxnSp>
        <p:nvCxnSpPr>
          <p:cNvPr id="34" name="Straight Connector 33">
            <a:extLst>
              <a:ext uri="{FF2B5EF4-FFF2-40B4-BE49-F238E27FC236}">
                <a16:creationId xmlns:a16="http://schemas.microsoft.com/office/drawing/2014/main" id="{80375960-6018-0F4C-B28D-E6D9F1C378C1}"/>
              </a:ext>
            </a:extLst>
          </p:cNvPr>
          <p:cNvCxnSpPr>
            <a:cxnSpLocks/>
          </p:cNvCxnSpPr>
          <p:nvPr/>
        </p:nvCxnSpPr>
        <p:spPr>
          <a:xfrm>
            <a:off x="6096000" y="213636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DE7F3A4E-201A-4F46-83B1-730F29AAB3E2}"/>
              </a:ext>
            </a:extLst>
          </p:cNvPr>
          <p:cNvSpPr txBox="1">
            <a:spLocks/>
          </p:cNvSpPr>
          <p:nvPr/>
        </p:nvSpPr>
        <p:spPr>
          <a:xfrm>
            <a:off x="332568" y="1911582"/>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Luna (LUNA) is used as the Layer 1’s native token.</a:t>
            </a:r>
          </a:p>
        </p:txBody>
      </p:sp>
      <p:cxnSp>
        <p:nvCxnSpPr>
          <p:cNvPr id="37" name="Straight Connector 36">
            <a:extLst>
              <a:ext uri="{FF2B5EF4-FFF2-40B4-BE49-F238E27FC236}">
                <a16:creationId xmlns:a16="http://schemas.microsoft.com/office/drawing/2014/main" id="{5FA7D285-0C49-C441-8759-A40178DFF9C9}"/>
              </a:ext>
            </a:extLst>
          </p:cNvPr>
          <p:cNvCxnSpPr>
            <a:cxnSpLocks/>
          </p:cNvCxnSpPr>
          <p:nvPr/>
        </p:nvCxnSpPr>
        <p:spPr>
          <a:xfrm>
            <a:off x="332568"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2A0CDAD1-D205-3C47-85B5-C43F0BDBAB48}"/>
              </a:ext>
            </a:extLst>
          </p:cNvPr>
          <p:cNvSpPr txBox="1">
            <a:spLocks/>
          </p:cNvSpPr>
          <p:nvPr/>
        </p:nvSpPr>
        <p:spPr>
          <a:xfrm>
            <a:off x="6373032" y="1911582"/>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 (UST) is</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their Stablecoin pegged to the USD. </a:t>
            </a:r>
          </a:p>
        </p:txBody>
      </p:sp>
      <p:cxnSp>
        <p:nvCxnSpPr>
          <p:cNvPr id="43" name="Straight Connector 42">
            <a:extLst>
              <a:ext uri="{FF2B5EF4-FFF2-40B4-BE49-F238E27FC236}">
                <a16:creationId xmlns:a16="http://schemas.microsoft.com/office/drawing/2014/main" id="{DBF3F123-042D-ED45-BC77-CEBA802A8EA2}"/>
              </a:ext>
            </a:extLst>
          </p:cNvPr>
          <p:cNvCxnSpPr>
            <a:cxnSpLocks/>
          </p:cNvCxnSpPr>
          <p:nvPr/>
        </p:nvCxnSpPr>
        <p:spPr>
          <a:xfrm>
            <a:off x="6373032"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70D4AE6-1DDF-9341-821D-34A5F896666F}"/>
              </a:ext>
            </a:extLst>
          </p:cNvPr>
          <p:cNvSpPr/>
          <p:nvPr/>
        </p:nvSpPr>
        <p:spPr>
          <a:xfrm>
            <a:off x="-77919" y="4473044"/>
            <a:ext cx="6096000" cy="1815882"/>
          </a:xfrm>
          <a:prstGeom prst="rect">
            <a:avLst/>
          </a:prstGeom>
        </p:spPr>
        <p:txBody>
          <a:bodyPr>
            <a:spAutoFit/>
          </a:bodyPr>
          <a:lstStyle/>
          <a:p>
            <a:pPr marL="227013" lvl="0"/>
            <a:r>
              <a:rPr lang="en-US" sz="1600" dirty="0">
                <a:solidFill>
                  <a:srgbClr val="3B3D40"/>
                </a:solidFill>
              </a:rPr>
              <a:t>A key difference between Terra’s model and that of Iron or Neutrino is that Luna has intrinsic demand as the native token of a rich ecosystem with lots of DeFi applications that incur significant amounts of gas. This establishes a demand floor for Luna that makes it more unlikely that the price of Luna will completely collapse. However, you can see a drop in price on May 18, 2021 as Luna lost 2/3 of its value attempting to correct Terra slipping it’s peg.</a:t>
            </a:r>
          </a:p>
        </p:txBody>
      </p:sp>
      <p:sp>
        <p:nvSpPr>
          <p:cNvPr id="49" name="Rectangle 48">
            <a:extLst>
              <a:ext uri="{FF2B5EF4-FFF2-40B4-BE49-F238E27FC236}">
                <a16:creationId xmlns:a16="http://schemas.microsoft.com/office/drawing/2014/main" id="{F61C36A2-22F2-3B40-BF77-E551CD45D371}"/>
              </a:ext>
            </a:extLst>
          </p:cNvPr>
          <p:cNvSpPr/>
          <p:nvPr/>
        </p:nvSpPr>
        <p:spPr>
          <a:xfrm>
            <a:off x="6018081" y="4465436"/>
            <a:ext cx="6096000" cy="2308324"/>
          </a:xfrm>
          <a:prstGeom prst="rect">
            <a:avLst/>
          </a:prstGeom>
        </p:spPr>
        <p:txBody>
          <a:bodyPr>
            <a:spAutoFit/>
          </a:bodyPr>
          <a:lstStyle/>
          <a:p>
            <a:pPr marL="227013" lvl="0"/>
            <a:r>
              <a:rPr lang="en-US" sz="1600" dirty="0">
                <a:solidFill>
                  <a:srgbClr val="3B3D40"/>
                </a:solidFill>
              </a:rPr>
              <a:t>Terra has grown exponentially in 2021 primarily thanks to Anchor, Terra’s native lending pool. Anchor promised 20% yield on UST which has proven to be a rather reliable stablecoin. These high yields and attractive stability saw massive demand and a flood of new users in the past 6 months. Unlike most lending pools, Anchor is deploying reserves from Terra’s treasury in order to artificially inflate its APR, in the long run most estimate its stable APR to be similar to other DeFi platforms at 3-4%. However its 5x yields at the moment have allowed it to far outgrow any competitors.</a:t>
            </a:r>
          </a:p>
        </p:txBody>
      </p:sp>
      <p:graphicFrame>
        <p:nvGraphicFramePr>
          <p:cNvPr id="52" name="Chart 51">
            <a:extLst>
              <a:ext uri="{FF2B5EF4-FFF2-40B4-BE49-F238E27FC236}">
                <a16:creationId xmlns:a16="http://schemas.microsoft.com/office/drawing/2014/main" id="{42A70FA1-AECC-F646-B972-9673CB18FCCA}"/>
              </a:ext>
            </a:extLst>
          </p:cNvPr>
          <p:cNvGraphicFramePr/>
          <p:nvPr>
            <p:extLst>
              <p:ext uri="{D42A27DB-BD31-4B8C-83A1-F6EECF244321}">
                <p14:modId xmlns:p14="http://schemas.microsoft.com/office/powerpoint/2010/main" val="1306471803"/>
              </p:ext>
            </p:extLst>
          </p:nvPr>
        </p:nvGraphicFramePr>
        <p:xfrm>
          <a:off x="1460811" y="2277548"/>
          <a:ext cx="4358158" cy="20194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3" name="Chart 52">
            <a:extLst>
              <a:ext uri="{FF2B5EF4-FFF2-40B4-BE49-F238E27FC236}">
                <a16:creationId xmlns:a16="http://schemas.microsoft.com/office/drawing/2014/main" id="{C0E71FF0-4C60-DF4E-8D23-FC6C40A4FB48}"/>
              </a:ext>
            </a:extLst>
          </p:cNvPr>
          <p:cNvGraphicFramePr/>
          <p:nvPr>
            <p:extLst>
              <p:ext uri="{D42A27DB-BD31-4B8C-83A1-F6EECF244321}">
                <p14:modId xmlns:p14="http://schemas.microsoft.com/office/powerpoint/2010/main" val="1171962200"/>
              </p:ext>
            </p:extLst>
          </p:nvPr>
        </p:nvGraphicFramePr>
        <p:xfrm>
          <a:off x="7656806" y="2277548"/>
          <a:ext cx="4358158" cy="201946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22584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Poor fiscal policy and management could lead to runaway hyperinflation like with TITAN. One proven backup prevention mechanism is to maintain foreign exchange reserves.</a:t>
            </a:r>
          </a:p>
        </p:txBody>
      </p: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6757367" y="2027777"/>
            <a:ext cx="5246823" cy="4280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b="1" dirty="0">
                <a:solidFill>
                  <a:srgbClr val="3B3D40"/>
                </a:solidFill>
              </a:rPr>
              <a:t>Hyperinflation Prevention: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a rule, the primary tool Central Banks use to prevent hyperinflation is careful monetary policy and diligent management of the overall money supply. Central Banks extensively measure the development and growth of their economy and align money supply and demand to maintain a stable inflation rate.</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Foreign Exchange Reserves :</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In order to prevent runaway inflation, a Central Bank will maintain a basket of foreign currencies, e.g. the US’s central bank issues USD and holds EUR and the EU’s central Bank issues EUR and holds USD reserves. The amount each central bank holds in foreign exchange is a complex decision, with notable drivers being the country’s overall economy size, stability of the local currency, the economy’s overall reliance on global supply chains, and it’s ratio of export to imports, along with dozens of other factors.</a:t>
            </a:r>
          </a:p>
          <a:p>
            <a:pPr marL="227013" lv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Deploying Foreign Exchange Reserves :</a:t>
            </a:r>
            <a:r>
              <a:rPr lang="en-US" sz="1600" dirty="0">
                <a:solidFill>
                  <a:srgbClr val="3B3D40"/>
                </a:solidFill>
              </a:rPr>
              <a:t> </a:t>
            </a:r>
          </a:p>
          <a:p>
            <a:pPr marL="227013" indent="0">
              <a:lnSpc>
                <a:spcPct val="100000"/>
              </a:lnSpc>
              <a:spcBef>
                <a:spcPts val="0"/>
              </a:spcBef>
              <a:buNone/>
            </a:pPr>
            <a:r>
              <a:rPr lang="en-US" sz="1200" dirty="0">
                <a:solidFill>
                  <a:srgbClr val="3B3D40"/>
                </a:solidFill>
              </a:rPr>
              <a:t>Foreign Exchange Reserves can be deployed by a Central Bank through open market operations to buy back it’s own issued currency using the foreign currencies. In effect, this reduces money supply and allows the central bank to manage the currency supply during periods of demand contraction.  </a:t>
            </a:r>
          </a:p>
          <a:p>
            <a:pPr marL="227013" indent="0">
              <a:lnSpc>
                <a:spcPct val="100000"/>
              </a:lnSpc>
              <a:spcBef>
                <a:spcPts val="0"/>
              </a:spcBef>
              <a:buNone/>
            </a:pPr>
            <a:endParaRPr lang="en-US" sz="1200" dirty="0">
              <a:solidFill>
                <a:srgbClr val="3B3D40"/>
              </a:solidFill>
            </a:endParaRPr>
          </a:p>
        </p:txBody>
      </p:sp>
      <p:graphicFrame>
        <p:nvGraphicFramePr>
          <p:cNvPr id="20" name="Chart 19">
            <a:extLst>
              <a:ext uri="{FF2B5EF4-FFF2-40B4-BE49-F238E27FC236}">
                <a16:creationId xmlns:a16="http://schemas.microsoft.com/office/drawing/2014/main" id="{92F1E03A-88A5-DF42-9C9B-5F7CCCD38154}"/>
              </a:ext>
            </a:extLst>
          </p:cNvPr>
          <p:cNvGraphicFramePr/>
          <p:nvPr>
            <p:extLst>
              <p:ext uri="{D42A27DB-BD31-4B8C-83A1-F6EECF244321}">
                <p14:modId xmlns:p14="http://schemas.microsoft.com/office/powerpoint/2010/main" val="1746966467"/>
              </p:ext>
            </p:extLst>
          </p:nvPr>
        </p:nvGraphicFramePr>
        <p:xfrm>
          <a:off x="835497" y="2377233"/>
          <a:ext cx="5012304" cy="4405311"/>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 Placeholder 2">
            <a:extLst>
              <a:ext uri="{FF2B5EF4-FFF2-40B4-BE49-F238E27FC236}">
                <a16:creationId xmlns:a16="http://schemas.microsoft.com/office/drawing/2014/main" id="{C25BF821-2185-6A43-A174-F6BA26E78083}"/>
              </a:ext>
            </a:extLst>
          </p:cNvPr>
          <p:cNvSpPr txBox="1">
            <a:spLocks/>
          </p:cNvSpPr>
          <p:nvPr/>
        </p:nvSpPr>
        <p:spPr>
          <a:xfrm>
            <a:off x="114088"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Foreign Reserves Serve as a Backstop to Prevent </a:t>
            </a:r>
            <a:r>
              <a:rPr lang="en-US" sz="1600" b="0" dirty="0">
                <a:latin typeface="Helvetica Neue" panose="02000503000000020004" pitchFamily="2" charset="0"/>
                <a:ea typeface="Helvetica Neue" panose="02000503000000020004" pitchFamily="2" charset="0"/>
                <a:cs typeface="Helvetica Neue" panose="02000503000000020004" pitchFamily="2" charset="0"/>
              </a:rPr>
              <a:t>H</a:t>
            </a:r>
            <a:r>
              <a:rPr kumimoji="0" lang="en-US" sz="1600" b="0" i="0" u="none" strike="noStrike" kern="0" cap="none" spc="0" normalizeH="0" baseline="0" noProof="0" dirty="0" err="1">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yperinflation</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Connector 21">
            <a:extLst>
              <a:ext uri="{FF2B5EF4-FFF2-40B4-BE49-F238E27FC236}">
                <a16:creationId xmlns:a16="http://schemas.microsoft.com/office/drawing/2014/main" id="{C411AE6D-D627-0849-BBF0-AF051766E5CB}"/>
              </a:ext>
            </a:extLst>
          </p:cNvPr>
          <p:cNvCxnSpPr>
            <a:cxnSpLocks/>
          </p:cNvCxnSpPr>
          <p:nvPr/>
        </p:nvCxnSpPr>
        <p:spPr>
          <a:xfrm>
            <a:off x="176196" y="1992829"/>
            <a:ext cx="633090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234C7347-E88C-CE4F-ACB1-059AAC3CC951}"/>
              </a:ext>
            </a:extLst>
          </p:cNvPr>
          <p:cNvSpPr txBox="1">
            <a:spLocks/>
          </p:cNvSpPr>
          <p:nvPr/>
        </p:nvSpPr>
        <p:spPr>
          <a:xfrm>
            <a:off x="7144610"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24" name="Straight Connector 23">
            <a:extLst>
              <a:ext uri="{FF2B5EF4-FFF2-40B4-BE49-F238E27FC236}">
                <a16:creationId xmlns:a16="http://schemas.microsoft.com/office/drawing/2014/main" id="{6158D8E1-F7C0-0E43-AE2D-F05AFB4DF8D1}"/>
              </a:ext>
            </a:extLst>
          </p:cNvPr>
          <p:cNvCxnSpPr>
            <a:cxnSpLocks/>
          </p:cNvCxnSpPr>
          <p:nvPr/>
        </p:nvCxnSpPr>
        <p:spPr>
          <a:xfrm>
            <a:off x="6757367"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CEE8150D-050D-F44E-A874-E71480766539}"/>
              </a:ext>
            </a:extLst>
          </p:cNvPr>
          <p:cNvSpPr txBox="1">
            <a:spLocks/>
          </p:cNvSpPr>
          <p:nvPr/>
        </p:nvSpPr>
        <p:spPr>
          <a:xfrm>
            <a:off x="644169" y="2054461"/>
            <a:ext cx="5394960" cy="223651"/>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4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Breakdown Of Global Currency Reserves</a:t>
            </a:r>
          </a:p>
        </p:txBody>
      </p:sp>
    </p:spTree>
    <p:extLst>
      <p:ext uri="{BB962C8B-B14F-4D97-AF65-F5344CB8AC3E}">
        <p14:creationId xmlns:p14="http://schemas.microsoft.com/office/powerpoint/2010/main" val="111365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order to further insure against the same dynamics that doomed TITAN, Terra recently has begun to build a Foreign Currency Reserve of Bitcoins.</a:t>
            </a:r>
          </a:p>
        </p:txBody>
      </p: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6768790" y="2027777"/>
            <a:ext cx="5246823" cy="4280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b="1" dirty="0">
                <a:solidFill>
                  <a:srgbClr val="3B3D40"/>
                </a:solidFill>
              </a:rPr>
              <a:t>A Proven Defense to Hyperinflation: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While building and maintaining a foreign currency reserve to backstop a currency issued by a quasi-central bank is not exactly a new era or even an innovation in monetary policy, it has been proven by nearly a hundred years of history to offer additional options that help prevent hyperinflation.</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Outsized Foreign Currency Reserve:</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Relative to the current market supply of $15.61B UST, $10B USD of BTC is a sizable foreign reserve. However, without diversification, this </a:t>
            </a:r>
            <a:r>
              <a:rPr lang="en-US" sz="1200" b="1" dirty="0">
                <a:solidFill>
                  <a:srgbClr val="3B3D40"/>
                </a:solidFill>
              </a:rPr>
              <a:t>STRONGLY</a:t>
            </a:r>
            <a:r>
              <a:rPr lang="en-US" sz="1200" dirty="0">
                <a:solidFill>
                  <a:srgbClr val="3B3D40"/>
                </a:solidFill>
              </a:rPr>
              <a:t> ties the stability of the UST to BTC. In the event of large shocks to BTC prices, that would have an impact on the perceived stability of Terra. Generally, most large foreign reserve holdings are well diversified and composed of currencies issued by stable central banks. It remains to be seen if the Terra team is planning to diversify their holdings to a basket of diversified crypto currencies.</a:t>
            </a:r>
          </a:p>
          <a:p>
            <a:pPr marL="227013" lv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Effectively Functions as Collateral:</a:t>
            </a:r>
            <a:r>
              <a:rPr lang="en-US" sz="1600" dirty="0">
                <a:solidFill>
                  <a:srgbClr val="3B3D40"/>
                </a:solidFill>
              </a:rPr>
              <a:t> </a:t>
            </a:r>
          </a:p>
          <a:p>
            <a:pPr marL="227013" indent="0">
              <a:lnSpc>
                <a:spcPct val="100000"/>
              </a:lnSpc>
              <a:spcBef>
                <a:spcPts val="0"/>
              </a:spcBef>
              <a:buNone/>
            </a:pPr>
            <a:r>
              <a:rPr lang="en-US" sz="1200" dirty="0">
                <a:solidFill>
                  <a:srgbClr val="3B3D40"/>
                </a:solidFill>
              </a:rPr>
              <a:t>While reserves are not collateral and Terra is not redeemable for these BTC reserves directly, it does introduce the concept of hybrid, algorithmically managed, under-collateralized stablecoins. </a:t>
            </a:r>
          </a:p>
          <a:p>
            <a:pPr marL="227013" indent="0">
              <a:lnSpc>
                <a:spcPct val="100000"/>
              </a:lnSpc>
              <a:spcBef>
                <a:spcPts val="0"/>
              </a:spcBef>
              <a:buNone/>
            </a:pPr>
            <a:endParaRPr lang="en-US" sz="1200" dirty="0">
              <a:solidFill>
                <a:srgbClr val="3B3D40"/>
              </a:solidFill>
            </a:endParaRPr>
          </a:p>
        </p:txBody>
      </p:sp>
      <p:sp>
        <p:nvSpPr>
          <p:cNvPr id="21" name="Text Placeholder 2">
            <a:extLst>
              <a:ext uri="{FF2B5EF4-FFF2-40B4-BE49-F238E27FC236}">
                <a16:creationId xmlns:a16="http://schemas.microsoft.com/office/drawing/2014/main" id="{C25BF821-2185-6A43-A174-F6BA26E78083}"/>
              </a:ext>
            </a:extLst>
          </p:cNvPr>
          <p:cNvSpPr txBox="1">
            <a:spLocks/>
          </p:cNvSpPr>
          <p:nvPr/>
        </p:nvSpPr>
        <p:spPr>
          <a:xfrm>
            <a:off x="66741"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As of writing they have announced raising a basket of $10B</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Connector 21">
            <a:extLst>
              <a:ext uri="{FF2B5EF4-FFF2-40B4-BE49-F238E27FC236}">
                <a16:creationId xmlns:a16="http://schemas.microsoft.com/office/drawing/2014/main" id="{C411AE6D-D627-0849-BBF0-AF051766E5CB}"/>
              </a:ext>
            </a:extLst>
          </p:cNvPr>
          <p:cNvCxnSpPr>
            <a:cxnSpLocks/>
          </p:cNvCxnSpPr>
          <p:nvPr/>
        </p:nvCxnSpPr>
        <p:spPr>
          <a:xfrm>
            <a:off x="285650" y="1992829"/>
            <a:ext cx="6017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234C7347-E88C-CE4F-ACB1-059AAC3CC951}"/>
              </a:ext>
            </a:extLst>
          </p:cNvPr>
          <p:cNvSpPr txBox="1">
            <a:spLocks/>
          </p:cNvSpPr>
          <p:nvPr/>
        </p:nvSpPr>
        <p:spPr>
          <a:xfrm>
            <a:off x="7156033"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This is a prudent move with multiple benefits.</a:t>
            </a:r>
          </a:p>
        </p:txBody>
      </p:sp>
      <p:cxnSp>
        <p:nvCxnSpPr>
          <p:cNvPr id="24" name="Straight Connector 23">
            <a:extLst>
              <a:ext uri="{FF2B5EF4-FFF2-40B4-BE49-F238E27FC236}">
                <a16:creationId xmlns:a16="http://schemas.microsoft.com/office/drawing/2014/main" id="{6158D8E1-F7C0-0E43-AE2D-F05AFB4DF8D1}"/>
              </a:ext>
            </a:extLst>
          </p:cNvPr>
          <p:cNvCxnSpPr>
            <a:cxnSpLocks/>
          </p:cNvCxnSpPr>
          <p:nvPr/>
        </p:nvCxnSpPr>
        <p:spPr>
          <a:xfrm>
            <a:off x="6745943"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D32C7AA8-28CA-404D-979C-6B385990AA89}"/>
              </a:ext>
            </a:extLst>
          </p:cNvPr>
          <p:cNvSpPr/>
          <p:nvPr/>
        </p:nvSpPr>
        <p:spPr>
          <a:xfrm>
            <a:off x="457200" y="2524189"/>
            <a:ext cx="5638800" cy="2997609"/>
          </a:xfrm>
          <a:prstGeom prst="roundRect">
            <a:avLst>
              <a:gd name="adj" fmla="val 5290"/>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011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3" name="Cross 2">
            <a:extLst>
              <a:ext uri="{FF2B5EF4-FFF2-40B4-BE49-F238E27FC236}">
                <a16:creationId xmlns:a16="http://schemas.microsoft.com/office/drawing/2014/main" id="{54DEF5D2-8075-924E-A78F-1DF320FC14C0}"/>
              </a:ext>
            </a:extLst>
          </p:cNvPr>
          <p:cNvSpPr/>
          <p:nvPr/>
        </p:nvSpPr>
        <p:spPr>
          <a:xfrm>
            <a:off x="3552540" y="2700951"/>
            <a:ext cx="422978" cy="422978"/>
          </a:xfrm>
          <a:prstGeom prst="plus">
            <a:avLst>
              <a:gd name="adj" fmla="val 41344"/>
            </a:avLst>
          </a:prstGeom>
          <a:solidFill>
            <a:srgbClr val="3B3D40"/>
          </a:solid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821437-F98E-0948-B18E-D43B6382D9BC}"/>
              </a:ext>
            </a:extLst>
          </p:cNvPr>
          <p:cNvSpPr txBox="1">
            <a:spLocks/>
          </p:cNvSpPr>
          <p:nvPr/>
        </p:nvSpPr>
        <p:spPr>
          <a:xfrm>
            <a:off x="457200" y="252669"/>
            <a:ext cx="111217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new Terra, along with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Frax</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are examples of hybrid models that combine algorithmic management of monetary supply with backing reserves, though they are undercollateralized.</a:t>
            </a:r>
          </a:p>
        </p:txBody>
      </p:sp>
      <p:sp>
        <p:nvSpPr>
          <p:cNvPr id="7" name="Text Placeholder 2">
            <a:extLst>
              <a:ext uri="{FF2B5EF4-FFF2-40B4-BE49-F238E27FC236}">
                <a16:creationId xmlns:a16="http://schemas.microsoft.com/office/drawing/2014/main" id="{FD9FA47D-A475-604D-8596-F82A58504430}"/>
              </a:ext>
            </a:extLst>
          </p:cNvPr>
          <p:cNvSpPr txBox="1">
            <a:spLocks/>
          </p:cNvSpPr>
          <p:nvPr/>
        </p:nvSpPr>
        <p:spPr>
          <a:xfrm>
            <a:off x="220991" y="1736828"/>
            <a:ext cx="7086077"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Hybrids Combine Algorithmic Management with Collateralized Reserves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 Placeholder 2">
            <a:extLst>
              <a:ext uri="{FF2B5EF4-FFF2-40B4-BE49-F238E27FC236}">
                <a16:creationId xmlns:a16="http://schemas.microsoft.com/office/drawing/2014/main" id="{C4AAFAA3-8370-784D-A818-BC3E2D3E4D94}"/>
              </a:ext>
            </a:extLst>
          </p:cNvPr>
          <p:cNvSpPr txBox="1">
            <a:spLocks/>
          </p:cNvSpPr>
          <p:nvPr/>
        </p:nvSpPr>
        <p:spPr>
          <a:xfrm>
            <a:off x="7498673"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9" name="Straight Connector 8">
            <a:extLst>
              <a:ext uri="{FF2B5EF4-FFF2-40B4-BE49-F238E27FC236}">
                <a16:creationId xmlns:a16="http://schemas.microsoft.com/office/drawing/2014/main" id="{3494C02B-CDE2-1D4A-B943-7D575B07AEB7}"/>
              </a:ext>
            </a:extLst>
          </p:cNvPr>
          <p:cNvCxnSpPr>
            <a:cxnSpLocks/>
          </p:cNvCxnSpPr>
          <p:nvPr/>
        </p:nvCxnSpPr>
        <p:spPr>
          <a:xfrm>
            <a:off x="7498673"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5">
            <a:extLst>
              <a:ext uri="{FF2B5EF4-FFF2-40B4-BE49-F238E27FC236}">
                <a16:creationId xmlns:a16="http://schemas.microsoft.com/office/drawing/2014/main" id="{A83DFA6D-4929-704F-87FE-3E1688A85F05}"/>
              </a:ext>
            </a:extLst>
          </p:cNvPr>
          <p:cNvSpPr txBox="1">
            <a:spLocks/>
          </p:cNvSpPr>
          <p:nvPr/>
        </p:nvSpPr>
        <p:spPr>
          <a:xfrm>
            <a:off x="7462771" y="2059564"/>
            <a:ext cx="4693327" cy="47008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More Efficient Capital Allocation: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only a portion of the market cap is backed by collateral, these tokens are generally more capital efficient as they don’t require users to tie up the full amounts of their assets. In addition, most do not allow direct redemption against reserves meaning that the bulk of the capital can be deployed on capital markets to generate additional interest with only a marginal amount held in liquid currencies for day to day operations.</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Algorithm and Governance:</a:t>
            </a:r>
            <a:r>
              <a:rPr lang="en-US" sz="1600" dirty="0">
                <a:solidFill>
                  <a:srgbClr val="3B3D40"/>
                </a:solidFill>
              </a:rPr>
              <a:t> </a:t>
            </a:r>
          </a:p>
          <a:p>
            <a:pPr marL="227013" indent="0">
              <a:lnSpc>
                <a:spcPct val="100000"/>
              </a:lnSpc>
              <a:spcBef>
                <a:spcPts val="0"/>
              </a:spcBef>
              <a:buNone/>
            </a:pPr>
            <a:r>
              <a:rPr lang="en-US" sz="1200" dirty="0">
                <a:solidFill>
                  <a:srgbClr val="3B3D40"/>
                </a:solidFill>
              </a:rPr>
              <a:t>By using an algorithm to determine supply and perform open market operations, the price can remain closely pegged without centralized, or human intervention.</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Partial Reserves Can’t Fully Prevent a Run:</a:t>
            </a:r>
            <a:r>
              <a:rPr lang="en-US" sz="1600" dirty="0">
                <a:solidFill>
                  <a:srgbClr val="3B3D40"/>
                </a:solidFill>
              </a:rPr>
              <a:t> </a:t>
            </a:r>
          </a:p>
          <a:p>
            <a:pPr marL="227013" indent="0">
              <a:lnSpc>
                <a:spcPct val="100000"/>
              </a:lnSpc>
              <a:spcBef>
                <a:spcPts val="0"/>
              </a:spcBef>
              <a:buNone/>
            </a:pPr>
            <a:r>
              <a:rPr lang="en-US" sz="1200" dirty="0">
                <a:solidFill>
                  <a:srgbClr val="3B3D40"/>
                </a:solidFill>
              </a:rPr>
              <a:t>It’s still possible for </a:t>
            </a:r>
            <a:r>
              <a:rPr lang="en-US" sz="1200" dirty="0" err="1">
                <a:solidFill>
                  <a:srgbClr val="3B3D40"/>
                </a:solidFill>
              </a:rPr>
              <a:t>Frax</a:t>
            </a:r>
            <a:r>
              <a:rPr lang="en-US" sz="1200" dirty="0">
                <a:solidFill>
                  <a:srgbClr val="3B3D40"/>
                </a:solidFill>
              </a:rPr>
              <a:t> and Terra to lose their peg as their tokens are not fully backed by collateral. </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Reserves Assets Incur Correlated Risks:</a:t>
            </a:r>
            <a:r>
              <a:rPr lang="en-US" sz="1600" dirty="0">
                <a:solidFill>
                  <a:srgbClr val="3B3D40"/>
                </a:solidFill>
              </a:rPr>
              <a:t> </a:t>
            </a:r>
          </a:p>
          <a:p>
            <a:pPr marL="227013" indent="0">
              <a:lnSpc>
                <a:spcPct val="100000"/>
              </a:lnSpc>
              <a:spcBef>
                <a:spcPts val="0"/>
              </a:spcBef>
              <a:buNone/>
            </a:pPr>
            <a:r>
              <a:rPr lang="en-US" sz="1200" dirty="0">
                <a:solidFill>
                  <a:srgbClr val="3B3D40"/>
                </a:solidFill>
              </a:rPr>
              <a:t>By backing their pool partially, they do create strong correlations with the underlying reserve assets, BTC in the case of Terra and USDC in the case FRAX. In the case of Terra for example, a drop in the price of BTC might change market sentiment and demand for UST which may require liquidating BTC at a loss leading to a price spiral.</a:t>
            </a:r>
          </a:p>
          <a:p>
            <a:pPr marL="227013" indent="0">
              <a:lnSpc>
                <a:spcPct val="100000"/>
              </a:lnSpc>
              <a:spcBef>
                <a:spcPts val="0"/>
              </a:spcBef>
              <a:buNone/>
            </a:pPr>
            <a:endParaRPr lang="en-US" sz="1200" dirty="0">
              <a:solidFill>
                <a:srgbClr val="3B3D40"/>
              </a:solidFill>
            </a:endParaRPr>
          </a:p>
        </p:txBody>
      </p:sp>
      <p:cxnSp>
        <p:nvCxnSpPr>
          <p:cNvPr id="11" name="Straight Connector 10">
            <a:extLst>
              <a:ext uri="{FF2B5EF4-FFF2-40B4-BE49-F238E27FC236}">
                <a16:creationId xmlns:a16="http://schemas.microsoft.com/office/drawing/2014/main" id="{38AA19BE-AB82-9D48-8F2A-07168BA95C02}"/>
              </a:ext>
            </a:extLst>
          </p:cNvPr>
          <p:cNvCxnSpPr>
            <a:cxnSpLocks/>
          </p:cNvCxnSpPr>
          <p:nvPr/>
        </p:nvCxnSpPr>
        <p:spPr>
          <a:xfrm>
            <a:off x="282989" y="1992829"/>
            <a:ext cx="696208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4" descr="Dai (cryptocurrency) - Wikipedia">
            <a:extLst>
              <a:ext uri="{FF2B5EF4-FFF2-40B4-BE49-F238E27FC236}">
                <a16:creationId xmlns:a16="http://schemas.microsoft.com/office/drawing/2014/main" id="{9D0A9C1B-3EF9-1742-8EAF-5437ED198C4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55755" y="2251637"/>
            <a:ext cx="2832014" cy="1321606"/>
          </a:xfrm>
          <a:prstGeom prst="rect">
            <a:avLst/>
          </a:prstGeom>
          <a:noFill/>
          <a:extLst>
            <a:ext uri="{909E8E84-426E-40DD-AFC4-6F175D3DCCD1}">
              <a14:hiddenFill xmlns:a14="http://schemas.microsoft.com/office/drawing/2010/main">
                <a:solidFill>
                  <a:srgbClr val="FFFFFF"/>
                </a:solidFill>
              </a14:hiddenFill>
            </a:ext>
          </a:extLst>
        </p:spPr>
      </p:pic>
      <p:sp>
        <p:nvSpPr>
          <p:cNvPr id="14" name="Equal 13">
            <a:extLst>
              <a:ext uri="{FF2B5EF4-FFF2-40B4-BE49-F238E27FC236}">
                <a16:creationId xmlns:a16="http://schemas.microsoft.com/office/drawing/2014/main" id="{AF640994-FF38-8949-BB80-F2033FEDF871}"/>
              </a:ext>
            </a:extLst>
          </p:cNvPr>
          <p:cNvSpPr/>
          <p:nvPr/>
        </p:nvSpPr>
        <p:spPr>
          <a:xfrm>
            <a:off x="3289967" y="3538161"/>
            <a:ext cx="948123" cy="565830"/>
          </a:xfrm>
          <a:prstGeom prst="mathEqual">
            <a:avLst>
              <a:gd name="adj1" fmla="val 27699"/>
              <a:gd name="adj2" fmla="val 12917"/>
            </a:avLst>
          </a:prstGeom>
          <a:solidFill>
            <a:srgbClr val="3B3D40"/>
          </a:solid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2" descr="Introducing the $150 Million Terra Ecosystem Fund | by The Intern | Terra  Money | Medium">
            <a:extLst>
              <a:ext uri="{FF2B5EF4-FFF2-40B4-BE49-F238E27FC236}">
                <a16:creationId xmlns:a16="http://schemas.microsoft.com/office/drawing/2014/main" id="{1932FF94-C0E5-C54C-AA34-51C380BDD3F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304609" y="5581345"/>
            <a:ext cx="2918840" cy="7194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D53E493-3DF4-D448-9FAA-D8B81DC7347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416718" y="4016808"/>
            <a:ext cx="2918840" cy="1054952"/>
          </a:xfrm>
          <a:prstGeom prst="rect">
            <a:avLst/>
          </a:prstGeom>
        </p:spPr>
      </p:pic>
      <p:sp>
        <p:nvSpPr>
          <p:cNvPr id="21" name="Text Placeholder 2">
            <a:extLst>
              <a:ext uri="{FF2B5EF4-FFF2-40B4-BE49-F238E27FC236}">
                <a16:creationId xmlns:a16="http://schemas.microsoft.com/office/drawing/2014/main" id="{CD1D3AD0-9712-FC48-A318-77741FA8AB79}"/>
              </a:ext>
            </a:extLst>
          </p:cNvPr>
          <p:cNvSpPr txBox="1">
            <a:spLocks/>
          </p:cNvSpPr>
          <p:nvPr/>
        </p:nvSpPr>
        <p:spPr>
          <a:xfrm>
            <a:off x="853556" y="5132077"/>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Backed By USDC</a:t>
            </a:r>
          </a:p>
        </p:txBody>
      </p:sp>
      <p:sp>
        <p:nvSpPr>
          <p:cNvPr id="22" name="Text Placeholder 2">
            <a:extLst>
              <a:ext uri="{FF2B5EF4-FFF2-40B4-BE49-F238E27FC236}">
                <a16:creationId xmlns:a16="http://schemas.microsoft.com/office/drawing/2014/main" id="{118B6DB6-AEA7-794B-B9EA-1F3A3D4CAF4D}"/>
              </a:ext>
            </a:extLst>
          </p:cNvPr>
          <p:cNvSpPr txBox="1">
            <a:spLocks/>
          </p:cNvSpPr>
          <p:nvPr/>
        </p:nvSpPr>
        <p:spPr>
          <a:xfrm>
            <a:off x="2942202" y="6411880"/>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Backed By BTC</a:t>
            </a:r>
          </a:p>
        </p:txBody>
      </p:sp>
      <p:sp>
        <p:nvSpPr>
          <p:cNvPr id="23" name="Text Placeholder 2">
            <a:extLst>
              <a:ext uri="{FF2B5EF4-FFF2-40B4-BE49-F238E27FC236}">
                <a16:creationId xmlns:a16="http://schemas.microsoft.com/office/drawing/2014/main" id="{AE5853D9-67C0-B84E-BE46-1979C9D2C424}"/>
              </a:ext>
            </a:extLst>
          </p:cNvPr>
          <p:cNvSpPr txBox="1">
            <a:spLocks/>
          </p:cNvSpPr>
          <p:nvPr/>
        </p:nvSpPr>
        <p:spPr>
          <a:xfrm>
            <a:off x="4973324" y="5132077"/>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Backed By USDT &amp; USDC</a:t>
            </a:r>
          </a:p>
        </p:txBody>
      </p:sp>
      <p:sp>
        <p:nvSpPr>
          <p:cNvPr id="19" name="Text Placeholder 2">
            <a:extLst>
              <a:ext uri="{FF2B5EF4-FFF2-40B4-BE49-F238E27FC236}">
                <a16:creationId xmlns:a16="http://schemas.microsoft.com/office/drawing/2014/main" id="{9678C435-FC53-E446-9AC9-27E731714788}"/>
              </a:ext>
            </a:extLst>
          </p:cNvPr>
          <p:cNvSpPr txBox="1">
            <a:spLocks/>
          </p:cNvSpPr>
          <p:nvPr/>
        </p:nvSpPr>
        <p:spPr>
          <a:xfrm>
            <a:off x="4547367" y="3322742"/>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Algorithmic Control</a:t>
            </a:r>
          </a:p>
        </p:txBody>
      </p:sp>
      <p:sp>
        <p:nvSpPr>
          <p:cNvPr id="20" name="Text Placeholder 2">
            <a:extLst>
              <a:ext uri="{FF2B5EF4-FFF2-40B4-BE49-F238E27FC236}">
                <a16:creationId xmlns:a16="http://schemas.microsoft.com/office/drawing/2014/main" id="{66C3080B-59E8-5449-B842-3564AF22E81F}"/>
              </a:ext>
            </a:extLst>
          </p:cNvPr>
          <p:cNvSpPr txBox="1">
            <a:spLocks/>
          </p:cNvSpPr>
          <p:nvPr/>
        </p:nvSpPr>
        <p:spPr>
          <a:xfrm>
            <a:off x="1040017" y="3322742"/>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Collateralization</a:t>
            </a:r>
          </a:p>
        </p:txBody>
      </p:sp>
      <p:pic>
        <p:nvPicPr>
          <p:cNvPr id="24" name="Picture 3" descr="page3image10608560">
            <a:extLst>
              <a:ext uri="{FF2B5EF4-FFF2-40B4-BE49-F238E27FC236}">
                <a16:creationId xmlns:a16="http://schemas.microsoft.com/office/drawing/2014/main" id="{AD45406D-5D5F-2968-9245-9CA674C43A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0289" y="2613743"/>
            <a:ext cx="3168056" cy="702811"/>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page10image10689024">
            <a:extLst>
              <a:ext uri="{FF2B5EF4-FFF2-40B4-BE49-F238E27FC236}">
                <a16:creationId xmlns:a16="http://schemas.microsoft.com/office/drawing/2014/main" id="{F1C8E7BE-CFAB-73F9-8C72-B08F3AB56E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051" y="4246105"/>
            <a:ext cx="22225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525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All of these different types of stablecoins make money in the same three ways; fixed fees for utilizing their token infrastructure, deploying their capital/collateral, and seigniorage.</a:t>
            </a:r>
          </a:p>
        </p:txBody>
      </p:sp>
      <p:sp>
        <p:nvSpPr>
          <p:cNvPr id="3" name="TextBox 2">
            <a:extLst>
              <a:ext uri="{FF2B5EF4-FFF2-40B4-BE49-F238E27FC236}">
                <a16:creationId xmlns:a16="http://schemas.microsoft.com/office/drawing/2014/main" id="{D141709C-B857-0347-B58C-CBAC0DFA7DC2}"/>
              </a:ext>
            </a:extLst>
          </p:cNvPr>
          <p:cNvSpPr txBox="1"/>
          <p:nvPr/>
        </p:nvSpPr>
        <p:spPr>
          <a:xfrm>
            <a:off x="380247" y="1784103"/>
            <a:ext cx="3840480" cy="1323439"/>
          </a:xfrm>
          <a:prstGeom prst="rect">
            <a:avLst/>
          </a:prstGeom>
          <a:noFill/>
        </p:spPr>
        <p:txBody>
          <a:bodyPr wrap="square" rtlCol="0">
            <a:spAutoFit/>
          </a:bodyPr>
          <a:lstStyle/>
          <a:p>
            <a:pPr algn="ctr"/>
            <a:r>
              <a:rPr lang="en-US" sz="2000" b="1" dirty="0">
                <a:solidFill>
                  <a:srgbClr val="3B3D40"/>
                </a:solidFill>
              </a:rPr>
              <a:t>Fixed Infrastructure Fees</a:t>
            </a:r>
          </a:p>
          <a:p>
            <a:pPr algn="ctr"/>
            <a:r>
              <a:rPr lang="en-US" sz="1200" b="1" dirty="0">
                <a:solidFill>
                  <a:srgbClr val="3B3D40"/>
                </a:solidFill>
              </a:rPr>
              <a:t>Most fiat backed stablecoins charge fees for verification, redemption and minting. Crypto-backed stablecoins charge similar fees, and if they are a layer 1 network, may charge additional network usage fees such as Terra’s tax rate of 0.60% on every transaction.</a:t>
            </a:r>
          </a:p>
        </p:txBody>
      </p:sp>
      <p:sp>
        <p:nvSpPr>
          <p:cNvPr id="4" name="TextBox 3">
            <a:extLst>
              <a:ext uri="{FF2B5EF4-FFF2-40B4-BE49-F238E27FC236}">
                <a16:creationId xmlns:a16="http://schemas.microsoft.com/office/drawing/2014/main" id="{56556383-29CD-BC46-91BC-C4AB9E8C3A8A}"/>
              </a:ext>
            </a:extLst>
          </p:cNvPr>
          <p:cNvSpPr txBox="1"/>
          <p:nvPr/>
        </p:nvSpPr>
        <p:spPr>
          <a:xfrm>
            <a:off x="7971273" y="1784103"/>
            <a:ext cx="3840480" cy="1138773"/>
          </a:xfrm>
          <a:prstGeom prst="rect">
            <a:avLst/>
          </a:prstGeom>
          <a:noFill/>
        </p:spPr>
        <p:txBody>
          <a:bodyPr wrap="square" rtlCol="0">
            <a:spAutoFit/>
          </a:bodyPr>
          <a:lstStyle/>
          <a:p>
            <a:pPr algn="ctr"/>
            <a:r>
              <a:rPr lang="en-US" sz="2000" b="1" dirty="0">
                <a:solidFill>
                  <a:srgbClr val="3B3D40"/>
                </a:solidFill>
              </a:rPr>
              <a:t>Seigniorage</a:t>
            </a:r>
          </a:p>
          <a:p>
            <a:pPr algn="ctr"/>
            <a:r>
              <a:rPr lang="en-US" sz="1200" b="1" dirty="0">
                <a:solidFill>
                  <a:srgbClr val="3B3D40"/>
                </a:solidFill>
              </a:rPr>
              <a:t>Seigniorage is the difference between the value of money and the cost to produce and distribute it. As tokens cost virtually nothing to produce or distribute, algorithmic stablecoins receive 100% of their market cap as a profit.</a:t>
            </a:r>
          </a:p>
        </p:txBody>
      </p:sp>
      <p:sp>
        <p:nvSpPr>
          <p:cNvPr id="5" name="TextBox 4">
            <a:extLst>
              <a:ext uri="{FF2B5EF4-FFF2-40B4-BE49-F238E27FC236}">
                <a16:creationId xmlns:a16="http://schemas.microsoft.com/office/drawing/2014/main" id="{9EB1FCBC-283C-2648-9E25-5DD1321C6D3B}"/>
              </a:ext>
            </a:extLst>
          </p:cNvPr>
          <p:cNvSpPr txBox="1"/>
          <p:nvPr/>
        </p:nvSpPr>
        <p:spPr>
          <a:xfrm>
            <a:off x="4175759" y="1784103"/>
            <a:ext cx="3840480" cy="1323439"/>
          </a:xfrm>
          <a:prstGeom prst="rect">
            <a:avLst/>
          </a:prstGeom>
          <a:noFill/>
        </p:spPr>
        <p:txBody>
          <a:bodyPr wrap="square" rtlCol="0">
            <a:spAutoFit/>
          </a:bodyPr>
          <a:lstStyle/>
          <a:p>
            <a:pPr algn="ctr"/>
            <a:r>
              <a:rPr lang="en-US" sz="2000" b="1" dirty="0">
                <a:solidFill>
                  <a:srgbClr val="3B3D40"/>
                </a:solidFill>
              </a:rPr>
              <a:t>Net Interest Margin</a:t>
            </a:r>
          </a:p>
          <a:p>
            <a:pPr algn="ctr"/>
            <a:r>
              <a:rPr lang="en-US" sz="1200" b="1" dirty="0">
                <a:solidFill>
                  <a:srgbClr val="3B3D40"/>
                </a:solidFill>
              </a:rPr>
              <a:t>Many stablecoins deploy their locked collateral on the broader capital markets. This allows them to deploy that otherwise dead capital and generate interest returns. As most stablecoins don’t pay interest or appreciate, this results in a net positive margin for the token issuer.</a:t>
            </a:r>
          </a:p>
        </p:txBody>
      </p:sp>
      <p:cxnSp>
        <p:nvCxnSpPr>
          <p:cNvPr id="7" name="Straight Connector 6">
            <a:extLst>
              <a:ext uri="{FF2B5EF4-FFF2-40B4-BE49-F238E27FC236}">
                <a16:creationId xmlns:a16="http://schemas.microsoft.com/office/drawing/2014/main" id="{B03936AC-2D11-8E45-AEBB-151EC743C760}"/>
              </a:ext>
            </a:extLst>
          </p:cNvPr>
          <p:cNvCxnSpPr>
            <a:cxnSpLocks/>
          </p:cNvCxnSpPr>
          <p:nvPr/>
        </p:nvCxnSpPr>
        <p:spPr>
          <a:xfrm>
            <a:off x="4198243" y="1784534"/>
            <a:ext cx="0" cy="4760104"/>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EE7B360-0256-B647-8D0B-CC57BB01C5A4}"/>
              </a:ext>
            </a:extLst>
          </p:cNvPr>
          <p:cNvCxnSpPr>
            <a:cxnSpLocks/>
          </p:cNvCxnSpPr>
          <p:nvPr/>
        </p:nvCxnSpPr>
        <p:spPr>
          <a:xfrm>
            <a:off x="7993755" y="1784534"/>
            <a:ext cx="0" cy="4739556"/>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60896E-4CA7-FF41-B217-9FDBE51263D6}"/>
              </a:ext>
            </a:extLst>
          </p:cNvPr>
          <p:cNvSpPr txBox="1"/>
          <p:nvPr/>
        </p:nvSpPr>
        <p:spPr>
          <a:xfrm>
            <a:off x="7971273" y="5953672"/>
            <a:ext cx="3840480" cy="276999"/>
          </a:xfrm>
          <a:prstGeom prst="rect">
            <a:avLst/>
          </a:prstGeom>
          <a:noFill/>
        </p:spPr>
        <p:txBody>
          <a:bodyPr wrap="square" rtlCol="0">
            <a:spAutoFit/>
          </a:bodyPr>
          <a:lstStyle/>
          <a:p>
            <a:pPr algn="ctr"/>
            <a:r>
              <a:rPr lang="en-US" sz="1200" b="1" dirty="0">
                <a:solidFill>
                  <a:srgbClr val="3B3D40"/>
                </a:solidFill>
              </a:rPr>
              <a:t>US Mint Increasing Dollar Supply</a:t>
            </a:r>
          </a:p>
        </p:txBody>
      </p:sp>
      <p:pic>
        <p:nvPicPr>
          <p:cNvPr id="42" name="Picture 41">
            <a:extLst>
              <a:ext uri="{FF2B5EF4-FFF2-40B4-BE49-F238E27FC236}">
                <a16:creationId xmlns:a16="http://schemas.microsoft.com/office/drawing/2014/main" id="{3BC1FE98-C859-E746-8630-9ED02F3D322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77642" y="3780890"/>
            <a:ext cx="2477477" cy="2320716"/>
          </a:xfrm>
          <a:prstGeom prst="rect">
            <a:avLst/>
          </a:prstGeom>
          <a:ln>
            <a:noFill/>
          </a:ln>
        </p:spPr>
        <p:style>
          <a:lnRef idx="2">
            <a:schemeClr val="accent5"/>
          </a:lnRef>
          <a:fillRef idx="1">
            <a:schemeClr val="lt1"/>
          </a:fillRef>
          <a:effectRef idx="0">
            <a:schemeClr val="accent5"/>
          </a:effectRef>
          <a:fontRef idx="minor">
            <a:schemeClr val="dk1"/>
          </a:fontRef>
        </p:style>
      </p:pic>
      <p:pic>
        <p:nvPicPr>
          <p:cNvPr id="48" name="Picture 2">
            <a:extLst>
              <a:ext uri="{FF2B5EF4-FFF2-40B4-BE49-F238E27FC236}">
                <a16:creationId xmlns:a16="http://schemas.microsoft.com/office/drawing/2014/main" id="{36EA133A-0658-CE4A-8CD9-32B2DB96162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21434" y="3256042"/>
            <a:ext cx="1180702" cy="37634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757B990A-23CC-9A46-A55B-B59C2A58413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334577" y="3743333"/>
            <a:ext cx="3522845" cy="2038890"/>
          </a:xfrm>
          <a:prstGeom prst="rect">
            <a:avLst/>
          </a:prstGeom>
        </p:spPr>
      </p:pic>
      <p:pic>
        <p:nvPicPr>
          <p:cNvPr id="54" name="Graphic 53">
            <a:extLst>
              <a:ext uri="{FF2B5EF4-FFF2-40B4-BE49-F238E27FC236}">
                <a16:creationId xmlns:a16="http://schemas.microsoft.com/office/drawing/2014/main" id="{8248FABA-CBA9-CF48-BB24-4762F03E90EA}"/>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83398" y="3317135"/>
            <a:ext cx="1625204" cy="254162"/>
          </a:xfrm>
          <a:prstGeom prst="rect">
            <a:avLst/>
          </a:prstGeom>
        </p:spPr>
      </p:pic>
      <p:sp>
        <p:nvSpPr>
          <p:cNvPr id="55" name="Rectangle 54">
            <a:extLst>
              <a:ext uri="{FF2B5EF4-FFF2-40B4-BE49-F238E27FC236}">
                <a16:creationId xmlns:a16="http://schemas.microsoft.com/office/drawing/2014/main" id="{77E89282-E23A-1240-AF0C-973E12EDB2B1}"/>
              </a:ext>
            </a:extLst>
          </p:cNvPr>
          <p:cNvSpPr/>
          <p:nvPr/>
        </p:nvSpPr>
        <p:spPr>
          <a:xfrm>
            <a:off x="4747156" y="5824607"/>
            <a:ext cx="2541850" cy="276999"/>
          </a:xfrm>
          <a:prstGeom prst="rect">
            <a:avLst/>
          </a:prstGeom>
        </p:spPr>
        <p:txBody>
          <a:bodyPr wrap="none">
            <a:spAutoFit/>
          </a:bodyPr>
          <a:lstStyle/>
          <a:p>
            <a:r>
              <a:rPr lang="en-US" sz="1200" b="1" dirty="0">
                <a:solidFill>
                  <a:srgbClr val="3B3D40"/>
                </a:solidFill>
              </a:rPr>
              <a:t>Interest Rates by Token by Platform </a:t>
            </a:r>
            <a:endParaRPr lang="en-US" dirty="0"/>
          </a:p>
        </p:txBody>
      </p:sp>
      <p:pic>
        <p:nvPicPr>
          <p:cNvPr id="20492" name="Picture 12" descr="Inside container shipping's COVID-era money-printing machine - FreightWaves">
            <a:extLst>
              <a:ext uri="{FF2B5EF4-FFF2-40B4-BE49-F238E27FC236}">
                <a16:creationId xmlns:a16="http://schemas.microsoft.com/office/drawing/2014/main" id="{FA9A764E-7031-A14B-B92C-1EB8357F950D}"/>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261868" y="4120745"/>
            <a:ext cx="3281771" cy="1837023"/>
          </a:xfrm>
          <a:prstGeom prst="rect">
            <a:avLst/>
          </a:prstGeom>
          <a:noFill/>
          <a:extLst>
            <a:ext uri="{909E8E84-426E-40DD-AFC4-6F175D3DCCD1}">
              <a14:hiddenFill xmlns:a14="http://schemas.microsoft.com/office/drawing/2010/main">
                <a:solidFill>
                  <a:srgbClr val="FFFFFF"/>
                </a:solidFill>
              </a14:hiddenFill>
            </a:ext>
          </a:extLst>
        </p:spPr>
      </p:pic>
      <p:pic>
        <p:nvPicPr>
          <p:cNvPr id="20502" name="Picture 22">
            <a:extLst>
              <a:ext uri="{FF2B5EF4-FFF2-40B4-BE49-F238E27FC236}">
                <a16:creationId xmlns:a16="http://schemas.microsoft.com/office/drawing/2014/main" id="{4C227D95-7443-6347-AE42-45B938A6DA8E}"/>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9389142" y="2941846"/>
            <a:ext cx="1004741" cy="1004741"/>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A154A94A-8EBD-FA42-A742-DA6B2772E121}"/>
              </a:ext>
            </a:extLst>
          </p:cNvPr>
          <p:cNvSpPr/>
          <p:nvPr/>
        </p:nvSpPr>
        <p:spPr>
          <a:xfrm>
            <a:off x="1656629" y="6111605"/>
            <a:ext cx="910314" cy="276999"/>
          </a:xfrm>
          <a:prstGeom prst="rect">
            <a:avLst/>
          </a:prstGeom>
        </p:spPr>
        <p:txBody>
          <a:bodyPr wrap="none">
            <a:spAutoFit/>
          </a:bodyPr>
          <a:lstStyle/>
          <a:p>
            <a:pPr algn="ctr"/>
            <a:r>
              <a:rPr lang="en-US" sz="1200" b="1" dirty="0">
                <a:solidFill>
                  <a:srgbClr val="3B3D40"/>
                </a:solidFill>
              </a:rPr>
              <a:t>Tether Fees</a:t>
            </a:r>
            <a:endParaRPr lang="en-US" dirty="0"/>
          </a:p>
        </p:txBody>
      </p:sp>
    </p:spTree>
    <p:extLst>
      <p:ext uri="{BB962C8B-B14F-4D97-AF65-F5344CB8AC3E}">
        <p14:creationId xmlns:p14="http://schemas.microsoft.com/office/powerpoint/2010/main" val="160879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Today, a plethora of stablecoins have found commercial success and have gone on to become one of the cornerstones of the modern crypto ecosystem.</a:t>
            </a:r>
          </a:p>
        </p:txBody>
      </p:sp>
      <p:sp>
        <p:nvSpPr>
          <p:cNvPr id="22" name="Text Placeholder 2">
            <a:extLst>
              <a:ext uri="{FF2B5EF4-FFF2-40B4-BE49-F238E27FC236}">
                <a16:creationId xmlns:a16="http://schemas.microsoft.com/office/drawing/2014/main" id="{88F5F9C8-3F71-6643-B24C-DBD174890514}"/>
              </a:ext>
            </a:extLst>
          </p:cNvPr>
          <p:cNvSpPr txBox="1">
            <a:spLocks/>
          </p:cNvSpPr>
          <p:nvPr/>
        </p:nvSpPr>
        <p:spPr>
          <a:xfrm>
            <a:off x="192065" y="1935242"/>
            <a:ext cx="11664313" cy="2737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800" b="0" dirty="0">
                <a:cs typeface="Helvetica Neue" panose="02000503000000020004" pitchFamily="2" charset="0"/>
              </a:rPr>
              <a:t>Stablecoins today have a combined market cap of $170B+ and are amongst the largest tokens.</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3" name="Straight Connector 22">
            <a:extLst>
              <a:ext uri="{FF2B5EF4-FFF2-40B4-BE49-F238E27FC236}">
                <a16:creationId xmlns:a16="http://schemas.microsoft.com/office/drawing/2014/main" id="{B4CEBE44-0A8B-5741-B9F8-569855412E8A}"/>
              </a:ext>
            </a:extLst>
          </p:cNvPr>
          <p:cNvCxnSpPr>
            <a:cxnSpLocks/>
          </p:cNvCxnSpPr>
          <p:nvPr/>
        </p:nvCxnSpPr>
        <p:spPr>
          <a:xfrm>
            <a:off x="192065" y="2295855"/>
            <a:ext cx="116643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3" name="Chart 12">
            <a:extLst>
              <a:ext uri="{FF2B5EF4-FFF2-40B4-BE49-F238E27FC236}">
                <a16:creationId xmlns:a16="http://schemas.microsoft.com/office/drawing/2014/main" id="{85FBC914-3A45-1545-BBCA-20368C892E35}"/>
              </a:ext>
            </a:extLst>
          </p:cNvPr>
          <p:cNvGraphicFramePr/>
          <p:nvPr>
            <p:extLst>
              <p:ext uri="{D42A27DB-BD31-4B8C-83A1-F6EECF244321}">
                <p14:modId xmlns:p14="http://schemas.microsoft.com/office/powerpoint/2010/main" val="2386823485"/>
              </p:ext>
            </p:extLst>
          </p:nvPr>
        </p:nvGraphicFramePr>
        <p:xfrm>
          <a:off x="263844" y="2565981"/>
          <a:ext cx="11693970" cy="3952462"/>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F89B660E-556D-0C46-8619-51FCF95B0907}"/>
              </a:ext>
            </a:extLst>
          </p:cNvPr>
          <p:cNvSpPr/>
          <p:nvPr/>
        </p:nvSpPr>
        <p:spPr>
          <a:xfrm>
            <a:off x="10313048" y="6605331"/>
            <a:ext cx="1694695" cy="261610"/>
          </a:xfrm>
          <a:prstGeom prst="rect">
            <a:avLst/>
          </a:prstGeom>
        </p:spPr>
        <p:txBody>
          <a:bodyPr wrap="none">
            <a:spAutoFit/>
          </a:bodyPr>
          <a:lstStyle/>
          <a:p>
            <a:r>
              <a:rPr lang="en-US" sz="1100" kern="0" dirty="0">
                <a:solidFill>
                  <a:srgbClr val="3B3D40"/>
                </a:solidFill>
              </a:rPr>
              <a:t>(Measured April 8</a:t>
            </a:r>
            <a:r>
              <a:rPr lang="en-US" sz="1100" kern="0" baseline="30000" dirty="0">
                <a:solidFill>
                  <a:srgbClr val="3B3D40"/>
                </a:solidFill>
              </a:rPr>
              <a:t>th</a:t>
            </a:r>
            <a:r>
              <a:rPr lang="en-US" sz="1100" kern="0" dirty="0">
                <a:solidFill>
                  <a:srgbClr val="3B3D40"/>
                </a:solidFill>
              </a:rPr>
              <a:t>, 2022)</a:t>
            </a:r>
            <a:endParaRPr lang="en-US" sz="1600" dirty="0">
              <a:solidFill>
                <a:srgbClr val="3B3D40"/>
              </a:solidFill>
            </a:endParaRPr>
          </a:p>
        </p:txBody>
      </p:sp>
      <p:pic>
        <p:nvPicPr>
          <p:cNvPr id="1026" name="Picture 2" descr="BTC logo">
            <a:extLst>
              <a:ext uri="{FF2B5EF4-FFF2-40B4-BE49-F238E27FC236}">
                <a16:creationId xmlns:a16="http://schemas.microsoft.com/office/drawing/2014/main" id="{9635FACB-9E1B-CB47-A5AE-7FFA6A00B9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87489" y="2383101"/>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TH logo">
            <a:extLst>
              <a:ext uri="{FF2B5EF4-FFF2-40B4-BE49-F238E27FC236}">
                <a16:creationId xmlns:a16="http://schemas.microsoft.com/office/drawing/2014/main" id="{8485ABA6-70B9-034E-9032-5BD34B3BCD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003346" y="3944821"/>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DT logo">
            <a:extLst>
              <a:ext uri="{FF2B5EF4-FFF2-40B4-BE49-F238E27FC236}">
                <a16:creationId xmlns:a16="http://schemas.microsoft.com/office/drawing/2014/main" id="{DCCD5FFD-978A-3A4B-BFA4-C449FD366B6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719203" y="5147628"/>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NB logo">
            <a:extLst>
              <a:ext uri="{FF2B5EF4-FFF2-40B4-BE49-F238E27FC236}">
                <a16:creationId xmlns:a16="http://schemas.microsoft.com/office/drawing/2014/main" id="{9E68EC6E-9E76-144E-B439-685C215B75C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35060" y="5237290"/>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SDC logo">
            <a:extLst>
              <a:ext uri="{FF2B5EF4-FFF2-40B4-BE49-F238E27FC236}">
                <a16:creationId xmlns:a16="http://schemas.microsoft.com/office/drawing/2014/main" id="{902A1A03-25C7-D041-BBD1-299209B5070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50917" y="529617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XRP logo">
            <a:extLst>
              <a:ext uri="{FF2B5EF4-FFF2-40B4-BE49-F238E27FC236}">
                <a16:creationId xmlns:a16="http://schemas.microsoft.com/office/drawing/2014/main" id="{C1F40B90-2683-9A4E-A77A-8D84D5C1642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582631" y="5377145"/>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DA logo">
            <a:extLst>
              <a:ext uri="{FF2B5EF4-FFF2-40B4-BE49-F238E27FC236}">
                <a16:creationId xmlns:a16="http://schemas.microsoft.com/office/drawing/2014/main" id="{86CBEE9C-D6C0-3647-B7BE-CAB19F3ECE5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290657" y="539049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UNA logo">
            <a:extLst>
              <a:ext uri="{FF2B5EF4-FFF2-40B4-BE49-F238E27FC236}">
                <a16:creationId xmlns:a16="http://schemas.microsoft.com/office/drawing/2014/main" id="{A2BEE462-2A10-3842-B615-0402CDE63C2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014345" y="5377598"/>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VAX logo">
            <a:extLst>
              <a:ext uri="{FF2B5EF4-FFF2-40B4-BE49-F238E27FC236}">
                <a16:creationId xmlns:a16="http://schemas.microsoft.com/office/drawing/2014/main" id="{CCF6CEC6-1B22-664E-8123-360858CB8640}"/>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7730202" y="5398150"/>
            <a:ext cx="365760" cy="36601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GE logo">
            <a:extLst>
              <a:ext uri="{FF2B5EF4-FFF2-40B4-BE49-F238E27FC236}">
                <a16:creationId xmlns:a16="http://schemas.microsoft.com/office/drawing/2014/main" id="{70207C14-4D50-0447-9C12-9C5E37DC57E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9161916" y="5428837"/>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BUSD logo">
            <a:extLst>
              <a:ext uri="{FF2B5EF4-FFF2-40B4-BE49-F238E27FC236}">
                <a16:creationId xmlns:a16="http://schemas.microsoft.com/office/drawing/2014/main" id="{4BFABE5D-D16B-8448-830B-01FFFFCC7DFC}"/>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9877773" y="5462290"/>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UST logo">
            <a:extLst>
              <a:ext uri="{FF2B5EF4-FFF2-40B4-BE49-F238E27FC236}">
                <a16:creationId xmlns:a16="http://schemas.microsoft.com/office/drawing/2014/main" id="{7F9DB03C-4783-0C4A-A2A8-347790C2018B}"/>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0593630" y="548284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HIB logo">
            <a:extLst>
              <a:ext uri="{FF2B5EF4-FFF2-40B4-BE49-F238E27FC236}">
                <a16:creationId xmlns:a16="http://schemas.microsoft.com/office/drawing/2014/main" id="{E3AAE398-3491-1942-BD3F-EE883F2195EB}"/>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11309482" y="5485243"/>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828B976-6881-0448-B958-59277983BA59}"/>
              </a:ext>
            </a:extLst>
          </p:cNvPr>
          <p:cNvSpPr>
            <a:spLocks noChangeAspect="1"/>
          </p:cNvSpPr>
          <p:nvPr/>
        </p:nvSpPr>
        <p:spPr>
          <a:xfrm>
            <a:off x="4866774" y="5378019"/>
            <a:ext cx="365760" cy="365760"/>
          </a:xfrm>
          <a:prstGeom prst="ellipse">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34BDDC2-DB3A-C642-960D-B9647C2492AE}"/>
              </a:ext>
            </a:extLst>
          </p:cNvPr>
          <p:cNvSpPr>
            <a:spLocks noChangeAspect="1"/>
          </p:cNvSpPr>
          <p:nvPr/>
        </p:nvSpPr>
        <p:spPr>
          <a:xfrm>
            <a:off x="8446059" y="5428837"/>
            <a:ext cx="365760" cy="365760"/>
          </a:xfrm>
          <a:prstGeom prst="ellipse">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C4A02D3-CF11-C74D-AFA8-ABB393743B41}"/>
              </a:ext>
            </a:extLst>
          </p:cNvPr>
          <p:cNvSpPr/>
          <p:nvPr/>
        </p:nvSpPr>
        <p:spPr>
          <a:xfrm>
            <a:off x="5699420" y="2736273"/>
            <a:ext cx="94796" cy="9479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2377ED-C1A6-9F4C-B7D3-675E0099B7AE}"/>
              </a:ext>
            </a:extLst>
          </p:cNvPr>
          <p:cNvSpPr txBox="1"/>
          <p:nvPr/>
        </p:nvSpPr>
        <p:spPr>
          <a:xfrm>
            <a:off x="5765878" y="2652866"/>
            <a:ext cx="832279" cy="261610"/>
          </a:xfrm>
          <a:prstGeom prst="rect">
            <a:avLst/>
          </a:prstGeom>
          <a:noFill/>
        </p:spPr>
        <p:txBody>
          <a:bodyPr wrap="none" rtlCol="0">
            <a:spAutoFit/>
          </a:bodyPr>
          <a:lstStyle/>
          <a:p>
            <a:r>
              <a:rPr lang="en-US" sz="1050" b="1" dirty="0">
                <a:solidFill>
                  <a:srgbClr val="3B3D40"/>
                </a:solidFill>
              </a:rPr>
              <a:t>Stablecoins</a:t>
            </a:r>
          </a:p>
        </p:txBody>
      </p:sp>
      <p:sp>
        <p:nvSpPr>
          <p:cNvPr id="8" name="Rectangle 7">
            <a:extLst>
              <a:ext uri="{FF2B5EF4-FFF2-40B4-BE49-F238E27FC236}">
                <a16:creationId xmlns:a16="http://schemas.microsoft.com/office/drawing/2014/main" id="{5A04AA86-0BEF-E449-A1CB-1A065C7B5B77}"/>
              </a:ext>
            </a:extLst>
          </p:cNvPr>
          <p:cNvSpPr/>
          <p:nvPr/>
        </p:nvSpPr>
        <p:spPr>
          <a:xfrm>
            <a:off x="4941741" y="2320872"/>
            <a:ext cx="2308517" cy="378886"/>
          </a:xfrm>
          <a:prstGeom prst="rect">
            <a:avLst/>
          </a:prstGeom>
        </p:spPr>
        <p:txBody>
          <a:bodyPr wrap="none">
            <a:spAutoFit/>
          </a:bodyPr>
          <a:lstStyle/>
          <a:p>
            <a:pPr algn="ctr">
              <a:defRPr sz="1862" b="0" i="0" u="none" strike="noStrike" kern="1200" spc="0" baseline="0">
                <a:solidFill>
                  <a:srgbClr val="3B3D40"/>
                </a:solidFill>
                <a:latin typeface="+mn-lt"/>
                <a:ea typeface="+mn-ea"/>
                <a:cs typeface="+mn-cs"/>
              </a:defRPr>
            </a:pPr>
            <a:r>
              <a:rPr lang="en-US" dirty="0"/>
              <a:t>Tokens By Market Cap</a:t>
            </a:r>
          </a:p>
        </p:txBody>
      </p:sp>
    </p:spTree>
    <p:extLst>
      <p:ext uri="{BB962C8B-B14F-4D97-AF65-F5344CB8AC3E}">
        <p14:creationId xmlns:p14="http://schemas.microsoft.com/office/powerpoint/2010/main" val="2889356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most direct, ongoing profit drivers for stablecoins are assessed network fees. These can be for usage, minting, redemption or any ongoing or integration fees.</a:t>
            </a:r>
          </a:p>
        </p:txBody>
      </p:sp>
      <p:sp>
        <p:nvSpPr>
          <p:cNvPr id="18" name="TextBox 17">
            <a:extLst>
              <a:ext uri="{FF2B5EF4-FFF2-40B4-BE49-F238E27FC236}">
                <a16:creationId xmlns:a16="http://schemas.microsoft.com/office/drawing/2014/main" id="{0485C55A-DA45-CB47-A9A9-B7B4C72CA6FF}"/>
              </a:ext>
            </a:extLst>
          </p:cNvPr>
          <p:cNvSpPr txBox="1"/>
          <p:nvPr/>
        </p:nvSpPr>
        <p:spPr>
          <a:xfrm>
            <a:off x="111760" y="1784103"/>
            <a:ext cx="3840480" cy="1323439"/>
          </a:xfrm>
          <a:prstGeom prst="rect">
            <a:avLst/>
          </a:prstGeom>
          <a:noFill/>
        </p:spPr>
        <p:txBody>
          <a:bodyPr wrap="square" rtlCol="0">
            <a:spAutoFit/>
          </a:bodyPr>
          <a:lstStyle/>
          <a:p>
            <a:pPr algn="ctr"/>
            <a:r>
              <a:rPr lang="en-US" sz="2000" b="1" dirty="0">
                <a:solidFill>
                  <a:srgbClr val="3B3D40"/>
                </a:solidFill>
              </a:rPr>
              <a:t>Usage Fees</a:t>
            </a:r>
          </a:p>
          <a:p>
            <a:pPr algn="ctr"/>
            <a:r>
              <a:rPr lang="en-US" sz="1200" b="1" dirty="0">
                <a:solidFill>
                  <a:srgbClr val="3B3D40"/>
                </a:solidFill>
              </a:rPr>
              <a:t>Some stablecoins such as Terra charge fees for any on-network actions with their stablecoins. In addition to the gas fees, any exchange involving either the creation, burn or trading of stablecoins on Terra incurs a cost through either a fixed ”Spread fee” or a “Tobin tax*”.</a:t>
            </a:r>
          </a:p>
        </p:txBody>
      </p:sp>
      <p:sp>
        <p:nvSpPr>
          <p:cNvPr id="19" name="TextBox 18">
            <a:extLst>
              <a:ext uri="{FF2B5EF4-FFF2-40B4-BE49-F238E27FC236}">
                <a16:creationId xmlns:a16="http://schemas.microsoft.com/office/drawing/2014/main" id="{E92768ED-6812-504E-984F-CCCB28EB5DB6}"/>
              </a:ext>
            </a:extLst>
          </p:cNvPr>
          <p:cNvSpPr txBox="1"/>
          <p:nvPr/>
        </p:nvSpPr>
        <p:spPr>
          <a:xfrm>
            <a:off x="8239760" y="1784103"/>
            <a:ext cx="3840480" cy="1323439"/>
          </a:xfrm>
          <a:prstGeom prst="rect">
            <a:avLst/>
          </a:prstGeom>
          <a:noFill/>
        </p:spPr>
        <p:txBody>
          <a:bodyPr wrap="square" rtlCol="0">
            <a:spAutoFit/>
          </a:bodyPr>
          <a:lstStyle/>
          <a:p>
            <a:pPr algn="ctr"/>
            <a:r>
              <a:rPr lang="en-US" sz="2000" b="1" dirty="0">
                <a:solidFill>
                  <a:srgbClr val="3B3D40"/>
                </a:solidFill>
              </a:rPr>
              <a:t>Ongoing Fees</a:t>
            </a:r>
          </a:p>
          <a:p>
            <a:pPr algn="ctr"/>
            <a:r>
              <a:rPr lang="en-US" sz="1200" b="1" dirty="0">
                <a:solidFill>
                  <a:srgbClr val="3B3D40"/>
                </a:solidFill>
              </a:rPr>
              <a:t>Many also asses direct, ongoing integration fees for companies that integrate their solution. For example, Circle has a $1,000/</a:t>
            </a:r>
            <a:r>
              <a:rPr lang="en-US" sz="1200" b="1" dirty="0" err="1">
                <a:solidFill>
                  <a:srgbClr val="3B3D40"/>
                </a:solidFill>
              </a:rPr>
              <a:t>mo</a:t>
            </a:r>
            <a:r>
              <a:rPr lang="en-US" sz="1200" b="1" dirty="0">
                <a:solidFill>
                  <a:srgbClr val="3B3D40"/>
                </a:solidFill>
              </a:rPr>
              <a:t> plan for companies that want to accept USDC payments. Redemption and payouts are an additional infrastructure cost of $250/mo.</a:t>
            </a:r>
          </a:p>
        </p:txBody>
      </p:sp>
      <p:sp>
        <p:nvSpPr>
          <p:cNvPr id="20" name="TextBox 19">
            <a:extLst>
              <a:ext uri="{FF2B5EF4-FFF2-40B4-BE49-F238E27FC236}">
                <a16:creationId xmlns:a16="http://schemas.microsoft.com/office/drawing/2014/main" id="{FADB083D-BDCE-8D40-AA70-BBA580EF3DC9}"/>
              </a:ext>
            </a:extLst>
          </p:cNvPr>
          <p:cNvSpPr txBox="1"/>
          <p:nvPr/>
        </p:nvSpPr>
        <p:spPr>
          <a:xfrm>
            <a:off x="4175760" y="1784103"/>
            <a:ext cx="3840480" cy="1323439"/>
          </a:xfrm>
          <a:prstGeom prst="rect">
            <a:avLst/>
          </a:prstGeom>
          <a:noFill/>
        </p:spPr>
        <p:txBody>
          <a:bodyPr wrap="square" rtlCol="0">
            <a:spAutoFit/>
          </a:bodyPr>
          <a:lstStyle/>
          <a:p>
            <a:pPr algn="ctr"/>
            <a:r>
              <a:rPr lang="en-US" sz="2000" b="1" dirty="0">
                <a:solidFill>
                  <a:srgbClr val="3B3D40"/>
                </a:solidFill>
              </a:rPr>
              <a:t>Minting and Redemption Fees</a:t>
            </a:r>
          </a:p>
          <a:p>
            <a:pPr algn="ctr"/>
            <a:r>
              <a:rPr lang="en-US" sz="1200" b="1" dirty="0">
                <a:solidFill>
                  <a:srgbClr val="3B3D40"/>
                </a:solidFill>
              </a:rPr>
              <a:t>Many networks also charge fees when you want to redeem their token in exchange for their custodied fiat currency or collateral. For example, Tether charges $150 USD to become a verified account to deposit or withdraw fiat currency, both of which assess a 0.1% fee.</a:t>
            </a:r>
          </a:p>
        </p:txBody>
      </p:sp>
      <p:cxnSp>
        <p:nvCxnSpPr>
          <p:cNvPr id="21" name="Straight Connector 20">
            <a:extLst>
              <a:ext uri="{FF2B5EF4-FFF2-40B4-BE49-F238E27FC236}">
                <a16:creationId xmlns:a16="http://schemas.microsoft.com/office/drawing/2014/main" id="{270013AD-DE47-6842-9891-F96DA63614DE}"/>
              </a:ext>
            </a:extLst>
          </p:cNvPr>
          <p:cNvCxnSpPr>
            <a:cxnSpLocks/>
          </p:cNvCxnSpPr>
          <p:nvPr/>
        </p:nvCxnSpPr>
        <p:spPr>
          <a:xfrm>
            <a:off x="4064000" y="1784534"/>
            <a:ext cx="0" cy="4760104"/>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4B1E6E3-97D7-9F4F-8C09-9AE0C4E1E804}"/>
              </a:ext>
            </a:extLst>
          </p:cNvPr>
          <p:cNvCxnSpPr>
            <a:cxnSpLocks/>
          </p:cNvCxnSpPr>
          <p:nvPr/>
        </p:nvCxnSpPr>
        <p:spPr>
          <a:xfrm>
            <a:off x="8128000" y="1784534"/>
            <a:ext cx="0" cy="4739556"/>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DA9534C8-C03D-BB42-AA62-EBFDE67040D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427730" y="3256042"/>
            <a:ext cx="1180702" cy="37634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6700BF2-A450-A040-8D6A-1BAE5C548093}"/>
              </a:ext>
            </a:extLst>
          </p:cNvPr>
          <p:cNvSpPr txBox="1"/>
          <p:nvPr/>
        </p:nvSpPr>
        <p:spPr>
          <a:xfrm>
            <a:off x="7971273" y="6206704"/>
            <a:ext cx="3840480" cy="276999"/>
          </a:xfrm>
          <a:prstGeom prst="rect">
            <a:avLst/>
          </a:prstGeom>
          <a:noFill/>
        </p:spPr>
        <p:txBody>
          <a:bodyPr wrap="square" rtlCol="0">
            <a:spAutoFit/>
          </a:bodyPr>
          <a:lstStyle/>
          <a:p>
            <a:pPr algn="ctr"/>
            <a:r>
              <a:rPr lang="en-US" sz="1200" b="1" dirty="0">
                <a:solidFill>
                  <a:srgbClr val="3B3D40"/>
                </a:solidFill>
              </a:rPr>
              <a:t>Circle’s Integration Fees</a:t>
            </a:r>
          </a:p>
        </p:txBody>
      </p:sp>
      <p:pic>
        <p:nvPicPr>
          <p:cNvPr id="41" name="Picture 2" descr="Introducing the $150 Million Terra Ecosystem Fund | by The Intern | Terra  Money | Medium">
            <a:extLst>
              <a:ext uri="{FF2B5EF4-FFF2-40B4-BE49-F238E27FC236}">
                <a16:creationId xmlns:a16="http://schemas.microsoft.com/office/drawing/2014/main" id="{47BD9806-173A-7F45-B938-74C684E37D4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475200" y="3288354"/>
            <a:ext cx="1105129" cy="272397"/>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57EDA5BE-A472-B942-A5B2-B04DACF04AFF}"/>
              </a:ext>
            </a:extLst>
          </p:cNvPr>
          <p:cNvGrpSpPr/>
          <p:nvPr/>
        </p:nvGrpSpPr>
        <p:grpSpPr>
          <a:xfrm>
            <a:off x="124887" y="3673789"/>
            <a:ext cx="3805755" cy="2039712"/>
            <a:chOff x="8261868" y="3735869"/>
            <a:chExt cx="3805755" cy="2039712"/>
          </a:xfrm>
        </p:grpSpPr>
        <p:pic>
          <p:nvPicPr>
            <p:cNvPr id="43" name="Picture 42">
              <a:extLst>
                <a:ext uri="{FF2B5EF4-FFF2-40B4-BE49-F238E27FC236}">
                  <a16:creationId xmlns:a16="http://schemas.microsoft.com/office/drawing/2014/main" id="{462D605D-0E09-2B48-A6E5-E37CCBCBC94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261868" y="3735869"/>
              <a:ext cx="2926080" cy="1375772"/>
            </a:xfrm>
            <a:prstGeom prst="rect">
              <a:avLst/>
            </a:prstGeom>
          </p:spPr>
        </p:pic>
        <p:pic>
          <p:nvPicPr>
            <p:cNvPr id="44" name="Picture 43">
              <a:extLst>
                <a:ext uri="{FF2B5EF4-FFF2-40B4-BE49-F238E27FC236}">
                  <a16:creationId xmlns:a16="http://schemas.microsoft.com/office/drawing/2014/main" id="{E2786680-1328-3D43-A6C0-E98CF39B5E9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701706" y="4192549"/>
              <a:ext cx="2926080" cy="1333796"/>
            </a:xfrm>
            <a:prstGeom prst="rect">
              <a:avLst/>
            </a:prstGeom>
          </p:spPr>
        </p:pic>
        <p:pic>
          <p:nvPicPr>
            <p:cNvPr id="45" name="Picture 44">
              <a:extLst>
                <a:ext uri="{FF2B5EF4-FFF2-40B4-BE49-F238E27FC236}">
                  <a16:creationId xmlns:a16="http://schemas.microsoft.com/office/drawing/2014/main" id="{B1FDE897-B1B9-A940-AEA5-8F0C3D5603A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141543" y="4607253"/>
              <a:ext cx="2926080" cy="1168328"/>
            </a:xfrm>
            <a:prstGeom prst="rect">
              <a:avLst/>
            </a:prstGeom>
          </p:spPr>
        </p:pic>
      </p:grpSp>
      <p:sp>
        <p:nvSpPr>
          <p:cNvPr id="46" name="TextBox 45">
            <a:extLst>
              <a:ext uri="{FF2B5EF4-FFF2-40B4-BE49-F238E27FC236}">
                <a16:creationId xmlns:a16="http://schemas.microsoft.com/office/drawing/2014/main" id="{CA819957-3BD1-E146-BF89-219F36DD07C3}"/>
              </a:ext>
            </a:extLst>
          </p:cNvPr>
          <p:cNvSpPr txBox="1"/>
          <p:nvPr/>
        </p:nvSpPr>
        <p:spPr>
          <a:xfrm>
            <a:off x="107524" y="5731075"/>
            <a:ext cx="3840480" cy="276999"/>
          </a:xfrm>
          <a:prstGeom prst="rect">
            <a:avLst/>
          </a:prstGeom>
          <a:noFill/>
        </p:spPr>
        <p:txBody>
          <a:bodyPr wrap="square" rtlCol="0">
            <a:spAutoFit/>
          </a:bodyPr>
          <a:lstStyle/>
          <a:p>
            <a:pPr algn="ctr"/>
            <a:r>
              <a:rPr lang="en-US" sz="1200" b="1" dirty="0">
                <a:solidFill>
                  <a:srgbClr val="3B3D40"/>
                </a:solidFill>
              </a:rPr>
              <a:t>Terra Network Fees</a:t>
            </a:r>
          </a:p>
        </p:txBody>
      </p:sp>
      <p:pic>
        <p:nvPicPr>
          <p:cNvPr id="49" name="Picture 48">
            <a:extLst>
              <a:ext uri="{FF2B5EF4-FFF2-40B4-BE49-F238E27FC236}">
                <a16:creationId xmlns:a16="http://schemas.microsoft.com/office/drawing/2014/main" id="{7409573A-1817-8E44-9100-EEE488416698}"/>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855827" y="3688424"/>
            <a:ext cx="2477477" cy="2320716"/>
          </a:xfrm>
          <a:prstGeom prst="rect">
            <a:avLst/>
          </a:prstGeom>
          <a:ln>
            <a:noFill/>
          </a:ln>
        </p:spPr>
        <p:style>
          <a:lnRef idx="2">
            <a:schemeClr val="accent5"/>
          </a:lnRef>
          <a:fillRef idx="1">
            <a:schemeClr val="lt1"/>
          </a:fillRef>
          <a:effectRef idx="0">
            <a:schemeClr val="accent5"/>
          </a:effectRef>
          <a:fontRef idx="minor">
            <a:schemeClr val="dk1"/>
          </a:fontRef>
        </p:style>
      </p:pic>
      <p:sp>
        <p:nvSpPr>
          <p:cNvPr id="50" name="Rectangle 49">
            <a:extLst>
              <a:ext uri="{FF2B5EF4-FFF2-40B4-BE49-F238E27FC236}">
                <a16:creationId xmlns:a16="http://schemas.microsoft.com/office/drawing/2014/main" id="{7416FC0C-632E-8F4C-8981-31169E8A7F55}"/>
              </a:ext>
            </a:extLst>
          </p:cNvPr>
          <p:cNvSpPr/>
          <p:nvPr/>
        </p:nvSpPr>
        <p:spPr>
          <a:xfrm>
            <a:off x="5634814" y="6019139"/>
            <a:ext cx="910314" cy="276999"/>
          </a:xfrm>
          <a:prstGeom prst="rect">
            <a:avLst/>
          </a:prstGeom>
        </p:spPr>
        <p:txBody>
          <a:bodyPr wrap="none">
            <a:spAutoFit/>
          </a:bodyPr>
          <a:lstStyle/>
          <a:p>
            <a:pPr algn="ctr"/>
            <a:r>
              <a:rPr lang="en-US" sz="1200" b="1" dirty="0">
                <a:solidFill>
                  <a:srgbClr val="3B3D40"/>
                </a:solidFill>
              </a:rPr>
              <a:t>Tether Fees</a:t>
            </a:r>
            <a:endParaRPr lang="en-US" dirty="0"/>
          </a:p>
        </p:txBody>
      </p:sp>
      <p:pic>
        <p:nvPicPr>
          <p:cNvPr id="51" name="Picture 2" descr="Centre | USD Coin brand assets - CENTRE.io">
            <a:extLst>
              <a:ext uri="{FF2B5EF4-FFF2-40B4-BE49-F238E27FC236}">
                <a16:creationId xmlns:a16="http://schemas.microsoft.com/office/drawing/2014/main" id="{0276FFCF-649C-DE42-846E-8CF46C651566}"/>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l="5211" t="10318" r="5229" b="11414"/>
          <a:stretch/>
        </p:blipFill>
        <p:spPr bwMode="auto">
          <a:xfrm>
            <a:off x="9371189" y="3296958"/>
            <a:ext cx="1283502" cy="3365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129F53E5-DEF6-504F-875B-490162A53D6A}"/>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997" y="3673789"/>
            <a:ext cx="2212114" cy="2017042"/>
          </a:xfrm>
          <a:prstGeom prst="rect">
            <a:avLst/>
          </a:prstGeom>
        </p:spPr>
      </p:pic>
      <p:pic>
        <p:nvPicPr>
          <p:cNvPr id="48" name="Picture 47">
            <a:extLst>
              <a:ext uri="{FF2B5EF4-FFF2-40B4-BE49-F238E27FC236}">
                <a16:creationId xmlns:a16="http://schemas.microsoft.com/office/drawing/2014/main" id="{AF7E5074-4F64-F04C-B808-C1AA0D6CBF0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577153" y="4000645"/>
            <a:ext cx="2212114" cy="2180625"/>
          </a:xfrm>
          <a:prstGeom prst="rect">
            <a:avLst/>
          </a:prstGeom>
        </p:spPr>
      </p:pic>
      <p:sp>
        <p:nvSpPr>
          <p:cNvPr id="23" name="TextBox 22">
            <a:extLst>
              <a:ext uri="{FF2B5EF4-FFF2-40B4-BE49-F238E27FC236}">
                <a16:creationId xmlns:a16="http://schemas.microsoft.com/office/drawing/2014/main" id="{73AD61B8-6B5E-EF42-F169-7EC25B8B7EDB}"/>
              </a:ext>
            </a:extLst>
          </p:cNvPr>
          <p:cNvSpPr txBox="1"/>
          <p:nvPr/>
        </p:nvSpPr>
        <p:spPr>
          <a:xfrm>
            <a:off x="1246909" y="6304282"/>
            <a:ext cx="2817091" cy="507831"/>
          </a:xfrm>
          <a:prstGeom prst="rect">
            <a:avLst/>
          </a:prstGeom>
          <a:noFill/>
        </p:spPr>
        <p:txBody>
          <a:bodyPr wrap="square" rtlCol="0">
            <a:spAutoFit/>
          </a:bodyPr>
          <a:lstStyle/>
          <a:p>
            <a:pPr algn="r"/>
            <a:r>
              <a:rPr lang="en-US" sz="900" b="1" dirty="0">
                <a:solidFill>
                  <a:srgbClr val="3B3D40"/>
                </a:solidFill>
              </a:rPr>
              <a:t>*a duty proposed on spot currency trades to penalize short-term currency trading in order to stabilize markets and disincentive speculation</a:t>
            </a:r>
          </a:p>
        </p:txBody>
      </p:sp>
    </p:spTree>
    <p:extLst>
      <p:ext uri="{BB962C8B-B14F-4D97-AF65-F5344CB8AC3E}">
        <p14:creationId xmlns:p14="http://schemas.microsoft.com/office/powerpoint/2010/main" val="1740197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Furthermore, all collateralized stablecoins can additionally profit from the interest generated from deploying collateral assets on the broader capital market.</a:t>
            </a:r>
          </a:p>
        </p:txBody>
      </p:sp>
      <p:sp>
        <p:nvSpPr>
          <p:cNvPr id="4" name="Text Placeholder 2">
            <a:extLst>
              <a:ext uri="{FF2B5EF4-FFF2-40B4-BE49-F238E27FC236}">
                <a16:creationId xmlns:a16="http://schemas.microsoft.com/office/drawing/2014/main" id="{A86D7A70-D070-7546-94CA-289CE1E7E6E0}"/>
              </a:ext>
            </a:extLst>
          </p:cNvPr>
          <p:cNvSpPr txBox="1">
            <a:spLocks/>
          </p:cNvSpPr>
          <p:nvPr/>
        </p:nvSpPr>
        <p:spPr>
          <a:xfrm>
            <a:off x="220991" y="1736828"/>
            <a:ext cx="7086077"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Interest rates are approximately 8% even for stablecoins.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2">
            <a:extLst>
              <a:ext uri="{FF2B5EF4-FFF2-40B4-BE49-F238E27FC236}">
                <a16:creationId xmlns:a16="http://schemas.microsoft.com/office/drawing/2014/main" id="{16D75DDA-470E-604D-A597-B50386F135C6}"/>
              </a:ext>
            </a:extLst>
          </p:cNvPr>
          <p:cNvSpPr txBox="1">
            <a:spLocks/>
          </p:cNvSpPr>
          <p:nvPr/>
        </p:nvSpPr>
        <p:spPr>
          <a:xfrm>
            <a:off x="7498673"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6" name="Straight Connector 5">
            <a:extLst>
              <a:ext uri="{FF2B5EF4-FFF2-40B4-BE49-F238E27FC236}">
                <a16:creationId xmlns:a16="http://schemas.microsoft.com/office/drawing/2014/main" id="{6EB3DA45-B9A5-474F-8F72-7FEF0EFA7770}"/>
              </a:ext>
            </a:extLst>
          </p:cNvPr>
          <p:cNvCxnSpPr>
            <a:cxnSpLocks/>
          </p:cNvCxnSpPr>
          <p:nvPr/>
        </p:nvCxnSpPr>
        <p:spPr>
          <a:xfrm>
            <a:off x="7498673"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Content Placeholder 5">
            <a:extLst>
              <a:ext uri="{FF2B5EF4-FFF2-40B4-BE49-F238E27FC236}">
                <a16:creationId xmlns:a16="http://schemas.microsoft.com/office/drawing/2014/main" id="{237B4FC5-14AD-6D44-9630-5C42DC3BA65F}"/>
              </a:ext>
            </a:extLst>
          </p:cNvPr>
          <p:cNvSpPr txBox="1">
            <a:spLocks/>
          </p:cNvSpPr>
          <p:nvPr/>
        </p:nvSpPr>
        <p:spPr>
          <a:xfrm>
            <a:off x="7462771" y="2059565"/>
            <a:ext cx="4693327" cy="3218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Not Just Tokens:</a:t>
            </a:r>
          </a:p>
          <a:p>
            <a:pPr marL="227013" indent="0">
              <a:lnSpc>
                <a:spcPct val="100000"/>
              </a:lnSpc>
              <a:spcBef>
                <a:spcPts val="0"/>
              </a:spcBef>
              <a:buNone/>
            </a:pPr>
            <a:r>
              <a:rPr lang="en-US" sz="1200" dirty="0">
                <a:solidFill>
                  <a:srgbClr val="3B3D40"/>
                </a:solidFill>
              </a:rPr>
              <a:t>Tether and USDC also deploy their fiat currencies in commercial paper to generate interest for the parent entity.</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High Demand for Capital:</a:t>
            </a:r>
            <a:endParaRPr lang="en-US" sz="1600" dirty="0">
              <a:solidFill>
                <a:srgbClr val="3B3D40"/>
              </a:solidFill>
            </a:endParaRPr>
          </a:p>
          <a:p>
            <a:pPr marL="227013" lvl="0" indent="0">
              <a:lnSpc>
                <a:spcPct val="100000"/>
              </a:lnSpc>
              <a:spcBef>
                <a:spcPts val="0"/>
              </a:spcBef>
              <a:buNone/>
            </a:pPr>
            <a:r>
              <a:rPr lang="en-US" sz="1200" dirty="0">
                <a:solidFill>
                  <a:srgbClr val="3B3D40"/>
                </a:solidFill>
              </a:rPr>
              <a:t>Thanks to the massive adoption of DeFi and its need for deep liquidity and capital pools, interest rates are incredibly high, even for stablecoins. As of writing, the largest stablecoins have interest rates exceeding 8%+.</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Extremely Profitable Spreads:</a:t>
            </a:r>
            <a:endParaRPr lang="en-US" sz="1600" dirty="0">
              <a:solidFill>
                <a:srgbClr val="3B3D40"/>
              </a:solidFill>
            </a:endParaRPr>
          </a:p>
          <a:p>
            <a:pPr marL="227013" lvl="0" indent="0">
              <a:lnSpc>
                <a:spcPct val="100000"/>
              </a:lnSpc>
              <a:spcBef>
                <a:spcPts val="0"/>
              </a:spcBef>
              <a:buNone/>
            </a:pPr>
            <a:r>
              <a:rPr lang="en-US" sz="1200" dirty="0">
                <a:solidFill>
                  <a:srgbClr val="3B3D40"/>
                </a:solidFill>
              </a:rPr>
              <a:t>Most stablecoins don’t pay interest on their collateral pools, meaning that their effective cost of borrowing is 0%. This means any capital they deploy is pure profit. Even if deployed at the current risk-free rate of approximately 3.7% for Bitcoin, which is the theoretical floor, Tether is generating a minimum of $3B USD in profit.</a:t>
            </a:r>
          </a:p>
          <a:p>
            <a:pPr marL="227013" lvl="0" indent="0">
              <a:lnSpc>
                <a:spcPct val="100000"/>
              </a:lnSpc>
              <a:spcBef>
                <a:spcPts val="0"/>
              </a:spcBef>
              <a:buNone/>
            </a:pPr>
            <a:endParaRPr lang="en-US" sz="1200" dirty="0">
              <a:solidFill>
                <a:srgbClr val="3B3D40"/>
              </a:solidFill>
            </a:endParaRPr>
          </a:p>
        </p:txBody>
      </p:sp>
      <p:cxnSp>
        <p:nvCxnSpPr>
          <p:cNvPr id="8" name="Straight Connector 7">
            <a:extLst>
              <a:ext uri="{FF2B5EF4-FFF2-40B4-BE49-F238E27FC236}">
                <a16:creationId xmlns:a16="http://schemas.microsoft.com/office/drawing/2014/main" id="{75F80E57-30A2-964C-89C4-506B8F4E1386}"/>
              </a:ext>
            </a:extLst>
          </p:cNvPr>
          <p:cNvCxnSpPr>
            <a:cxnSpLocks/>
          </p:cNvCxnSpPr>
          <p:nvPr/>
        </p:nvCxnSpPr>
        <p:spPr>
          <a:xfrm>
            <a:off x="282989" y="1992829"/>
            <a:ext cx="696208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EAE46A7-7A9E-9E4E-B82E-041B89D318F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2989" y="2510735"/>
            <a:ext cx="7024079" cy="3982515"/>
          </a:xfrm>
          <a:prstGeom prst="rect">
            <a:avLst/>
          </a:prstGeom>
        </p:spPr>
      </p:pic>
      <p:pic>
        <p:nvPicPr>
          <p:cNvPr id="20" name="Graphic 19">
            <a:extLst>
              <a:ext uri="{FF2B5EF4-FFF2-40B4-BE49-F238E27FC236}">
                <a16:creationId xmlns:a16="http://schemas.microsoft.com/office/drawing/2014/main" id="{865F9B1F-319E-3F48-966E-1497AB12BD95}"/>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82426" y="2151403"/>
            <a:ext cx="1625204" cy="254162"/>
          </a:xfrm>
          <a:prstGeom prst="rect">
            <a:avLst/>
          </a:prstGeom>
        </p:spPr>
      </p:pic>
      <p:sp>
        <p:nvSpPr>
          <p:cNvPr id="21" name="Rectangle 20">
            <a:extLst>
              <a:ext uri="{FF2B5EF4-FFF2-40B4-BE49-F238E27FC236}">
                <a16:creationId xmlns:a16="http://schemas.microsoft.com/office/drawing/2014/main" id="{988BD5FA-F6ED-534F-AE9F-F15BAEC5B34D}"/>
              </a:ext>
            </a:extLst>
          </p:cNvPr>
          <p:cNvSpPr/>
          <p:nvPr/>
        </p:nvSpPr>
        <p:spPr>
          <a:xfrm>
            <a:off x="2524103" y="6493250"/>
            <a:ext cx="2541850" cy="276999"/>
          </a:xfrm>
          <a:prstGeom prst="rect">
            <a:avLst/>
          </a:prstGeom>
        </p:spPr>
        <p:txBody>
          <a:bodyPr wrap="none">
            <a:spAutoFit/>
          </a:bodyPr>
          <a:lstStyle/>
          <a:p>
            <a:r>
              <a:rPr lang="en-US" sz="1200" b="1" dirty="0">
                <a:solidFill>
                  <a:srgbClr val="3B3D40"/>
                </a:solidFill>
              </a:rPr>
              <a:t>Interest Rates by Token by Platform </a:t>
            </a:r>
            <a:endParaRPr lang="en-US" dirty="0"/>
          </a:p>
        </p:txBody>
      </p:sp>
      <p:sp>
        <p:nvSpPr>
          <p:cNvPr id="3" name="Rectangle 2">
            <a:extLst>
              <a:ext uri="{FF2B5EF4-FFF2-40B4-BE49-F238E27FC236}">
                <a16:creationId xmlns:a16="http://schemas.microsoft.com/office/drawing/2014/main" id="{7AD8A63E-385E-CD6E-187D-1301FE05DA6D}"/>
              </a:ext>
            </a:extLst>
          </p:cNvPr>
          <p:cNvSpPr/>
          <p:nvPr/>
        </p:nvSpPr>
        <p:spPr>
          <a:xfrm>
            <a:off x="8848437" y="6605331"/>
            <a:ext cx="3417455" cy="230832"/>
          </a:xfrm>
          <a:prstGeom prst="rect">
            <a:avLst/>
          </a:prstGeom>
        </p:spPr>
        <p:txBody>
          <a:bodyPr wrap="square">
            <a:spAutoFit/>
          </a:bodyPr>
          <a:lstStyle/>
          <a:p>
            <a:r>
              <a:rPr lang="en-US" sz="900" dirty="0">
                <a:solidFill>
                  <a:srgbClr val="3B3D40"/>
                </a:solidFill>
              </a:rPr>
              <a:t>https://</a:t>
            </a:r>
            <a:r>
              <a:rPr lang="en-US" sz="900" dirty="0" err="1">
                <a:solidFill>
                  <a:srgbClr val="3B3D40"/>
                </a:solidFill>
              </a:rPr>
              <a:t>quantpedia.com</a:t>
            </a:r>
            <a:r>
              <a:rPr lang="en-US" sz="900" dirty="0">
                <a:solidFill>
                  <a:srgbClr val="3B3D40"/>
                </a:solidFill>
              </a:rPr>
              <a:t>/what-is-the-bitcoins-risk-free-interest-rate/</a:t>
            </a:r>
          </a:p>
        </p:txBody>
      </p:sp>
    </p:spTree>
    <p:extLst>
      <p:ext uri="{BB962C8B-B14F-4D97-AF65-F5344CB8AC3E}">
        <p14:creationId xmlns:p14="http://schemas.microsoft.com/office/powerpoint/2010/main" val="3844142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Uncollateralized stablecoins, such as Terra or Waves, generate a profit through “Seigniorage", the profit made from the delta between the cost to mint a new token and its current value on the market.</a:t>
            </a:r>
          </a:p>
        </p:txBody>
      </p:sp>
      <p:sp>
        <p:nvSpPr>
          <p:cNvPr id="3" name="Text Placeholder 2">
            <a:extLst>
              <a:ext uri="{FF2B5EF4-FFF2-40B4-BE49-F238E27FC236}">
                <a16:creationId xmlns:a16="http://schemas.microsoft.com/office/drawing/2014/main" id="{54F26CFD-9188-F646-B077-F02994EDE941}"/>
              </a:ext>
            </a:extLst>
          </p:cNvPr>
          <p:cNvSpPr txBox="1">
            <a:spLocks/>
          </p:cNvSpPr>
          <p:nvPr/>
        </p:nvSpPr>
        <p:spPr>
          <a:xfrm>
            <a:off x="429583" y="1707953"/>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Positive Seigniorage</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6C9A786A-B4C4-A642-986A-0C1B68858EB2}"/>
              </a:ext>
            </a:extLst>
          </p:cNvPr>
          <p:cNvCxnSpPr>
            <a:cxnSpLocks/>
          </p:cNvCxnSpPr>
          <p:nvPr/>
        </p:nvCxnSpPr>
        <p:spPr>
          <a:xfrm>
            <a:off x="429583" y="1963954"/>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9C519EF6-6E1E-524E-9C48-CDADC6744B20}"/>
              </a:ext>
            </a:extLst>
          </p:cNvPr>
          <p:cNvSpPr txBox="1">
            <a:spLocks/>
          </p:cNvSpPr>
          <p:nvPr/>
        </p:nvSpPr>
        <p:spPr>
          <a:xfrm>
            <a:off x="6299200" y="1707567"/>
            <a:ext cx="5486400" cy="24904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Negative </a:t>
            </a:r>
            <a:r>
              <a:rPr lang="en-US" sz="1600" b="0" dirty="0">
                <a:latin typeface="Helvetica Neue" panose="02000503000000020004" pitchFamily="2" charset="0"/>
                <a:ea typeface="Helvetica Neue" panose="02000503000000020004" pitchFamily="2" charset="0"/>
                <a:cs typeface="Helvetica Neue" panose="02000503000000020004" pitchFamily="2" charset="0"/>
              </a:rPr>
              <a:t>Seigniorage</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25A93AE0-9A45-5C49-A9A0-274A2488E316}"/>
              </a:ext>
            </a:extLst>
          </p:cNvPr>
          <p:cNvCxnSpPr>
            <a:cxnSpLocks/>
          </p:cNvCxnSpPr>
          <p:nvPr/>
        </p:nvCxnSpPr>
        <p:spPr>
          <a:xfrm>
            <a:off x="6299200" y="1963954"/>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40496C-E29A-E940-AB59-72DE0AD76C08}"/>
              </a:ext>
            </a:extLst>
          </p:cNvPr>
          <p:cNvSpPr txBox="1"/>
          <p:nvPr/>
        </p:nvSpPr>
        <p:spPr>
          <a:xfrm>
            <a:off x="431800" y="4324966"/>
            <a:ext cx="5486400" cy="461665"/>
          </a:xfrm>
          <a:prstGeom prst="rect">
            <a:avLst/>
          </a:prstGeom>
          <a:noFill/>
        </p:spPr>
        <p:txBody>
          <a:bodyPr wrap="square" rtlCol="0">
            <a:spAutoFit/>
          </a:bodyPr>
          <a:lstStyle/>
          <a:p>
            <a:pPr algn="ctr"/>
            <a:r>
              <a:rPr lang="en-US" sz="1200" b="1" dirty="0">
                <a:solidFill>
                  <a:srgbClr val="3B3D40"/>
                </a:solidFill>
              </a:rPr>
              <a:t>US bills are made of 75% Cotton and 25% Linen and cost $0.06 -  $0.14 cents to produce, meaning printing a $100 bill generates $99.86 of profit for the US Mint.</a:t>
            </a:r>
          </a:p>
        </p:txBody>
      </p:sp>
      <p:sp>
        <p:nvSpPr>
          <p:cNvPr id="26" name="Text Placeholder 2">
            <a:extLst>
              <a:ext uri="{FF2B5EF4-FFF2-40B4-BE49-F238E27FC236}">
                <a16:creationId xmlns:a16="http://schemas.microsoft.com/office/drawing/2014/main" id="{71A6B907-3F7B-B746-B77F-1E352704D7BB}"/>
              </a:ext>
            </a:extLst>
          </p:cNvPr>
          <p:cNvSpPr txBox="1">
            <a:spLocks/>
          </p:cNvSpPr>
          <p:nvPr/>
        </p:nvSpPr>
        <p:spPr>
          <a:xfrm>
            <a:off x="457200" y="3721234"/>
            <a:ext cx="1845534" cy="383695"/>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Cotton and Linen</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($0.06 - $0.14 USD)</a:t>
            </a:r>
          </a:p>
        </p:txBody>
      </p:sp>
      <p:sp>
        <p:nvSpPr>
          <p:cNvPr id="27" name="Text Placeholder 2">
            <a:extLst>
              <a:ext uri="{FF2B5EF4-FFF2-40B4-BE49-F238E27FC236}">
                <a16:creationId xmlns:a16="http://schemas.microsoft.com/office/drawing/2014/main" id="{3306B2BE-677A-814F-8273-F8AB58222C6F}"/>
              </a:ext>
            </a:extLst>
          </p:cNvPr>
          <p:cNvSpPr txBox="1">
            <a:spLocks/>
          </p:cNvSpPr>
          <p:nvPr/>
        </p:nvSpPr>
        <p:spPr>
          <a:xfrm>
            <a:off x="4336470" y="3721234"/>
            <a:ext cx="1845534" cy="383695"/>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US Dollar Bills</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($1 - $100 USD)</a:t>
            </a:r>
          </a:p>
        </p:txBody>
      </p:sp>
      <p:sp>
        <p:nvSpPr>
          <p:cNvPr id="28" name="Right Arrow 27">
            <a:extLst>
              <a:ext uri="{FF2B5EF4-FFF2-40B4-BE49-F238E27FC236}">
                <a16:creationId xmlns:a16="http://schemas.microsoft.com/office/drawing/2014/main" id="{956D714F-776F-4E4B-8D22-19C64EC7603B}"/>
              </a:ext>
            </a:extLst>
          </p:cNvPr>
          <p:cNvSpPr/>
          <p:nvPr/>
        </p:nvSpPr>
        <p:spPr>
          <a:xfrm>
            <a:off x="2492049" y="2501641"/>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5A72D507-52A4-A245-AC20-50EBAB011E17}"/>
              </a:ext>
            </a:extLst>
          </p:cNvPr>
          <p:cNvSpPr/>
          <p:nvPr/>
        </p:nvSpPr>
        <p:spPr>
          <a:xfrm rot="10800000">
            <a:off x="2492048" y="3179736"/>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C79BF166-0357-CF45-9D84-C95F990F1B43}"/>
              </a:ext>
            </a:extLst>
          </p:cNvPr>
          <p:cNvSpPr txBox="1">
            <a:spLocks/>
          </p:cNvSpPr>
          <p:nvPr/>
        </p:nvSpPr>
        <p:spPr>
          <a:xfrm>
            <a:off x="457200"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Raw Materials</a:t>
            </a:r>
          </a:p>
        </p:txBody>
      </p:sp>
      <p:sp>
        <p:nvSpPr>
          <p:cNvPr id="31" name="Text Placeholder 2">
            <a:extLst>
              <a:ext uri="{FF2B5EF4-FFF2-40B4-BE49-F238E27FC236}">
                <a16:creationId xmlns:a16="http://schemas.microsoft.com/office/drawing/2014/main" id="{E6A1B5B0-B40F-CA4A-9384-FAB99B76BE70}"/>
              </a:ext>
            </a:extLst>
          </p:cNvPr>
          <p:cNvSpPr txBox="1">
            <a:spLocks/>
          </p:cNvSpPr>
          <p:nvPr/>
        </p:nvSpPr>
        <p:spPr>
          <a:xfrm>
            <a:off x="4303498"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Currency Notes</a:t>
            </a:r>
          </a:p>
        </p:txBody>
      </p:sp>
      <p:sp>
        <p:nvSpPr>
          <p:cNvPr id="32" name="TextBox 31">
            <a:extLst>
              <a:ext uri="{FF2B5EF4-FFF2-40B4-BE49-F238E27FC236}">
                <a16:creationId xmlns:a16="http://schemas.microsoft.com/office/drawing/2014/main" id="{C4BCB2E3-8E5B-7F41-BCC4-6AC734405C25}"/>
              </a:ext>
            </a:extLst>
          </p:cNvPr>
          <p:cNvSpPr txBox="1"/>
          <p:nvPr/>
        </p:nvSpPr>
        <p:spPr>
          <a:xfrm>
            <a:off x="6299200" y="4324966"/>
            <a:ext cx="5486400" cy="461665"/>
          </a:xfrm>
          <a:prstGeom prst="rect">
            <a:avLst/>
          </a:prstGeom>
          <a:noFill/>
        </p:spPr>
        <p:txBody>
          <a:bodyPr wrap="square" rtlCol="0">
            <a:spAutoFit/>
          </a:bodyPr>
          <a:lstStyle/>
          <a:p>
            <a:pPr algn="ctr"/>
            <a:r>
              <a:rPr lang="en-US" sz="1200" b="1" dirty="0">
                <a:solidFill>
                  <a:srgbClr val="3B3D40"/>
                </a:solidFill>
              </a:rPr>
              <a:t>In an opposing example, the metal in a penny cost more than $0.01 meaning that the US Mint effectively loses $0.011 USD on each penny they have minted.</a:t>
            </a:r>
          </a:p>
        </p:txBody>
      </p:sp>
      <p:sp>
        <p:nvSpPr>
          <p:cNvPr id="35" name="Text Placeholder 2">
            <a:extLst>
              <a:ext uri="{FF2B5EF4-FFF2-40B4-BE49-F238E27FC236}">
                <a16:creationId xmlns:a16="http://schemas.microsoft.com/office/drawing/2014/main" id="{9861B0A7-817A-6D4C-9CF3-09DF410B08CB}"/>
              </a:ext>
            </a:extLst>
          </p:cNvPr>
          <p:cNvSpPr txBox="1">
            <a:spLocks/>
          </p:cNvSpPr>
          <p:nvPr/>
        </p:nvSpPr>
        <p:spPr>
          <a:xfrm>
            <a:off x="6324600" y="3708154"/>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Zinc</a:t>
            </a:r>
          </a:p>
          <a:p>
            <a:pPr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($0.021 USD)</a:t>
            </a:r>
          </a:p>
        </p:txBody>
      </p:sp>
      <p:sp>
        <p:nvSpPr>
          <p:cNvPr id="36" name="Text Placeholder 2">
            <a:extLst>
              <a:ext uri="{FF2B5EF4-FFF2-40B4-BE49-F238E27FC236}">
                <a16:creationId xmlns:a16="http://schemas.microsoft.com/office/drawing/2014/main" id="{EAD65EA6-F406-DD47-B892-D4B2592B738E}"/>
              </a:ext>
            </a:extLst>
          </p:cNvPr>
          <p:cNvSpPr txBox="1">
            <a:spLocks/>
          </p:cNvSpPr>
          <p:nvPr/>
        </p:nvSpPr>
        <p:spPr>
          <a:xfrm>
            <a:off x="10170898" y="3721234"/>
            <a:ext cx="1845534" cy="383695"/>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US Penny</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($0.01 USD)</a:t>
            </a:r>
          </a:p>
        </p:txBody>
      </p:sp>
      <p:sp>
        <p:nvSpPr>
          <p:cNvPr id="37" name="Right Arrow 36">
            <a:extLst>
              <a:ext uri="{FF2B5EF4-FFF2-40B4-BE49-F238E27FC236}">
                <a16:creationId xmlns:a16="http://schemas.microsoft.com/office/drawing/2014/main" id="{3E694158-89FB-C845-B457-C467E498C8EE}"/>
              </a:ext>
            </a:extLst>
          </p:cNvPr>
          <p:cNvSpPr/>
          <p:nvPr/>
        </p:nvSpPr>
        <p:spPr>
          <a:xfrm>
            <a:off x="8359449" y="2501641"/>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E557529D-1F10-D34C-AB9B-4B9068EF38BF}"/>
              </a:ext>
            </a:extLst>
          </p:cNvPr>
          <p:cNvSpPr/>
          <p:nvPr/>
        </p:nvSpPr>
        <p:spPr>
          <a:xfrm rot="10800000">
            <a:off x="8359448" y="3179736"/>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
            <a:extLst>
              <a:ext uri="{FF2B5EF4-FFF2-40B4-BE49-F238E27FC236}">
                <a16:creationId xmlns:a16="http://schemas.microsoft.com/office/drawing/2014/main" id="{942216C7-8570-B646-8E53-9CFAE536D8CC}"/>
              </a:ext>
            </a:extLst>
          </p:cNvPr>
          <p:cNvSpPr txBox="1">
            <a:spLocks/>
          </p:cNvSpPr>
          <p:nvPr/>
        </p:nvSpPr>
        <p:spPr>
          <a:xfrm>
            <a:off x="6324600"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Raw Materials</a:t>
            </a:r>
          </a:p>
        </p:txBody>
      </p:sp>
      <p:sp>
        <p:nvSpPr>
          <p:cNvPr id="40" name="Text Placeholder 2">
            <a:extLst>
              <a:ext uri="{FF2B5EF4-FFF2-40B4-BE49-F238E27FC236}">
                <a16:creationId xmlns:a16="http://schemas.microsoft.com/office/drawing/2014/main" id="{69BF48B6-DCC5-2141-B3C8-6A9B6EF4A36D}"/>
              </a:ext>
            </a:extLst>
          </p:cNvPr>
          <p:cNvSpPr txBox="1">
            <a:spLocks/>
          </p:cNvSpPr>
          <p:nvPr/>
        </p:nvSpPr>
        <p:spPr>
          <a:xfrm>
            <a:off x="10170898"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Coinage</a:t>
            </a:r>
          </a:p>
        </p:txBody>
      </p:sp>
      <p:pic>
        <p:nvPicPr>
          <p:cNvPr id="44" name="Picture 43">
            <a:extLst>
              <a:ext uri="{FF2B5EF4-FFF2-40B4-BE49-F238E27FC236}">
                <a16:creationId xmlns:a16="http://schemas.microsoft.com/office/drawing/2014/main" id="{04DB4038-39F7-6846-A530-D4B65B6817F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26612" y="2484773"/>
            <a:ext cx="1641510" cy="1231398"/>
          </a:xfrm>
          <a:prstGeom prst="rect">
            <a:avLst/>
          </a:prstGeom>
        </p:spPr>
      </p:pic>
      <p:pic>
        <p:nvPicPr>
          <p:cNvPr id="46" name="Picture 45">
            <a:extLst>
              <a:ext uri="{FF2B5EF4-FFF2-40B4-BE49-F238E27FC236}">
                <a16:creationId xmlns:a16="http://schemas.microsoft.com/office/drawing/2014/main" id="{B834A535-704E-A34C-BE97-ADC073F50B3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535797" y="2495480"/>
            <a:ext cx="1115735" cy="1115735"/>
          </a:xfrm>
          <a:prstGeom prst="rect">
            <a:avLst/>
          </a:prstGeom>
        </p:spPr>
      </p:pic>
      <p:pic>
        <p:nvPicPr>
          <p:cNvPr id="25606" name="Picture 6" descr="Choosing Canvas- Cotton or Linen? - Glowart">
            <a:extLst>
              <a:ext uri="{FF2B5EF4-FFF2-40B4-BE49-F238E27FC236}">
                <a16:creationId xmlns:a16="http://schemas.microsoft.com/office/drawing/2014/main" id="{9C28094F-22F8-8A42-AA4B-E18E9D180AD1}"/>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l="-1"/>
          <a:stretch/>
        </p:blipFill>
        <p:spPr bwMode="auto">
          <a:xfrm>
            <a:off x="378365" y="2564857"/>
            <a:ext cx="1845534" cy="1046358"/>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United States dollar - Wikipedia">
            <a:extLst>
              <a:ext uri="{FF2B5EF4-FFF2-40B4-BE49-F238E27FC236}">
                <a16:creationId xmlns:a16="http://schemas.microsoft.com/office/drawing/2014/main" id="{673C8054-FEA9-E747-B451-035B2DD5D358}"/>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4638580" y="2554215"/>
            <a:ext cx="1241314" cy="108223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D09674CC-E1DB-4745-8E3B-9768A96FAAC5}"/>
              </a:ext>
            </a:extLst>
          </p:cNvPr>
          <p:cNvCxnSpPr>
            <a:cxnSpLocks/>
          </p:cNvCxnSpPr>
          <p:nvPr/>
        </p:nvCxnSpPr>
        <p:spPr>
          <a:xfrm flipH="1">
            <a:off x="378365" y="5081601"/>
            <a:ext cx="11407235" cy="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57" name="Picture 2" descr="Introducing the $150 Million Terra Ecosystem Fund | by The Intern | Terra  Money | Medium">
            <a:extLst>
              <a:ext uri="{FF2B5EF4-FFF2-40B4-BE49-F238E27FC236}">
                <a16:creationId xmlns:a16="http://schemas.microsoft.com/office/drawing/2014/main" id="{DB70B2C3-7743-F046-AC1E-ED9FCC66A6D2}"/>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4344268" y="5176311"/>
            <a:ext cx="1558851" cy="38423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A6F00771-5470-2C4F-A248-B752DC524053}"/>
              </a:ext>
            </a:extLst>
          </p:cNvPr>
          <p:cNvSpPr txBox="1"/>
          <p:nvPr/>
        </p:nvSpPr>
        <p:spPr>
          <a:xfrm>
            <a:off x="5990078" y="5700883"/>
            <a:ext cx="5486400" cy="461665"/>
          </a:xfrm>
          <a:prstGeom prst="rect">
            <a:avLst/>
          </a:prstGeom>
          <a:noFill/>
        </p:spPr>
        <p:txBody>
          <a:bodyPr wrap="square" rtlCol="0">
            <a:spAutoFit/>
          </a:bodyPr>
          <a:lstStyle/>
          <a:p>
            <a:r>
              <a:rPr lang="en-US" sz="1200" b="1" dirty="0">
                <a:solidFill>
                  <a:srgbClr val="3B3D40"/>
                </a:solidFill>
              </a:rPr>
              <a:t>In Ampleforth, Seigniorage profits are directly fed into the users wallets whenever token supply is increased. However they incur a loss whenever supply is decreased.</a:t>
            </a:r>
          </a:p>
        </p:txBody>
      </p:sp>
      <p:sp>
        <p:nvSpPr>
          <p:cNvPr id="49" name="Rectangle 48">
            <a:extLst>
              <a:ext uri="{FF2B5EF4-FFF2-40B4-BE49-F238E27FC236}">
                <a16:creationId xmlns:a16="http://schemas.microsoft.com/office/drawing/2014/main" id="{6C932D87-0010-774B-85EB-461FBE319864}"/>
              </a:ext>
            </a:extLst>
          </p:cNvPr>
          <p:cNvSpPr/>
          <p:nvPr/>
        </p:nvSpPr>
        <p:spPr>
          <a:xfrm>
            <a:off x="378365" y="5432215"/>
            <a:ext cx="3506804" cy="923330"/>
          </a:xfrm>
          <a:prstGeom prst="rect">
            <a:avLst/>
          </a:prstGeom>
        </p:spPr>
        <p:txBody>
          <a:bodyPr wrap="square">
            <a:spAutoFit/>
          </a:bodyPr>
          <a:lstStyle/>
          <a:p>
            <a:r>
              <a:rPr lang="en-US" b="1" dirty="0">
                <a:solidFill>
                  <a:srgbClr val="3B3D40"/>
                </a:solidFill>
              </a:rPr>
              <a:t>Digital Tokens cost nothing to mint meaning 100% of the value of newly minted tokens is pure profit. </a:t>
            </a:r>
            <a:endParaRPr lang="en-US" dirty="0"/>
          </a:p>
        </p:txBody>
      </p:sp>
      <p:sp>
        <p:nvSpPr>
          <p:cNvPr id="60" name="TextBox 59">
            <a:extLst>
              <a:ext uri="{FF2B5EF4-FFF2-40B4-BE49-F238E27FC236}">
                <a16:creationId xmlns:a16="http://schemas.microsoft.com/office/drawing/2014/main" id="{692884B1-3F36-064A-9EB7-1CE2AB028113}"/>
              </a:ext>
            </a:extLst>
          </p:cNvPr>
          <p:cNvSpPr txBox="1"/>
          <p:nvPr/>
        </p:nvSpPr>
        <p:spPr>
          <a:xfrm>
            <a:off x="5990078" y="6264171"/>
            <a:ext cx="5486400" cy="461665"/>
          </a:xfrm>
          <a:prstGeom prst="rect">
            <a:avLst/>
          </a:prstGeom>
          <a:noFill/>
        </p:spPr>
        <p:txBody>
          <a:bodyPr wrap="square" rtlCol="0">
            <a:spAutoFit/>
          </a:bodyPr>
          <a:lstStyle/>
          <a:p>
            <a:r>
              <a:rPr lang="en-US" sz="1200" b="1" dirty="0">
                <a:solidFill>
                  <a:srgbClr val="3B3D40"/>
                </a:solidFill>
              </a:rPr>
              <a:t>In </a:t>
            </a:r>
            <a:r>
              <a:rPr lang="en-US" sz="1200" b="1" dirty="0" err="1">
                <a:solidFill>
                  <a:srgbClr val="3B3D40"/>
                </a:solidFill>
              </a:rPr>
              <a:t>Frax</a:t>
            </a:r>
            <a:r>
              <a:rPr lang="en-US" sz="1200" b="1" dirty="0">
                <a:solidFill>
                  <a:srgbClr val="3B3D40"/>
                </a:solidFill>
              </a:rPr>
              <a:t>, Seigniorage profits are captured by the issuing team through minting </a:t>
            </a:r>
            <a:r>
              <a:rPr lang="en-US" sz="1200" b="1" dirty="0" err="1">
                <a:solidFill>
                  <a:srgbClr val="3B3D40"/>
                </a:solidFill>
              </a:rPr>
              <a:t>Frax</a:t>
            </a:r>
            <a:r>
              <a:rPr lang="en-US" sz="1200" b="1" dirty="0">
                <a:solidFill>
                  <a:srgbClr val="3B3D40"/>
                </a:solidFill>
              </a:rPr>
              <a:t> Shares (FXS). These shares along with partial collateral are required to mint FRAX.</a:t>
            </a:r>
          </a:p>
        </p:txBody>
      </p:sp>
      <p:sp>
        <p:nvSpPr>
          <p:cNvPr id="61" name="TextBox 60">
            <a:extLst>
              <a:ext uri="{FF2B5EF4-FFF2-40B4-BE49-F238E27FC236}">
                <a16:creationId xmlns:a16="http://schemas.microsoft.com/office/drawing/2014/main" id="{00A68969-5312-464C-B9EA-6DC675AA151F}"/>
              </a:ext>
            </a:extLst>
          </p:cNvPr>
          <p:cNvSpPr txBox="1"/>
          <p:nvPr/>
        </p:nvSpPr>
        <p:spPr>
          <a:xfrm>
            <a:off x="5990078" y="5137595"/>
            <a:ext cx="5486400" cy="461665"/>
          </a:xfrm>
          <a:prstGeom prst="rect">
            <a:avLst/>
          </a:prstGeom>
          <a:noFill/>
        </p:spPr>
        <p:txBody>
          <a:bodyPr wrap="square" rtlCol="0">
            <a:spAutoFit/>
          </a:bodyPr>
          <a:lstStyle/>
          <a:p>
            <a:r>
              <a:rPr lang="en-US" sz="1200" b="1" dirty="0">
                <a:solidFill>
                  <a:srgbClr val="3B3D40"/>
                </a:solidFill>
              </a:rPr>
              <a:t>In Terra, Seigniorage profits are given to the users who exchange either their Luna or Terra Tokens to help stabilize the price of Terra.</a:t>
            </a:r>
          </a:p>
        </p:txBody>
      </p:sp>
      <p:pic>
        <p:nvPicPr>
          <p:cNvPr id="6145" name="Picture 1" descr="page10image10689024">
            <a:extLst>
              <a:ext uri="{FF2B5EF4-FFF2-40B4-BE49-F238E27FC236}">
                <a16:creationId xmlns:a16="http://schemas.microsoft.com/office/drawing/2014/main" id="{857AD8F1-415E-D39D-FEF1-6F2F676FC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9038" y="6202602"/>
            <a:ext cx="1444081" cy="51161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page3image10608560">
            <a:extLst>
              <a:ext uri="{FF2B5EF4-FFF2-40B4-BE49-F238E27FC236}">
                <a16:creationId xmlns:a16="http://schemas.microsoft.com/office/drawing/2014/main" id="{7B42F6C5-F4CC-7E94-4698-CFB36C08CA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7425" y="5713932"/>
            <a:ext cx="1875694" cy="41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36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These profit drivers have resulted in the top 20 stablecoins alone generating an estimated profit of ~$19.7B in 2021. 50% of that profit in the past year came from newly minted Terra.</a:t>
            </a:r>
          </a:p>
        </p:txBody>
      </p:sp>
      <p:sp>
        <p:nvSpPr>
          <p:cNvPr id="3" name="Text Placeholder 2">
            <a:extLst>
              <a:ext uri="{FF2B5EF4-FFF2-40B4-BE49-F238E27FC236}">
                <a16:creationId xmlns:a16="http://schemas.microsoft.com/office/drawing/2014/main" id="{99DF2F50-7A91-5040-ABD8-A77D9B6D7677}"/>
              </a:ext>
            </a:extLst>
          </p:cNvPr>
          <p:cNvSpPr txBox="1">
            <a:spLocks/>
          </p:cNvSpPr>
          <p:nvPr/>
        </p:nvSpPr>
        <p:spPr>
          <a:xfrm>
            <a:off x="332569" y="1900890"/>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Estimated 2021 Profits by Stablecoin</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3EA79D8D-1A7C-034D-BAE7-5E19A0CCF714}"/>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5">
            <a:extLst>
              <a:ext uri="{FF2B5EF4-FFF2-40B4-BE49-F238E27FC236}">
                <a16:creationId xmlns:a16="http://schemas.microsoft.com/office/drawing/2014/main" id="{601D2733-E764-434D-A944-B62F73821452}"/>
              </a:ext>
            </a:extLst>
          </p:cNvPr>
          <p:cNvSpPr txBox="1">
            <a:spLocks/>
          </p:cNvSpPr>
          <p:nvPr/>
        </p:nvSpPr>
        <p:spPr>
          <a:xfrm>
            <a:off x="7455820" y="2267790"/>
            <a:ext cx="4472336"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Segmentation: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All coins were segmented into either collateral backed coins or uncollateralized algorithmic coins.</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Collateralized Coins:</a:t>
            </a:r>
            <a:r>
              <a:rPr lang="en-US" sz="1600" dirty="0">
                <a:solidFill>
                  <a:srgbClr val="3B3D40"/>
                </a:solidFill>
              </a:rPr>
              <a:t> </a:t>
            </a:r>
          </a:p>
          <a:p>
            <a:pPr marL="227013" indent="0">
              <a:lnSpc>
                <a:spcPct val="100000"/>
              </a:lnSpc>
              <a:spcBef>
                <a:spcPts val="0"/>
              </a:spcBef>
              <a:buNone/>
            </a:pPr>
            <a:r>
              <a:rPr lang="en-US" sz="1200" dirty="0">
                <a:solidFill>
                  <a:srgbClr val="3B3D40"/>
                </a:solidFill>
              </a:rPr>
              <a:t>For collateralized coins, profit was estimated by multiplying their collateral pool at the end of 2022 times the risk free rate of Bitcoin, (3.7% as of writing). It is likely that the effective rate could by higher or lower depending on the % of capital allocated and the specific distribution and return of assets. </a:t>
            </a:r>
          </a:p>
          <a:p>
            <a:pPr marL="227013"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Algorithm Driven Coins:</a:t>
            </a:r>
            <a:r>
              <a:rPr lang="en-US" sz="1600" dirty="0">
                <a:solidFill>
                  <a:srgbClr val="3B3D40"/>
                </a:solidFill>
              </a:rPr>
              <a:t> </a:t>
            </a:r>
          </a:p>
          <a:p>
            <a:pPr marL="227013" indent="0">
              <a:lnSpc>
                <a:spcPct val="100000"/>
              </a:lnSpc>
              <a:spcBef>
                <a:spcPts val="0"/>
              </a:spcBef>
              <a:buNone/>
            </a:pPr>
            <a:r>
              <a:rPr lang="en-US" sz="1200" dirty="0">
                <a:solidFill>
                  <a:srgbClr val="3B3D40"/>
                </a:solidFill>
              </a:rPr>
              <a:t>For algorithmically driven coins, the profit was estimated as the delta in market cap between Jan 1</a:t>
            </a:r>
            <a:r>
              <a:rPr lang="en-US" sz="1200" baseline="30000" dirty="0">
                <a:solidFill>
                  <a:srgbClr val="3B3D40"/>
                </a:solidFill>
              </a:rPr>
              <a:t>st </a:t>
            </a:r>
            <a:r>
              <a:rPr lang="en-US" sz="1200" dirty="0">
                <a:solidFill>
                  <a:srgbClr val="3B3D40"/>
                </a:solidFill>
              </a:rPr>
              <a:t>2021 and Jan 1</a:t>
            </a:r>
            <a:r>
              <a:rPr lang="en-US" sz="1200" baseline="30000" dirty="0">
                <a:solidFill>
                  <a:srgbClr val="3B3D40"/>
                </a:solidFill>
              </a:rPr>
              <a:t>st</a:t>
            </a:r>
            <a:r>
              <a:rPr lang="en-US" sz="1200" dirty="0">
                <a:solidFill>
                  <a:srgbClr val="3B3D40"/>
                </a:solidFill>
              </a:rPr>
              <a:t> 2022. This increase in market cap for stablecoins is effectively seigniorage profits.</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Excluded Profits: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We were unable to locate reliable data on ongoing fees for integration projects, exchange spread fees, Tobin Taxes, etc.</a:t>
            </a:r>
          </a:p>
          <a:p>
            <a:pPr marL="227013" indent="0">
              <a:lnSpc>
                <a:spcPct val="100000"/>
              </a:lnSpc>
              <a:spcBef>
                <a:spcPts val="0"/>
              </a:spcBef>
              <a:buNone/>
            </a:pPr>
            <a:endParaRPr lang="en-US" sz="1200" dirty="0">
              <a:solidFill>
                <a:srgbClr val="3B3D40"/>
              </a:solidFill>
            </a:endParaRPr>
          </a:p>
        </p:txBody>
      </p:sp>
      <p:sp>
        <p:nvSpPr>
          <p:cNvPr id="6" name="Text Placeholder 2">
            <a:extLst>
              <a:ext uri="{FF2B5EF4-FFF2-40B4-BE49-F238E27FC236}">
                <a16:creationId xmlns:a16="http://schemas.microsoft.com/office/drawing/2014/main" id="{E090D141-E11F-6E43-8375-93841F46378A}"/>
              </a:ext>
            </a:extLst>
          </p:cNvPr>
          <p:cNvSpPr txBox="1">
            <a:spLocks/>
          </p:cNvSpPr>
          <p:nvPr/>
        </p:nvSpPr>
        <p:spPr>
          <a:xfrm>
            <a:off x="7455820"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Methodology</a:t>
            </a:r>
          </a:p>
        </p:txBody>
      </p:sp>
      <p:cxnSp>
        <p:nvCxnSpPr>
          <p:cNvPr id="7" name="Straight Connector 6">
            <a:extLst>
              <a:ext uri="{FF2B5EF4-FFF2-40B4-BE49-F238E27FC236}">
                <a16:creationId xmlns:a16="http://schemas.microsoft.com/office/drawing/2014/main" id="{5B1C640D-52FC-EB43-A659-C8C6765AC530}"/>
              </a:ext>
            </a:extLst>
          </p:cNvPr>
          <p:cNvCxnSpPr>
            <a:cxnSpLocks/>
          </p:cNvCxnSpPr>
          <p:nvPr/>
        </p:nvCxnSpPr>
        <p:spPr>
          <a:xfrm>
            <a:off x="7455820"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DEF6DB57-9C50-5344-93F6-8193943FD58F}"/>
              </a:ext>
            </a:extLst>
          </p:cNvPr>
          <p:cNvGraphicFramePr/>
          <p:nvPr>
            <p:extLst>
              <p:ext uri="{D42A27DB-BD31-4B8C-83A1-F6EECF244321}">
                <p14:modId xmlns:p14="http://schemas.microsoft.com/office/powerpoint/2010/main" val="240427698"/>
              </p:ext>
            </p:extLst>
          </p:nvPr>
        </p:nvGraphicFramePr>
        <p:xfrm>
          <a:off x="263844" y="2267789"/>
          <a:ext cx="6761424" cy="43375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0427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Due to this incredible profitability, dozens of stablecoin projects have been deployed over the past few years, with several notable projects reaching over $1B USD in market cap.</a:t>
            </a:r>
          </a:p>
        </p:txBody>
      </p:sp>
      <p:pic>
        <p:nvPicPr>
          <p:cNvPr id="7" name="Picture 2">
            <a:extLst>
              <a:ext uri="{FF2B5EF4-FFF2-40B4-BE49-F238E27FC236}">
                <a16:creationId xmlns:a16="http://schemas.microsoft.com/office/drawing/2014/main" id="{58BF0D9C-0D53-BE40-9843-D6BF9CBE90FF}"/>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03599" y="1757035"/>
            <a:ext cx="3222588" cy="102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ai (cryptocurrency) - Wikipedia">
            <a:extLst>
              <a:ext uri="{FF2B5EF4-FFF2-40B4-BE49-F238E27FC236}">
                <a16:creationId xmlns:a16="http://schemas.microsoft.com/office/drawing/2014/main" id="{984FF240-A4B0-BF46-AB8A-9635FC3D46C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300977" y="1469320"/>
            <a:ext cx="3434207" cy="16026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ntroducing the $150 Million Terra Ecosystem Fund | by The Intern | Terra  Money | Medium">
            <a:extLst>
              <a:ext uri="{FF2B5EF4-FFF2-40B4-BE49-F238E27FC236}">
                <a16:creationId xmlns:a16="http://schemas.microsoft.com/office/drawing/2014/main" id="{1EF194BE-6F86-9B4D-9750-80EC02AA4BFB}"/>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538144" y="3463153"/>
            <a:ext cx="3115712" cy="767975"/>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Binance USD (BUSD) - Paxos">
            <a:extLst>
              <a:ext uri="{FF2B5EF4-FFF2-40B4-BE49-F238E27FC236}">
                <a16:creationId xmlns:a16="http://schemas.microsoft.com/office/drawing/2014/main" id="{CF444EB3-7084-6442-8F69-CB9D79C8327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6670" y="3212167"/>
            <a:ext cx="2903361" cy="1336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entre | USD Coin brand assets - CENTRE.io">
            <a:extLst>
              <a:ext uri="{FF2B5EF4-FFF2-40B4-BE49-F238E27FC236}">
                <a16:creationId xmlns:a16="http://schemas.microsoft.com/office/drawing/2014/main" id="{9BFF175A-725D-AC42-BBAD-3FC455431AA4}"/>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l="5211" t="10318" r="5229" b="11414"/>
          <a:stretch/>
        </p:blipFill>
        <p:spPr bwMode="auto">
          <a:xfrm>
            <a:off x="7446544" y="4963622"/>
            <a:ext cx="3461767" cy="90758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695C43D-3C06-F94C-85D2-A80B7238695A}"/>
              </a:ext>
            </a:extLst>
          </p:cNvPr>
          <p:cNvGrpSpPr/>
          <p:nvPr/>
        </p:nvGrpSpPr>
        <p:grpSpPr>
          <a:xfrm>
            <a:off x="1160026" y="4976101"/>
            <a:ext cx="5516332" cy="1154867"/>
            <a:chOff x="2298068" y="5295225"/>
            <a:chExt cx="5516332" cy="1154867"/>
          </a:xfrm>
        </p:grpSpPr>
        <p:pic>
          <p:nvPicPr>
            <p:cNvPr id="37894" name="Picture 6" descr="Magic Internet Money price today, MIM to USD live, marketcap and chart |  CoinMarketCap">
              <a:extLst>
                <a:ext uri="{FF2B5EF4-FFF2-40B4-BE49-F238E27FC236}">
                  <a16:creationId xmlns:a16="http://schemas.microsoft.com/office/drawing/2014/main" id="{FEEF2435-8D93-3842-AFFF-B2D0586AEF17}"/>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98068" y="5295225"/>
              <a:ext cx="1154867" cy="1154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2B68AE-0777-F442-A714-E353DD16369D}"/>
                </a:ext>
              </a:extLst>
            </p:cNvPr>
            <p:cNvSpPr txBox="1"/>
            <p:nvPr/>
          </p:nvSpPr>
          <p:spPr>
            <a:xfrm>
              <a:off x="3455771" y="5488799"/>
              <a:ext cx="4358629" cy="646331"/>
            </a:xfrm>
            <a:prstGeom prst="rect">
              <a:avLst/>
            </a:prstGeom>
            <a:noFill/>
          </p:spPr>
          <p:txBody>
            <a:bodyPr wrap="none" rtlCol="0">
              <a:spAutoFit/>
            </a:bodyPr>
            <a:lstStyle/>
            <a:p>
              <a:r>
                <a:rPr lang="en-US" sz="3600" dirty="0">
                  <a:solidFill>
                    <a:srgbClr val="3B3D40"/>
                  </a:solidFill>
                </a:rPr>
                <a:t>Magic Internet Money</a:t>
              </a:r>
            </a:p>
          </p:txBody>
        </p:sp>
      </p:grpSp>
      <p:sp>
        <p:nvSpPr>
          <p:cNvPr id="13" name="Text Placeholder 2">
            <a:extLst>
              <a:ext uri="{FF2B5EF4-FFF2-40B4-BE49-F238E27FC236}">
                <a16:creationId xmlns:a16="http://schemas.microsoft.com/office/drawing/2014/main" id="{A7E7E4E7-CCA8-2F41-87F3-1879E23A0B66}"/>
              </a:ext>
            </a:extLst>
          </p:cNvPr>
          <p:cNvSpPr txBox="1">
            <a:spLocks/>
          </p:cNvSpPr>
          <p:nvPr/>
        </p:nvSpPr>
        <p:spPr>
          <a:xfrm>
            <a:off x="277769" y="2728761"/>
            <a:ext cx="3981569"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Launched in 2014, </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$78B USD Market Cap</a:t>
            </a:r>
          </a:p>
        </p:txBody>
      </p:sp>
      <p:sp>
        <p:nvSpPr>
          <p:cNvPr id="15" name="TextBox 14">
            <a:extLst>
              <a:ext uri="{FF2B5EF4-FFF2-40B4-BE49-F238E27FC236}">
                <a16:creationId xmlns:a16="http://schemas.microsoft.com/office/drawing/2014/main" id="{3040EAC6-15D6-204B-A413-225E2F9446ED}"/>
              </a:ext>
            </a:extLst>
          </p:cNvPr>
          <p:cNvSpPr txBox="1"/>
          <p:nvPr/>
        </p:nvSpPr>
        <p:spPr>
          <a:xfrm>
            <a:off x="7735183" y="6396335"/>
            <a:ext cx="4456817" cy="461665"/>
          </a:xfrm>
          <a:prstGeom prst="rect">
            <a:avLst/>
          </a:prstGeom>
          <a:noFill/>
        </p:spPr>
        <p:txBody>
          <a:bodyPr wrap="square" rtlCol="0">
            <a:spAutoFit/>
          </a:bodyPr>
          <a:lstStyle/>
          <a:p>
            <a:pPr algn="r"/>
            <a:r>
              <a:rPr lang="en-US" sz="1200" b="1" dirty="0">
                <a:solidFill>
                  <a:srgbClr val="3B3D40"/>
                </a:solidFill>
              </a:rPr>
              <a:t>Launch date is the earliest day with non-zero market capitalization</a:t>
            </a:r>
          </a:p>
          <a:p>
            <a:pPr algn="r"/>
            <a:r>
              <a:rPr lang="en-US" sz="1200" b="1" dirty="0">
                <a:solidFill>
                  <a:srgbClr val="3B3D40"/>
                </a:solidFill>
              </a:rPr>
              <a:t>Market Capitalization as of January 1</a:t>
            </a:r>
            <a:r>
              <a:rPr lang="en-US" sz="1200" b="1" baseline="30000" dirty="0">
                <a:solidFill>
                  <a:srgbClr val="3B3D40"/>
                </a:solidFill>
              </a:rPr>
              <a:t>st</a:t>
            </a:r>
            <a:r>
              <a:rPr lang="en-US" sz="1200" b="1" dirty="0">
                <a:solidFill>
                  <a:srgbClr val="3B3D40"/>
                </a:solidFill>
              </a:rPr>
              <a:t> 2022</a:t>
            </a:r>
          </a:p>
        </p:txBody>
      </p:sp>
      <p:sp>
        <p:nvSpPr>
          <p:cNvPr id="17" name="Text Placeholder 2">
            <a:extLst>
              <a:ext uri="{FF2B5EF4-FFF2-40B4-BE49-F238E27FC236}">
                <a16:creationId xmlns:a16="http://schemas.microsoft.com/office/drawing/2014/main" id="{30E3415F-9A9D-FD42-85EF-708CDD417372}"/>
              </a:ext>
            </a:extLst>
          </p:cNvPr>
          <p:cNvSpPr txBox="1">
            <a:spLocks/>
          </p:cNvSpPr>
          <p:nvPr/>
        </p:nvSpPr>
        <p:spPr>
          <a:xfrm>
            <a:off x="5173233" y="2728761"/>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2019</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$8.9B USD</a:t>
            </a:r>
          </a:p>
        </p:txBody>
      </p:sp>
      <p:sp>
        <p:nvSpPr>
          <p:cNvPr id="18" name="Text Placeholder 2">
            <a:extLst>
              <a:ext uri="{FF2B5EF4-FFF2-40B4-BE49-F238E27FC236}">
                <a16:creationId xmlns:a16="http://schemas.microsoft.com/office/drawing/2014/main" id="{9EAE4BB8-36B2-9E40-8561-668614086755}"/>
              </a:ext>
            </a:extLst>
          </p:cNvPr>
          <p:cNvSpPr txBox="1">
            <a:spLocks/>
          </p:cNvSpPr>
          <p:nvPr/>
        </p:nvSpPr>
        <p:spPr>
          <a:xfrm>
            <a:off x="9100488" y="2728761"/>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2019</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$159M USD</a:t>
            </a:r>
          </a:p>
        </p:txBody>
      </p:sp>
      <p:sp>
        <p:nvSpPr>
          <p:cNvPr id="19" name="Text Placeholder 2">
            <a:extLst>
              <a:ext uri="{FF2B5EF4-FFF2-40B4-BE49-F238E27FC236}">
                <a16:creationId xmlns:a16="http://schemas.microsoft.com/office/drawing/2014/main" id="{9E52241E-0FD9-4240-8891-AF576BE6E077}"/>
              </a:ext>
            </a:extLst>
          </p:cNvPr>
          <p:cNvSpPr txBox="1">
            <a:spLocks/>
          </p:cNvSpPr>
          <p:nvPr/>
        </p:nvSpPr>
        <p:spPr>
          <a:xfrm>
            <a:off x="9100488" y="4312473"/>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$1.8B USD</a:t>
            </a:r>
          </a:p>
        </p:txBody>
      </p:sp>
      <p:sp>
        <p:nvSpPr>
          <p:cNvPr id="20" name="Text Placeholder 2">
            <a:extLst>
              <a:ext uri="{FF2B5EF4-FFF2-40B4-BE49-F238E27FC236}">
                <a16:creationId xmlns:a16="http://schemas.microsoft.com/office/drawing/2014/main" id="{5196DEA9-D19A-674D-8DEA-A929C6D72D6E}"/>
              </a:ext>
            </a:extLst>
          </p:cNvPr>
          <p:cNvSpPr txBox="1">
            <a:spLocks/>
          </p:cNvSpPr>
          <p:nvPr/>
        </p:nvSpPr>
        <p:spPr>
          <a:xfrm>
            <a:off x="5173233" y="4312473"/>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$10.1B USD</a:t>
            </a:r>
          </a:p>
        </p:txBody>
      </p:sp>
      <p:sp>
        <p:nvSpPr>
          <p:cNvPr id="21" name="Text Placeholder 2">
            <a:extLst>
              <a:ext uri="{FF2B5EF4-FFF2-40B4-BE49-F238E27FC236}">
                <a16:creationId xmlns:a16="http://schemas.microsoft.com/office/drawing/2014/main" id="{26889F93-85E2-6747-B03A-67AF38FF8506}"/>
              </a:ext>
            </a:extLst>
          </p:cNvPr>
          <p:cNvSpPr txBox="1">
            <a:spLocks/>
          </p:cNvSpPr>
          <p:nvPr/>
        </p:nvSpPr>
        <p:spPr>
          <a:xfrm>
            <a:off x="1345787" y="4312473"/>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$14.5B USD</a:t>
            </a:r>
          </a:p>
        </p:txBody>
      </p:sp>
      <p:sp>
        <p:nvSpPr>
          <p:cNvPr id="22" name="Text Placeholder 2">
            <a:extLst>
              <a:ext uri="{FF2B5EF4-FFF2-40B4-BE49-F238E27FC236}">
                <a16:creationId xmlns:a16="http://schemas.microsoft.com/office/drawing/2014/main" id="{2B981955-DDC8-5B41-981C-FAD9B2D87C19}"/>
              </a:ext>
            </a:extLst>
          </p:cNvPr>
          <p:cNvSpPr txBox="1">
            <a:spLocks/>
          </p:cNvSpPr>
          <p:nvPr/>
        </p:nvSpPr>
        <p:spPr>
          <a:xfrm>
            <a:off x="3035184" y="5788472"/>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2021</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$4.6B USD</a:t>
            </a:r>
          </a:p>
        </p:txBody>
      </p:sp>
      <p:sp>
        <p:nvSpPr>
          <p:cNvPr id="23" name="Text Placeholder 2">
            <a:extLst>
              <a:ext uri="{FF2B5EF4-FFF2-40B4-BE49-F238E27FC236}">
                <a16:creationId xmlns:a16="http://schemas.microsoft.com/office/drawing/2014/main" id="{9698F555-F84D-F046-9D49-D9E85D049511}"/>
              </a:ext>
            </a:extLst>
          </p:cNvPr>
          <p:cNvSpPr txBox="1">
            <a:spLocks/>
          </p:cNvSpPr>
          <p:nvPr/>
        </p:nvSpPr>
        <p:spPr>
          <a:xfrm>
            <a:off x="8478041" y="5788472"/>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2018</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$42.2B USD</a:t>
            </a:r>
          </a:p>
        </p:txBody>
      </p:sp>
      <p:pic>
        <p:nvPicPr>
          <p:cNvPr id="24" name="Picture 3" descr="page3image10608560">
            <a:extLst>
              <a:ext uri="{FF2B5EF4-FFF2-40B4-BE49-F238E27FC236}">
                <a16:creationId xmlns:a16="http://schemas.microsoft.com/office/drawing/2014/main" id="{564F0482-D476-5AD1-9978-90352F9F1C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3041" y="1897316"/>
            <a:ext cx="3721100" cy="8255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 descr="page10image10689024">
            <a:extLst>
              <a:ext uri="{FF2B5EF4-FFF2-40B4-BE49-F238E27FC236}">
                <a16:creationId xmlns:a16="http://schemas.microsoft.com/office/drawing/2014/main" id="{3B827254-6F55-BF5E-1B58-63B4180BD4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3859" y="3418942"/>
            <a:ext cx="2379463" cy="84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363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 January 1</a:t>
            </a:r>
            <a:r>
              <a:rPr lang="en-US" sz="2800" kern="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2022, the top 50 stablecoin projects combined had a market cap in excess of $168B USD. The 5-Year CAGR is 598.1%.</a:t>
            </a:r>
          </a:p>
        </p:txBody>
      </p:sp>
      <p:sp>
        <p:nvSpPr>
          <p:cNvPr id="4" name="Text Placeholder 2">
            <a:extLst>
              <a:ext uri="{FF2B5EF4-FFF2-40B4-BE49-F238E27FC236}">
                <a16:creationId xmlns:a16="http://schemas.microsoft.com/office/drawing/2014/main" id="{32B75D9E-44F5-FA4F-AC3C-B099E38FC396}"/>
              </a:ext>
            </a:extLst>
          </p:cNvPr>
          <p:cNvSpPr txBox="1">
            <a:spLocks/>
          </p:cNvSpPr>
          <p:nvPr/>
        </p:nvSpPr>
        <p:spPr>
          <a:xfrm>
            <a:off x="203187" y="170529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Stablecoins by Market Cap and Type </a:t>
            </a:r>
            <a:r>
              <a:rPr lang="en-US" sz="1200" b="0" dirty="0">
                <a:latin typeface="Helvetica Neue" panose="02000503000000020004" pitchFamily="2" charset="0"/>
                <a:ea typeface="Helvetica Neue" panose="02000503000000020004" pitchFamily="2" charset="0"/>
                <a:cs typeface="Helvetica Neue" panose="02000503000000020004" pitchFamily="2" charset="0"/>
              </a:rPr>
              <a:t>(Measured on January 1</a:t>
            </a:r>
            <a:r>
              <a:rPr lang="en-US" sz="1200" b="0"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1200" b="0" dirty="0">
                <a:latin typeface="Helvetica Neue" panose="02000503000000020004" pitchFamily="2" charset="0"/>
                <a:ea typeface="Helvetica Neue" panose="02000503000000020004" pitchFamily="2" charset="0"/>
                <a:cs typeface="Helvetica Neue" panose="02000503000000020004" pitchFamily="2" charset="0"/>
              </a:rPr>
              <a:t> 2022)</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423E54C8-413A-434D-9C88-95E0F3F3CF5D}"/>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B842040E-9F17-0648-992D-52CE0A7E6DFF}"/>
              </a:ext>
            </a:extLst>
          </p:cNvPr>
          <p:cNvGraphicFramePr/>
          <p:nvPr>
            <p:extLst>
              <p:ext uri="{D42A27DB-BD31-4B8C-83A1-F6EECF244321}">
                <p14:modId xmlns:p14="http://schemas.microsoft.com/office/powerpoint/2010/main" val="4269123120"/>
              </p:ext>
            </p:extLst>
          </p:nvPr>
        </p:nvGraphicFramePr>
        <p:xfrm>
          <a:off x="263844" y="2267789"/>
          <a:ext cx="11723628" cy="4337541"/>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64DDBD57-1927-2A4D-B2E5-B231FB375FE9}"/>
              </a:ext>
            </a:extLst>
          </p:cNvPr>
          <p:cNvSpPr/>
          <p:nvPr/>
        </p:nvSpPr>
        <p:spPr>
          <a:xfrm>
            <a:off x="629630" y="5861670"/>
            <a:ext cx="755335" cy="307777"/>
          </a:xfrm>
          <a:prstGeom prst="rect">
            <a:avLst/>
          </a:prstGeom>
        </p:spPr>
        <p:txBody>
          <a:bodyPr wrap="none">
            <a:spAutoFit/>
          </a:bodyPr>
          <a:lstStyle/>
          <a:p>
            <a:r>
              <a:rPr lang="en-US" sz="1400" b="1" dirty="0">
                <a:solidFill>
                  <a:srgbClr val="3B3D40"/>
                </a:solidFill>
              </a:rPr>
              <a:t>$10.1M</a:t>
            </a:r>
            <a:endParaRPr lang="en-US" sz="1400" dirty="0"/>
          </a:p>
        </p:txBody>
      </p:sp>
      <p:sp>
        <p:nvSpPr>
          <p:cNvPr id="9" name="Rectangle 8">
            <a:extLst>
              <a:ext uri="{FF2B5EF4-FFF2-40B4-BE49-F238E27FC236}">
                <a16:creationId xmlns:a16="http://schemas.microsoft.com/office/drawing/2014/main" id="{C2EB4853-E7CA-BD43-9AD5-07CCDC2FC498}"/>
              </a:ext>
            </a:extLst>
          </p:cNvPr>
          <p:cNvSpPr/>
          <p:nvPr/>
        </p:nvSpPr>
        <p:spPr>
          <a:xfrm>
            <a:off x="2691181" y="5861670"/>
            <a:ext cx="699230" cy="307777"/>
          </a:xfrm>
          <a:prstGeom prst="rect">
            <a:avLst/>
          </a:prstGeom>
        </p:spPr>
        <p:txBody>
          <a:bodyPr wrap="none">
            <a:spAutoFit/>
          </a:bodyPr>
          <a:lstStyle/>
          <a:p>
            <a:r>
              <a:rPr lang="en-US" sz="1400" b="1" dirty="0">
                <a:solidFill>
                  <a:srgbClr val="3B3D40"/>
                </a:solidFill>
              </a:rPr>
              <a:t>$1.44B</a:t>
            </a:r>
            <a:endParaRPr lang="en-US" sz="1400" dirty="0"/>
          </a:p>
        </p:txBody>
      </p:sp>
      <p:sp>
        <p:nvSpPr>
          <p:cNvPr id="10" name="Rectangle 9">
            <a:extLst>
              <a:ext uri="{FF2B5EF4-FFF2-40B4-BE49-F238E27FC236}">
                <a16:creationId xmlns:a16="http://schemas.microsoft.com/office/drawing/2014/main" id="{7EFCE689-F1E0-E64C-9464-4AABCD960BC5}"/>
              </a:ext>
            </a:extLst>
          </p:cNvPr>
          <p:cNvSpPr/>
          <p:nvPr/>
        </p:nvSpPr>
        <p:spPr>
          <a:xfrm>
            <a:off x="4828591" y="5780320"/>
            <a:ext cx="699230" cy="307777"/>
          </a:xfrm>
          <a:prstGeom prst="rect">
            <a:avLst/>
          </a:prstGeom>
        </p:spPr>
        <p:txBody>
          <a:bodyPr wrap="none">
            <a:spAutoFit/>
          </a:bodyPr>
          <a:lstStyle/>
          <a:p>
            <a:r>
              <a:rPr lang="en-US" sz="1400" b="1" dirty="0">
                <a:solidFill>
                  <a:srgbClr val="3B3D40"/>
                </a:solidFill>
              </a:rPr>
              <a:t>$2.71B</a:t>
            </a:r>
            <a:endParaRPr lang="en-US" sz="1400" dirty="0"/>
          </a:p>
        </p:txBody>
      </p:sp>
      <p:sp>
        <p:nvSpPr>
          <p:cNvPr id="11" name="Rectangle 10">
            <a:extLst>
              <a:ext uri="{FF2B5EF4-FFF2-40B4-BE49-F238E27FC236}">
                <a16:creationId xmlns:a16="http://schemas.microsoft.com/office/drawing/2014/main" id="{3FDDFC60-48F2-D148-AD16-F8B75FDF1E2F}"/>
              </a:ext>
            </a:extLst>
          </p:cNvPr>
          <p:cNvSpPr/>
          <p:nvPr/>
        </p:nvSpPr>
        <p:spPr>
          <a:xfrm>
            <a:off x="7061846" y="5619921"/>
            <a:ext cx="699230" cy="307777"/>
          </a:xfrm>
          <a:prstGeom prst="rect">
            <a:avLst/>
          </a:prstGeom>
        </p:spPr>
        <p:txBody>
          <a:bodyPr wrap="none">
            <a:spAutoFit/>
          </a:bodyPr>
          <a:lstStyle/>
          <a:p>
            <a:r>
              <a:rPr lang="en-US" sz="1400" b="1" dirty="0">
                <a:solidFill>
                  <a:srgbClr val="3B3D40"/>
                </a:solidFill>
              </a:rPr>
              <a:t>$5.29B</a:t>
            </a:r>
            <a:endParaRPr lang="en-US" sz="1400" dirty="0"/>
          </a:p>
        </p:txBody>
      </p:sp>
      <p:sp>
        <p:nvSpPr>
          <p:cNvPr id="12" name="Rectangle 11">
            <a:extLst>
              <a:ext uri="{FF2B5EF4-FFF2-40B4-BE49-F238E27FC236}">
                <a16:creationId xmlns:a16="http://schemas.microsoft.com/office/drawing/2014/main" id="{2D925711-6DB4-FB47-A774-09D8046CEEB2}"/>
              </a:ext>
            </a:extLst>
          </p:cNvPr>
          <p:cNvSpPr/>
          <p:nvPr/>
        </p:nvSpPr>
        <p:spPr>
          <a:xfrm>
            <a:off x="9067292" y="4875703"/>
            <a:ext cx="790601" cy="307777"/>
          </a:xfrm>
          <a:prstGeom prst="rect">
            <a:avLst/>
          </a:prstGeom>
        </p:spPr>
        <p:txBody>
          <a:bodyPr wrap="none">
            <a:spAutoFit/>
          </a:bodyPr>
          <a:lstStyle/>
          <a:p>
            <a:r>
              <a:rPr lang="en-US" sz="1400" b="1" dirty="0">
                <a:solidFill>
                  <a:srgbClr val="3B3D40"/>
                </a:solidFill>
              </a:rPr>
              <a:t>$29.24B</a:t>
            </a:r>
            <a:endParaRPr lang="en-US" sz="1400" dirty="0"/>
          </a:p>
        </p:txBody>
      </p:sp>
      <p:sp>
        <p:nvSpPr>
          <p:cNvPr id="13" name="Rectangle 12">
            <a:extLst>
              <a:ext uri="{FF2B5EF4-FFF2-40B4-BE49-F238E27FC236}">
                <a16:creationId xmlns:a16="http://schemas.microsoft.com/office/drawing/2014/main" id="{B1E9A4C7-7643-D249-881B-C7E27A306CE4}"/>
              </a:ext>
            </a:extLst>
          </p:cNvPr>
          <p:cNvSpPr/>
          <p:nvPr/>
        </p:nvSpPr>
        <p:spPr>
          <a:xfrm>
            <a:off x="11301483" y="2307048"/>
            <a:ext cx="881973" cy="307777"/>
          </a:xfrm>
          <a:prstGeom prst="rect">
            <a:avLst/>
          </a:prstGeom>
        </p:spPr>
        <p:txBody>
          <a:bodyPr wrap="none">
            <a:spAutoFit/>
          </a:bodyPr>
          <a:lstStyle/>
          <a:p>
            <a:r>
              <a:rPr lang="en-US" sz="1400" b="1" dirty="0">
                <a:solidFill>
                  <a:srgbClr val="3B3D40"/>
                </a:solidFill>
              </a:rPr>
              <a:t>$168.02B</a:t>
            </a:r>
            <a:endParaRPr lang="en-US" sz="1400" dirty="0"/>
          </a:p>
        </p:txBody>
      </p:sp>
      <p:cxnSp>
        <p:nvCxnSpPr>
          <p:cNvPr id="15" name="Straight Arrow Connector 14">
            <a:extLst>
              <a:ext uri="{FF2B5EF4-FFF2-40B4-BE49-F238E27FC236}">
                <a16:creationId xmlns:a16="http://schemas.microsoft.com/office/drawing/2014/main" id="{F572BE37-B1A4-EA4D-8C99-DA4B067EF92A}"/>
              </a:ext>
            </a:extLst>
          </p:cNvPr>
          <p:cNvCxnSpPr>
            <a:cxnSpLocks/>
            <a:stCxn id="8" idx="3"/>
            <a:endCxn id="9" idx="1"/>
          </p:cNvCxnSpPr>
          <p:nvPr/>
        </p:nvCxnSpPr>
        <p:spPr>
          <a:xfrm>
            <a:off x="1384965" y="6015559"/>
            <a:ext cx="1306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74027F-0798-D544-BEB2-F9E464065EDF}"/>
              </a:ext>
            </a:extLst>
          </p:cNvPr>
          <p:cNvCxnSpPr>
            <a:cxnSpLocks/>
            <a:stCxn id="9" idx="3"/>
            <a:endCxn id="10" idx="1"/>
          </p:cNvCxnSpPr>
          <p:nvPr/>
        </p:nvCxnSpPr>
        <p:spPr>
          <a:xfrm flipV="1">
            <a:off x="3390411" y="5934209"/>
            <a:ext cx="1438180" cy="8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DE4330-2DB6-4C47-8EDC-9C54C877338E}"/>
              </a:ext>
            </a:extLst>
          </p:cNvPr>
          <p:cNvCxnSpPr>
            <a:cxnSpLocks/>
            <a:stCxn id="10" idx="3"/>
            <a:endCxn id="11" idx="1"/>
          </p:cNvCxnSpPr>
          <p:nvPr/>
        </p:nvCxnSpPr>
        <p:spPr>
          <a:xfrm flipV="1">
            <a:off x="5527821" y="5773810"/>
            <a:ext cx="1534025" cy="160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DB7DB7A-294D-D84B-89AC-8DA53B104A5F}"/>
              </a:ext>
            </a:extLst>
          </p:cNvPr>
          <p:cNvCxnSpPr>
            <a:cxnSpLocks/>
            <a:stCxn id="11" idx="3"/>
            <a:endCxn id="12" idx="1"/>
          </p:cNvCxnSpPr>
          <p:nvPr/>
        </p:nvCxnSpPr>
        <p:spPr>
          <a:xfrm flipV="1">
            <a:off x="7761076" y="5029592"/>
            <a:ext cx="1306216" cy="744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0501324-80A4-2245-A20F-82FF8FE06AE7}"/>
              </a:ext>
            </a:extLst>
          </p:cNvPr>
          <p:cNvCxnSpPr>
            <a:cxnSpLocks/>
            <a:stCxn id="12" idx="3"/>
            <a:endCxn id="13" idx="1"/>
          </p:cNvCxnSpPr>
          <p:nvPr/>
        </p:nvCxnSpPr>
        <p:spPr>
          <a:xfrm flipV="1">
            <a:off x="9857893" y="2460937"/>
            <a:ext cx="1443590" cy="2568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E4EF7A6B-E185-C34C-8020-28372642B055}"/>
              </a:ext>
            </a:extLst>
          </p:cNvPr>
          <p:cNvSpPr/>
          <p:nvPr/>
        </p:nvSpPr>
        <p:spPr>
          <a:xfrm>
            <a:off x="1528265" y="5878398"/>
            <a:ext cx="927372"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142x</a:t>
            </a:r>
          </a:p>
        </p:txBody>
      </p:sp>
      <p:sp>
        <p:nvSpPr>
          <p:cNvPr id="39" name="Oval 38">
            <a:extLst>
              <a:ext uri="{FF2B5EF4-FFF2-40B4-BE49-F238E27FC236}">
                <a16:creationId xmlns:a16="http://schemas.microsoft.com/office/drawing/2014/main" id="{A06E033F-AEF9-5643-BD24-A7ED906F69EE}"/>
              </a:ext>
            </a:extLst>
          </p:cNvPr>
          <p:cNvSpPr/>
          <p:nvPr/>
        </p:nvSpPr>
        <p:spPr>
          <a:xfrm>
            <a:off x="3606581" y="5797048"/>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188%</a:t>
            </a:r>
          </a:p>
        </p:txBody>
      </p:sp>
      <p:sp>
        <p:nvSpPr>
          <p:cNvPr id="40" name="Oval 39">
            <a:extLst>
              <a:ext uri="{FF2B5EF4-FFF2-40B4-BE49-F238E27FC236}">
                <a16:creationId xmlns:a16="http://schemas.microsoft.com/office/drawing/2014/main" id="{94D1582E-0C15-0342-B09A-EB3C7CE96979}"/>
              </a:ext>
            </a:extLst>
          </p:cNvPr>
          <p:cNvSpPr/>
          <p:nvPr/>
        </p:nvSpPr>
        <p:spPr>
          <a:xfrm>
            <a:off x="5791913" y="5716849"/>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195%</a:t>
            </a:r>
          </a:p>
        </p:txBody>
      </p:sp>
      <p:sp>
        <p:nvSpPr>
          <p:cNvPr id="41" name="Oval 40">
            <a:extLst>
              <a:ext uri="{FF2B5EF4-FFF2-40B4-BE49-F238E27FC236}">
                <a16:creationId xmlns:a16="http://schemas.microsoft.com/office/drawing/2014/main" id="{197E3A2A-DC0A-064E-A744-BEED17471539}"/>
              </a:ext>
            </a:extLst>
          </p:cNvPr>
          <p:cNvSpPr/>
          <p:nvPr/>
        </p:nvSpPr>
        <p:spPr>
          <a:xfrm>
            <a:off x="7908147" y="5264541"/>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552%</a:t>
            </a:r>
          </a:p>
        </p:txBody>
      </p:sp>
      <p:sp>
        <p:nvSpPr>
          <p:cNvPr id="42" name="Oval 41">
            <a:extLst>
              <a:ext uri="{FF2B5EF4-FFF2-40B4-BE49-F238E27FC236}">
                <a16:creationId xmlns:a16="http://schemas.microsoft.com/office/drawing/2014/main" id="{AE6DECE6-83C1-6C4F-8C10-66D9CD7C8EDF}"/>
              </a:ext>
            </a:extLst>
          </p:cNvPr>
          <p:cNvSpPr/>
          <p:nvPr/>
        </p:nvSpPr>
        <p:spPr>
          <a:xfrm>
            <a:off x="10031082" y="3608104"/>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575%</a:t>
            </a:r>
          </a:p>
        </p:txBody>
      </p:sp>
    </p:spTree>
    <p:extLst>
      <p:ext uri="{BB962C8B-B14F-4D97-AF65-F5344CB8AC3E}">
        <p14:creationId xmlns:p14="http://schemas.microsoft.com/office/powerpoint/2010/main" val="504556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growth and relative ranking by market capitalization of the largest stablecoins is remarkably stable and consistent given the notorious volatility of cryptocurrencies.</a:t>
            </a:r>
          </a:p>
        </p:txBody>
      </p:sp>
      <p:sp>
        <p:nvSpPr>
          <p:cNvPr id="4" name="Text Placeholder 2">
            <a:extLst>
              <a:ext uri="{FF2B5EF4-FFF2-40B4-BE49-F238E27FC236}">
                <a16:creationId xmlns:a16="http://schemas.microsoft.com/office/drawing/2014/main" id="{291EC089-84A5-C244-A8BA-5CE5504D396D}"/>
              </a:ext>
            </a:extLst>
          </p:cNvPr>
          <p:cNvSpPr txBox="1">
            <a:spLocks/>
          </p:cNvSpPr>
          <p:nvPr/>
        </p:nvSpPr>
        <p:spPr>
          <a:xfrm>
            <a:off x="346907" y="1881779"/>
            <a:ext cx="11498187"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Top Stablecoin Market Cap Over Time (Logarithmic Growth)</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92F5637C-BDAF-C34C-BC7A-5A54CEA473A6}"/>
              </a:ext>
            </a:extLst>
          </p:cNvPr>
          <p:cNvCxnSpPr>
            <a:cxnSpLocks/>
          </p:cNvCxnSpPr>
          <p:nvPr/>
        </p:nvCxnSpPr>
        <p:spPr>
          <a:xfrm>
            <a:off x="346907" y="2179267"/>
            <a:ext cx="114981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6" name="Chart 5">
            <a:extLst>
              <a:ext uri="{FF2B5EF4-FFF2-40B4-BE49-F238E27FC236}">
                <a16:creationId xmlns:a16="http://schemas.microsoft.com/office/drawing/2014/main" id="{D0CB9D98-FE5C-624E-9E3A-810C64616746}"/>
              </a:ext>
            </a:extLst>
          </p:cNvPr>
          <p:cNvGraphicFramePr/>
          <p:nvPr>
            <p:extLst>
              <p:ext uri="{D42A27DB-BD31-4B8C-83A1-F6EECF244321}">
                <p14:modId xmlns:p14="http://schemas.microsoft.com/office/powerpoint/2010/main" val="619879199"/>
              </p:ext>
            </p:extLst>
          </p:nvPr>
        </p:nvGraphicFramePr>
        <p:xfrm>
          <a:off x="246964" y="2267789"/>
          <a:ext cx="11698072" cy="4337541"/>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C07AD3FA-8D16-DE4B-A9D7-43CC1DEB9D94}"/>
              </a:ext>
            </a:extLst>
          </p:cNvPr>
          <p:cNvSpPr/>
          <p:nvPr/>
        </p:nvSpPr>
        <p:spPr>
          <a:xfrm>
            <a:off x="2152487" y="5510579"/>
            <a:ext cx="606869" cy="276999"/>
          </a:xfrm>
          <a:prstGeom prst="rect">
            <a:avLst/>
          </a:prstGeom>
        </p:spPr>
        <p:txBody>
          <a:bodyPr wrap="square">
            <a:spAutoFit/>
          </a:bodyPr>
          <a:lstStyle/>
          <a:p>
            <a:r>
              <a:rPr lang="en-US" sz="1200" b="1" dirty="0">
                <a:solidFill>
                  <a:srgbClr val="3B3D40"/>
                </a:solidFill>
              </a:rPr>
              <a:t>Tether</a:t>
            </a:r>
            <a:endParaRPr lang="en-US" sz="1200" dirty="0"/>
          </a:p>
        </p:txBody>
      </p:sp>
      <p:sp>
        <p:nvSpPr>
          <p:cNvPr id="8" name="Rectangle 7">
            <a:extLst>
              <a:ext uri="{FF2B5EF4-FFF2-40B4-BE49-F238E27FC236}">
                <a16:creationId xmlns:a16="http://schemas.microsoft.com/office/drawing/2014/main" id="{D35C21EB-579F-7B4C-A5C8-231DBF9EC57E}"/>
              </a:ext>
            </a:extLst>
          </p:cNvPr>
          <p:cNvSpPr/>
          <p:nvPr/>
        </p:nvSpPr>
        <p:spPr>
          <a:xfrm>
            <a:off x="5293989" y="4159560"/>
            <a:ext cx="797370" cy="276999"/>
          </a:xfrm>
          <a:prstGeom prst="rect">
            <a:avLst/>
          </a:prstGeom>
        </p:spPr>
        <p:txBody>
          <a:bodyPr wrap="square">
            <a:spAutoFit/>
          </a:bodyPr>
          <a:lstStyle/>
          <a:p>
            <a:r>
              <a:rPr lang="en-US" sz="1200" b="1" dirty="0">
                <a:solidFill>
                  <a:srgbClr val="3B3D40"/>
                </a:solidFill>
              </a:rPr>
              <a:t>USD Coin</a:t>
            </a:r>
            <a:endParaRPr lang="en-US" sz="1200" dirty="0"/>
          </a:p>
        </p:txBody>
      </p:sp>
      <p:sp>
        <p:nvSpPr>
          <p:cNvPr id="9" name="Rectangle 8">
            <a:extLst>
              <a:ext uri="{FF2B5EF4-FFF2-40B4-BE49-F238E27FC236}">
                <a16:creationId xmlns:a16="http://schemas.microsoft.com/office/drawing/2014/main" id="{F2D6DABF-65F9-4A49-B992-3EBA0FE9A25F}"/>
              </a:ext>
            </a:extLst>
          </p:cNvPr>
          <p:cNvSpPr/>
          <p:nvPr/>
        </p:nvSpPr>
        <p:spPr>
          <a:xfrm>
            <a:off x="9105447" y="3898573"/>
            <a:ext cx="1024157" cy="461665"/>
          </a:xfrm>
          <a:prstGeom prst="rect">
            <a:avLst/>
          </a:prstGeom>
        </p:spPr>
        <p:txBody>
          <a:bodyPr wrap="square">
            <a:spAutoFit/>
          </a:bodyPr>
          <a:lstStyle/>
          <a:p>
            <a:r>
              <a:rPr lang="en-US" sz="1200" b="1" dirty="0">
                <a:solidFill>
                  <a:srgbClr val="3B3D40"/>
                </a:solidFill>
              </a:rPr>
              <a:t>Binance</a:t>
            </a:r>
          </a:p>
          <a:p>
            <a:r>
              <a:rPr lang="en-US" sz="1200" b="1" dirty="0">
                <a:solidFill>
                  <a:srgbClr val="3B3D40"/>
                </a:solidFill>
              </a:rPr>
              <a:t>USD</a:t>
            </a:r>
            <a:endParaRPr lang="en-US" sz="1200" dirty="0"/>
          </a:p>
        </p:txBody>
      </p:sp>
      <p:sp>
        <p:nvSpPr>
          <p:cNvPr id="10" name="Rectangle 9">
            <a:extLst>
              <a:ext uri="{FF2B5EF4-FFF2-40B4-BE49-F238E27FC236}">
                <a16:creationId xmlns:a16="http://schemas.microsoft.com/office/drawing/2014/main" id="{46A243FB-51A9-6C41-AD03-C89AD68AA8B6}"/>
              </a:ext>
            </a:extLst>
          </p:cNvPr>
          <p:cNvSpPr/>
          <p:nvPr/>
        </p:nvSpPr>
        <p:spPr>
          <a:xfrm>
            <a:off x="8845956" y="4478864"/>
            <a:ext cx="518982" cy="276999"/>
          </a:xfrm>
          <a:prstGeom prst="rect">
            <a:avLst/>
          </a:prstGeom>
        </p:spPr>
        <p:txBody>
          <a:bodyPr wrap="square">
            <a:spAutoFit/>
          </a:bodyPr>
          <a:lstStyle/>
          <a:p>
            <a:r>
              <a:rPr lang="en-US" sz="1200" b="1" dirty="0">
                <a:solidFill>
                  <a:srgbClr val="3B3D40"/>
                </a:solidFill>
              </a:rPr>
              <a:t>Terra</a:t>
            </a:r>
            <a:endParaRPr lang="en-US" sz="1200" dirty="0"/>
          </a:p>
        </p:txBody>
      </p:sp>
      <p:sp>
        <p:nvSpPr>
          <p:cNvPr id="11" name="Rectangle 10">
            <a:extLst>
              <a:ext uri="{FF2B5EF4-FFF2-40B4-BE49-F238E27FC236}">
                <a16:creationId xmlns:a16="http://schemas.microsoft.com/office/drawing/2014/main" id="{44FF6861-4D4B-944B-98DA-FA12C442BF8F}"/>
              </a:ext>
            </a:extLst>
          </p:cNvPr>
          <p:cNvSpPr/>
          <p:nvPr/>
        </p:nvSpPr>
        <p:spPr>
          <a:xfrm>
            <a:off x="5297144" y="4478864"/>
            <a:ext cx="794215" cy="276999"/>
          </a:xfrm>
          <a:prstGeom prst="rect">
            <a:avLst/>
          </a:prstGeom>
        </p:spPr>
        <p:txBody>
          <a:bodyPr wrap="square">
            <a:spAutoFit/>
          </a:bodyPr>
          <a:lstStyle/>
          <a:p>
            <a:r>
              <a:rPr lang="en-US" sz="1200" b="1" dirty="0">
                <a:solidFill>
                  <a:srgbClr val="3B3D40"/>
                </a:solidFill>
              </a:rPr>
              <a:t>True USD</a:t>
            </a:r>
            <a:endParaRPr lang="en-US" sz="1200" dirty="0"/>
          </a:p>
        </p:txBody>
      </p:sp>
      <p:sp>
        <p:nvSpPr>
          <p:cNvPr id="12" name="Rectangle 11">
            <a:extLst>
              <a:ext uri="{FF2B5EF4-FFF2-40B4-BE49-F238E27FC236}">
                <a16:creationId xmlns:a16="http://schemas.microsoft.com/office/drawing/2014/main" id="{B8F227D0-5E62-0F43-8AF2-71F13A484E96}"/>
              </a:ext>
            </a:extLst>
          </p:cNvPr>
          <p:cNvSpPr/>
          <p:nvPr/>
        </p:nvSpPr>
        <p:spPr>
          <a:xfrm>
            <a:off x="8941916" y="4874489"/>
            <a:ext cx="462120" cy="276999"/>
          </a:xfrm>
          <a:prstGeom prst="rect">
            <a:avLst/>
          </a:prstGeom>
        </p:spPr>
        <p:txBody>
          <a:bodyPr wrap="square">
            <a:spAutoFit/>
          </a:bodyPr>
          <a:lstStyle/>
          <a:p>
            <a:r>
              <a:rPr lang="en-US" sz="1200" b="1" dirty="0" err="1">
                <a:solidFill>
                  <a:srgbClr val="3B3D40"/>
                </a:solidFill>
              </a:rPr>
              <a:t>Frax</a:t>
            </a:r>
            <a:endParaRPr lang="en-US" sz="1200" dirty="0"/>
          </a:p>
        </p:txBody>
      </p:sp>
      <p:sp>
        <p:nvSpPr>
          <p:cNvPr id="13" name="Rectangle 12">
            <a:extLst>
              <a:ext uri="{FF2B5EF4-FFF2-40B4-BE49-F238E27FC236}">
                <a16:creationId xmlns:a16="http://schemas.microsoft.com/office/drawing/2014/main" id="{180F01E3-B50D-9F4A-865B-B14946C07462}"/>
              </a:ext>
            </a:extLst>
          </p:cNvPr>
          <p:cNvSpPr/>
          <p:nvPr/>
        </p:nvSpPr>
        <p:spPr>
          <a:xfrm>
            <a:off x="7135698" y="4874488"/>
            <a:ext cx="406245" cy="276999"/>
          </a:xfrm>
          <a:prstGeom prst="rect">
            <a:avLst/>
          </a:prstGeom>
        </p:spPr>
        <p:txBody>
          <a:bodyPr wrap="square">
            <a:spAutoFit/>
          </a:bodyPr>
          <a:lstStyle/>
          <a:p>
            <a:r>
              <a:rPr lang="en-US" sz="1200" b="1" dirty="0">
                <a:solidFill>
                  <a:srgbClr val="3B3D40"/>
                </a:solidFill>
              </a:rPr>
              <a:t>Dai</a:t>
            </a:r>
            <a:endParaRPr lang="en-US" sz="1200" dirty="0"/>
          </a:p>
        </p:txBody>
      </p:sp>
    </p:spTree>
    <p:extLst>
      <p:ext uri="{BB962C8B-B14F-4D97-AF65-F5344CB8AC3E}">
        <p14:creationId xmlns:p14="http://schemas.microsoft.com/office/powerpoint/2010/main" val="2441760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However, a major dynamic of the space is self-reinforcing demand. Most extant decentralized collateralized stablecoins are ultimately backed by custodied stablecoins, enforcing a “pecking order”.</a:t>
            </a:r>
          </a:p>
        </p:txBody>
      </p:sp>
      <p:sp>
        <p:nvSpPr>
          <p:cNvPr id="9" name="Text Placeholder 2">
            <a:extLst>
              <a:ext uri="{FF2B5EF4-FFF2-40B4-BE49-F238E27FC236}">
                <a16:creationId xmlns:a16="http://schemas.microsoft.com/office/drawing/2014/main" id="{43346793-2C4E-4F4A-888E-F85AC18409D2}"/>
              </a:ext>
            </a:extLst>
          </p:cNvPr>
          <p:cNvSpPr txBox="1">
            <a:spLocks/>
          </p:cNvSpPr>
          <p:nvPr/>
        </p:nvSpPr>
        <p:spPr>
          <a:xfrm>
            <a:off x="332569" y="1900890"/>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Decentralized Stablecoin Collateral Pool Composition by Asset Type</a:t>
            </a:r>
          </a:p>
        </p:txBody>
      </p:sp>
      <p:cxnSp>
        <p:nvCxnSpPr>
          <p:cNvPr id="10" name="Straight Connector 9">
            <a:extLst>
              <a:ext uri="{FF2B5EF4-FFF2-40B4-BE49-F238E27FC236}">
                <a16:creationId xmlns:a16="http://schemas.microsoft.com/office/drawing/2014/main" id="{F3E91B77-3748-DD43-B123-6BE0C9D23F02}"/>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F0053CF6-E92A-5A4B-AD65-835F133435FF}"/>
              </a:ext>
            </a:extLst>
          </p:cNvPr>
          <p:cNvSpPr txBox="1">
            <a:spLocks/>
          </p:cNvSpPr>
          <p:nvPr/>
        </p:nvSpPr>
        <p:spPr>
          <a:xfrm>
            <a:off x="7455820" y="2267790"/>
            <a:ext cx="4472336" cy="4337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Multiplicative Demand: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Every dollar of Origin dollar, Angle Labs </a:t>
            </a:r>
            <a:r>
              <a:rPr lang="en-US" sz="1200" dirty="0" err="1">
                <a:solidFill>
                  <a:srgbClr val="3B3D40"/>
                </a:solidFill>
              </a:rPr>
              <a:t>agEUR</a:t>
            </a:r>
            <a:r>
              <a:rPr lang="en-US" sz="1200" dirty="0">
                <a:solidFill>
                  <a:srgbClr val="3B3D40"/>
                </a:solidFill>
              </a:rPr>
              <a:t>, or RSV ends up being backed by another stablecoin project. Effectively this means that a user who mints $1 USD of DAI also minted $0.37 USD of USD Coin. Or in the case of Origin Dollar, printed $0.62 of USDT and USDC and another $0.38 of DAI effectively duplicating demand and yielding an artificially high market growth rate.</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Nested Coins Yields Stable Rankings: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 big reason that these stablecoins remain relatively stable in terms of market cap rankings is that they are largely dependent on each other in a generative way. For every dollar growth of Reserve RSV Dollars, Tether ultimately gains a dollar of growth as well. This ensures that Tether will always be larger than Reserve.</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Significant Cross-Correlation Risks: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This self-fueling growth works in both directions, if a dollar of Reserve RSV is redeemed or taken out of the market, this will cause Reserve to redeem a Tether in effect reducing the size of the Stablecoin market by $2 or more. This amplified feedback loop that has fueled rapid growth will also fuel a rapid contraction.</a:t>
            </a:r>
          </a:p>
          <a:p>
            <a:pPr marL="227013" lvl="0" indent="0">
              <a:lnSpc>
                <a:spcPct val="100000"/>
              </a:lnSpc>
              <a:spcBef>
                <a:spcPts val="0"/>
              </a:spcBef>
              <a:buNone/>
            </a:pPr>
            <a:endParaRPr lang="en-US" sz="1200" dirty="0">
              <a:solidFill>
                <a:srgbClr val="3B3D40"/>
              </a:solidFill>
            </a:endParaRPr>
          </a:p>
        </p:txBody>
      </p:sp>
      <p:sp>
        <p:nvSpPr>
          <p:cNvPr id="12" name="Text Placeholder 2">
            <a:extLst>
              <a:ext uri="{FF2B5EF4-FFF2-40B4-BE49-F238E27FC236}">
                <a16:creationId xmlns:a16="http://schemas.microsoft.com/office/drawing/2014/main" id="{E35F092E-B546-8C4B-8575-079C093AF5C1}"/>
              </a:ext>
            </a:extLst>
          </p:cNvPr>
          <p:cNvSpPr txBox="1">
            <a:spLocks/>
          </p:cNvSpPr>
          <p:nvPr/>
        </p:nvSpPr>
        <p:spPr>
          <a:xfrm>
            <a:off x="7455820"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Dynamics</a:t>
            </a:r>
          </a:p>
        </p:txBody>
      </p:sp>
      <p:cxnSp>
        <p:nvCxnSpPr>
          <p:cNvPr id="13" name="Straight Connector 12">
            <a:extLst>
              <a:ext uri="{FF2B5EF4-FFF2-40B4-BE49-F238E27FC236}">
                <a16:creationId xmlns:a16="http://schemas.microsoft.com/office/drawing/2014/main" id="{914F059D-6031-F14E-9662-ED941BD2B590}"/>
              </a:ext>
            </a:extLst>
          </p:cNvPr>
          <p:cNvCxnSpPr>
            <a:cxnSpLocks/>
          </p:cNvCxnSpPr>
          <p:nvPr/>
        </p:nvCxnSpPr>
        <p:spPr>
          <a:xfrm>
            <a:off x="7455820"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48B13E0A-4E77-CD45-8985-7348E4AC3B44}"/>
              </a:ext>
            </a:extLst>
          </p:cNvPr>
          <p:cNvGraphicFramePr/>
          <p:nvPr>
            <p:extLst>
              <p:ext uri="{D42A27DB-BD31-4B8C-83A1-F6EECF244321}">
                <p14:modId xmlns:p14="http://schemas.microsoft.com/office/powerpoint/2010/main" val="959222165"/>
              </p:ext>
            </p:extLst>
          </p:nvPr>
        </p:nvGraphicFramePr>
        <p:xfrm>
          <a:off x="263844" y="2267789"/>
          <a:ext cx="6761424" cy="43375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188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“pecking order” ultimately funnels most demand to the $135B USD in market cap of the custodied stablecoins which are ostensibly backed by fiat currency reserves.</a:t>
            </a:r>
          </a:p>
        </p:txBody>
      </p:sp>
      <p:sp>
        <p:nvSpPr>
          <p:cNvPr id="3" name="Text Placeholder 2">
            <a:extLst>
              <a:ext uri="{FF2B5EF4-FFF2-40B4-BE49-F238E27FC236}">
                <a16:creationId xmlns:a16="http://schemas.microsoft.com/office/drawing/2014/main" id="{FEB62119-D54F-6345-A9E8-9E0EBB6ACA8E}"/>
              </a:ext>
            </a:extLst>
          </p:cNvPr>
          <p:cNvSpPr txBox="1">
            <a:spLocks/>
          </p:cNvSpPr>
          <p:nvPr/>
        </p:nvSpPr>
        <p:spPr>
          <a:xfrm>
            <a:off x="203187" y="170529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Demand ultimately ends up in custodied stablecoins and results in their market caps dwarfing other projects.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7257C1EC-C6AA-7A46-AAA0-9A58284F3C45}"/>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17F1CE55-60FC-7C4C-8194-60C3B6154B69}"/>
              </a:ext>
            </a:extLst>
          </p:cNvPr>
          <p:cNvGraphicFramePr/>
          <p:nvPr>
            <p:extLst>
              <p:ext uri="{D42A27DB-BD31-4B8C-83A1-F6EECF244321}">
                <p14:modId xmlns:p14="http://schemas.microsoft.com/office/powerpoint/2010/main" val="2368652261"/>
              </p:ext>
            </p:extLst>
          </p:nvPr>
        </p:nvGraphicFramePr>
        <p:xfrm>
          <a:off x="0" y="2032088"/>
          <a:ext cx="12192000" cy="4825911"/>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1CA6223B-1539-134B-84DD-D22B50423751}"/>
              </a:ext>
            </a:extLst>
          </p:cNvPr>
          <p:cNvSpPr/>
          <p:nvPr/>
        </p:nvSpPr>
        <p:spPr>
          <a:xfrm>
            <a:off x="5350396" y="2467269"/>
            <a:ext cx="155342" cy="1572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88738C-77A4-9A42-9496-7DECFBDD50A4}"/>
              </a:ext>
            </a:extLst>
          </p:cNvPr>
          <p:cNvSpPr txBox="1"/>
          <p:nvPr/>
        </p:nvSpPr>
        <p:spPr>
          <a:xfrm>
            <a:off x="5505738" y="2412631"/>
            <a:ext cx="3000952" cy="253916"/>
          </a:xfrm>
          <a:prstGeom prst="rect">
            <a:avLst/>
          </a:prstGeom>
          <a:noFill/>
        </p:spPr>
        <p:txBody>
          <a:bodyPr wrap="square" rtlCol="0">
            <a:spAutoFit/>
          </a:bodyPr>
          <a:lstStyle/>
          <a:p>
            <a:r>
              <a:rPr lang="en-US" sz="1050" b="1" dirty="0">
                <a:solidFill>
                  <a:srgbClr val="3B3D40"/>
                </a:solidFill>
              </a:rPr>
              <a:t>Algorithmic, Collateralized and Hybrid Stablecoins </a:t>
            </a:r>
          </a:p>
        </p:txBody>
      </p:sp>
      <p:sp>
        <p:nvSpPr>
          <p:cNvPr id="8" name="Rectangle 7">
            <a:extLst>
              <a:ext uri="{FF2B5EF4-FFF2-40B4-BE49-F238E27FC236}">
                <a16:creationId xmlns:a16="http://schemas.microsoft.com/office/drawing/2014/main" id="{55CCDCFD-4A12-784B-B529-C9459454EC66}"/>
              </a:ext>
            </a:extLst>
          </p:cNvPr>
          <p:cNvSpPr/>
          <p:nvPr/>
        </p:nvSpPr>
        <p:spPr>
          <a:xfrm>
            <a:off x="3099955" y="2080637"/>
            <a:ext cx="5992090" cy="338554"/>
          </a:xfrm>
          <a:prstGeom prst="rect">
            <a:avLst/>
          </a:prstGeom>
        </p:spPr>
        <p:txBody>
          <a:bodyPr wrap="square">
            <a:spAutoFit/>
          </a:bodyPr>
          <a:lstStyle/>
          <a:p>
            <a:pPr lvl="0" algn="ctr"/>
            <a:r>
              <a:rPr lang="en-US" sz="16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by Market Cap and Type </a:t>
            </a:r>
            <a:r>
              <a:rPr lang="en-US" sz="12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(Measured on January 1</a:t>
            </a:r>
            <a:r>
              <a:rPr lang="en-US" sz="120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t>
            </a:r>
            <a:r>
              <a:rPr lang="en-US" sz="12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2022)</a:t>
            </a:r>
            <a:endParaRPr lang="en-US" sz="16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3D858089-020A-A132-CEC3-1B6795CF6A96}"/>
              </a:ext>
            </a:extLst>
          </p:cNvPr>
          <p:cNvSpPr>
            <a:spLocks noChangeAspect="1"/>
          </p:cNvSpPr>
          <p:nvPr/>
        </p:nvSpPr>
        <p:spPr>
          <a:xfrm>
            <a:off x="3780817" y="2467740"/>
            <a:ext cx="154877" cy="156757"/>
          </a:xfrm>
          <a:prstGeom prst="rect">
            <a:avLst/>
          </a:prstGeom>
          <a:solidFill>
            <a:srgbClr val="3B3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1F29B82-5007-C68F-39D1-0800D2A37E6A}"/>
              </a:ext>
            </a:extLst>
          </p:cNvPr>
          <p:cNvSpPr txBox="1"/>
          <p:nvPr/>
        </p:nvSpPr>
        <p:spPr>
          <a:xfrm>
            <a:off x="3908075" y="2412631"/>
            <a:ext cx="1414701" cy="253916"/>
          </a:xfrm>
          <a:prstGeom prst="rect">
            <a:avLst/>
          </a:prstGeom>
          <a:noFill/>
        </p:spPr>
        <p:txBody>
          <a:bodyPr wrap="square" rtlCol="0">
            <a:spAutoFit/>
          </a:bodyPr>
          <a:lstStyle/>
          <a:p>
            <a:r>
              <a:rPr lang="en-US" sz="1050" b="1" dirty="0">
                <a:solidFill>
                  <a:srgbClr val="3B3D40"/>
                </a:solidFill>
              </a:rPr>
              <a:t>Custodied Stablecoins</a:t>
            </a:r>
          </a:p>
        </p:txBody>
      </p:sp>
    </p:spTree>
    <p:extLst>
      <p:ext uri="{BB962C8B-B14F-4D97-AF65-F5344CB8AC3E}">
        <p14:creationId xmlns:p14="http://schemas.microsoft.com/office/powerpoint/2010/main" val="1614431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Historically, stablecoins experienced large shocks and often fluctuated wildly in price. In a more liquid environment like today, market forces and arbitrage maintain a much tighter spread.</a:t>
            </a:r>
          </a:p>
        </p:txBody>
      </p:sp>
      <p:graphicFrame>
        <p:nvGraphicFramePr>
          <p:cNvPr id="3" name="Chart 2">
            <a:extLst>
              <a:ext uri="{FF2B5EF4-FFF2-40B4-BE49-F238E27FC236}">
                <a16:creationId xmlns:a16="http://schemas.microsoft.com/office/drawing/2014/main" id="{9F5CC429-8F09-844C-AEE1-4299AAD4FD52}"/>
              </a:ext>
            </a:extLst>
          </p:cNvPr>
          <p:cNvGraphicFramePr/>
          <p:nvPr>
            <p:extLst>
              <p:ext uri="{D42A27DB-BD31-4B8C-83A1-F6EECF244321}">
                <p14:modId xmlns:p14="http://schemas.microsoft.com/office/powerpoint/2010/main" val="1747788492"/>
              </p:ext>
            </p:extLst>
          </p:nvPr>
        </p:nvGraphicFramePr>
        <p:xfrm>
          <a:off x="263844" y="2032087"/>
          <a:ext cx="11572556" cy="4449675"/>
        </p:xfrm>
        <a:graphic>
          <a:graphicData uri="http://schemas.openxmlformats.org/drawingml/2006/chart">
            <c:chart xmlns:c="http://schemas.openxmlformats.org/drawingml/2006/chart" xmlns:r="http://schemas.openxmlformats.org/officeDocument/2006/relationships" r:id="rId3"/>
          </a:graphicData>
        </a:graphic>
      </p:graphicFrame>
      <p:sp>
        <p:nvSpPr>
          <p:cNvPr id="4" name="Right Brace 3">
            <a:extLst>
              <a:ext uri="{FF2B5EF4-FFF2-40B4-BE49-F238E27FC236}">
                <a16:creationId xmlns:a16="http://schemas.microsoft.com/office/drawing/2014/main" id="{CF74D3B3-AB51-0941-8504-446EB2BF95AF}"/>
              </a:ext>
            </a:extLst>
          </p:cNvPr>
          <p:cNvSpPr/>
          <p:nvPr/>
        </p:nvSpPr>
        <p:spPr>
          <a:xfrm rot="16200000">
            <a:off x="9597763" y="2048797"/>
            <a:ext cx="440266" cy="3522134"/>
          </a:xfrm>
          <a:prstGeom prst="rightBrace">
            <a:avLst>
              <a:gd name="adj1" fmla="val 185257"/>
              <a:gd name="adj2" fmla="val 50000"/>
            </a:avLst>
          </a:prstGeom>
          <a:ln w="57150">
            <a:solidFill>
              <a:srgbClr val="3B3D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E91E48AA-13E9-E54F-ACE2-6D6ECCD51C60}"/>
              </a:ext>
            </a:extLst>
          </p:cNvPr>
          <p:cNvSpPr/>
          <p:nvPr/>
        </p:nvSpPr>
        <p:spPr>
          <a:xfrm>
            <a:off x="7852611" y="2635623"/>
            <a:ext cx="3930570" cy="954107"/>
          </a:xfrm>
          <a:prstGeom prst="rect">
            <a:avLst/>
          </a:prstGeom>
        </p:spPr>
        <p:txBody>
          <a:bodyPr wrap="square">
            <a:spAutoFit/>
          </a:bodyPr>
          <a:lstStyle/>
          <a:p>
            <a:pPr lvl="0" algn="ctr"/>
            <a:r>
              <a:rPr lang="en-US" sz="1400" b="1" dirty="0">
                <a:solidFill>
                  <a:srgbClr val="3B3D40"/>
                </a:solidFill>
              </a:rPr>
              <a:t>Thanks to the proliferation of DeFi and liquidity in 2021, users can capitalize on profitable arbitrage opportunities when stablecoins deviate from the peg, providing significant price stabilization.</a:t>
            </a:r>
          </a:p>
        </p:txBody>
      </p:sp>
      <p:sp>
        <p:nvSpPr>
          <p:cNvPr id="6" name="Text Placeholder 2">
            <a:extLst>
              <a:ext uri="{FF2B5EF4-FFF2-40B4-BE49-F238E27FC236}">
                <a16:creationId xmlns:a16="http://schemas.microsoft.com/office/drawing/2014/main" id="{0FB83DEA-5382-B74C-A3C0-4CC27302D328}"/>
              </a:ext>
            </a:extLst>
          </p:cNvPr>
          <p:cNvSpPr txBox="1">
            <a:spLocks/>
          </p:cNvSpPr>
          <p:nvPr/>
        </p:nvSpPr>
        <p:spPr>
          <a:xfrm>
            <a:off x="203187" y="170529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Stablecoins have historically been very volatile, but have recently stabilized thanks to highly liquid DeFi applications.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Connector 6">
            <a:extLst>
              <a:ext uri="{FF2B5EF4-FFF2-40B4-BE49-F238E27FC236}">
                <a16:creationId xmlns:a16="http://schemas.microsoft.com/office/drawing/2014/main" id="{B01131C3-B2DD-274A-80A8-599FBB9B0A4D}"/>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58F4456-AA19-3A4B-8BB8-CE6EBE952AAF}"/>
              </a:ext>
            </a:extLst>
          </p:cNvPr>
          <p:cNvCxnSpPr>
            <a:cxnSpLocks/>
          </p:cNvCxnSpPr>
          <p:nvPr/>
        </p:nvCxnSpPr>
        <p:spPr>
          <a:xfrm>
            <a:off x="7494574" y="4351736"/>
            <a:ext cx="0" cy="1128045"/>
          </a:xfrm>
          <a:prstGeom prst="line">
            <a:avLst/>
          </a:prstGeom>
          <a:ln w="1905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1C02508-939C-5640-AC87-5CD3BAFAAD4B}"/>
              </a:ext>
            </a:extLst>
          </p:cNvPr>
          <p:cNvSpPr/>
          <p:nvPr/>
        </p:nvSpPr>
        <p:spPr>
          <a:xfrm>
            <a:off x="6791338" y="5479781"/>
            <a:ext cx="1406473" cy="677108"/>
          </a:xfrm>
          <a:prstGeom prst="rect">
            <a:avLst/>
          </a:prstGeom>
          <a:solidFill>
            <a:srgbClr val="E4E4E4"/>
          </a:solidFill>
        </p:spPr>
        <p:txBody>
          <a:bodyPr wrap="square">
            <a:spAutoFit/>
          </a:bodyPr>
          <a:lstStyle/>
          <a:p>
            <a:pPr lvl="0" algn="ctr"/>
            <a:r>
              <a:rPr lang="en-US" sz="1400" b="1" dirty="0">
                <a:solidFill>
                  <a:srgbClr val="3B3D40"/>
                </a:solidFill>
              </a:rPr>
              <a:t>DeFi Begins </a:t>
            </a:r>
          </a:p>
          <a:p>
            <a:pPr lvl="0" algn="ctr"/>
            <a:r>
              <a:rPr lang="en-US" sz="1400" b="1" dirty="0">
                <a:solidFill>
                  <a:srgbClr val="3B3D40"/>
                </a:solidFill>
              </a:rPr>
              <a:t>Mass Adoption</a:t>
            </a:r>
          </a:p>
          <a:p>
            <a:pPr lvl="0" algn="ctr"/>
            <a:r>
              <a:rPr lang="en-US" sz="900" b="1" dirty="0">
                <a:solidFill>
                  <a:srgbClr val="3B3D40"/>
                </a:solidFill>
              </a:rPr>
              <a:t>(Slide 34)</a:t>
            </a:r>
          </a:p>
        </p:txBody>
      </p:sp>
    </p:spTree>
    <p:extLst>
      <p:ext uri="{BB962C8B-B14F-4D97-AF65-F5344CB8AC3E}">
        <p14:creationId xmlns:p14="http://schemas.microsoft.com/office/powerpoint/2010/main" val="1765763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Extant stablecoins fall into one of three categories; centralized issuers collateralized by fiat custody, decentralized issuers with overcollateralized tokens, or algorithmically managed coins.</a:t>
            </a:r>
          </a:p>
        </p:txBody>
      </p:sp>
      <p:sp>
        <p:nvSpPr>
          <p:cNvPr id="6" name="TextBox 5">
            <a:extLst>
              <a:ext uri="{FF2B5EF4-FFF2-40B4-BE49-F238E27FC236}">
                <a16:creationId xmlns:a16="http://schemas.microsoft.com/office/drawing/2014/main" id="{127B871B-E8AE-E24D-90FD-0ACCDDA8EF1B}"/>
              </a:ext>
            </a:extLst>
          </p:cNvPr>
          <p:cNvSpPr txBox="1"/>
          <p:nvPr/>
        </p:nvSpPr>
        <p:spPr>
          <a:xfrm>
            <a:off x="380247" y="3034395"/>
            <a:ext cx="3840480" cy="1323439"/>
          </a:xfrm>
          <a:prstGeom prst="rect">
            <a:avLst/>
          </a:prstGeom>
          <a:noFill/>
        </p:spPr>
        <p:txBody>
          <a:bodyPr wrap="square" rtlCol="0">
            <a:spAutoFit/>
          </a:bodyPr>
          <a:lstStyle/>
          <a:p>
            <a:pPr algn="ctr"/>
            <a:r>
              <a:rPr lang="en-US" sz="2000" b="1" dirty="0">
                <a:solidFill>
                  <a:srgbClr val="3B3D40"/>
                </a:solidFill>
              </a:rPr>
              <a:t>Centralized, Custodied</a:t>
            </a:r>
          </a:p>
          <a:p>
            <a:pPr algn="ctr"/>
            <a:r>
              <a:rPr lang="en-US" sz="1200" b="1" dirty="0">
                <a:solidFill>
                  <a:srgbClr val="3B3D40"/>
                </a:solidFill>
              </a:rPr>
              <a:t>These were earliest version of stablecoins, where a user gave custody of their assets to a third party who provided them an equivalent value in on-chain tokens. These tokens can always be redeemed for an equivalent amount of the original assets.</a:t>
            </a:r>
          </a:p>
        </p:txBody>
      </p:sp>
      <p:sp>
        <p:nvSpPr>
          <p:cNvPr id="7" name="TextBox 6">
            <a:extLst>
              <a:ext uri="{FF2B5EF4-FFF2-40B4-BE49-F238E27FC236}">
                <a16:creationId xmlns:a16="http://schemas.microsoft.com/office/drawing/2014/main" id="{0991FF82-5B91-F741-AB1E-B37B26CA8ED9}"/>
              </a:ext>
            </a:extLst>
          </p:cNvPr>
          <p:cNvSpPr txBox="1"/>
          <p:nvPr/>
        </p:nvSpPr>
        <p:spPr>
          <a:xfrm>
            <a:off x="7971273" y="3034395"/>
            <a:ext cx="3840480" cy="1323439"/>
          </a:xfrm>
          <a:prstGeom prst="rect">
            <a:avLst/>
          </a:prstGeom>
          <a:noFill/>
        </p:spPr>
        <p:txBody>
          <a:bodyPr wrap="square" rtlCol="0">
            <a:spAutoFit/>
          </a:bodyPr>
          <a:lstStyle/>
          <a:p>
            <a:pPr algn="ctr"/>
            <a:r>
              <a:rPr lang="en-US" sz="2000" b="1" dirty="0">
                <a:solidFill>
                  <a:srgbClr val="3B3D40"/>
                </a:solidFill>
              </a:rPr>
              <a:t>Algorithmically</a:t>
            </a:r>
          </a:p>
          <a:p>
            <a:pPr algn="ctr"/>
            <a:r>
              <a:rPr lang="en-US" sz="1200" b="1" dirty="0">
                <a:solidFill>
                  <a:srgbClr val="3B3D40"/>
                </a:solidFill>
              </a:rPr>
              <a:t>The latest innovation in stablecoins. Algo coins maintain price parity to a peg by either minting or burning currency similar to a central bank. They monitor the relative price to the peg through oracles that report the price on exchanges or attestations from their validators.</a:t>
            </a:r>
          </a:p>
        </p:txBody>
      </p:sp>
      <p:sp>
        <p:nvSpPr>
          <p:cNvPr id="8" name="TextBox 7">
            <a:extLst>
              <a:ext uri="{FF2B5EF4-FFF2-40B4-BE49-F238E27FC236}">
                <a16:creationId xmlns:a16="http://schemas.microsoft.com/office/drawing/2014/main" id="{3C900BE8-2FE2-0248-A487-C1292EF5B6BF}"/>
              </a:ext>
            </a:extLst>
          </p:cNvPr>
          <p:cNvSpPr txBox="1"/>
          <p:nvPr/>
        </p:nvSpPr>
        <p:spPr>
          <a:xfrm>
            <a:off x="4175760" y="3034395"/>
            <a:ext cx="3840480" cy="1508105"/>
          </a:xfrm>
          <a:prstGeom prst="rect">
            <a:avLst/>
          </a:prstGeom>
          <a:noFill/>
        </p:spPr>
        <p:txBody>
          <a:bodyPr wrap="square" rtlCol="0">
            <a:spAutoFit/>
          </a:bodyPr>
          <a:lstStyle/>
          <a:p>
            <a:pPr algn="ctr"/>
            <a:r>
              <a:rPr lang="en-US" sz="2000" b="1" dirty="0">
                <a:solidFill>
                  <a:srgbClr val="3B3D40"/>
                </a:solidFill>
              </a:rPr>
              <a:t>Decentralized, Collateralized</a:t>
            </a:r>
            <a:endParaRPr lang="en-US" b="1" dirty="0">
              <a:solidFill>
                <a:srgbClr val="3B3D40"/>
              </a:solidFill>
            </a:endParaRPr>
          </a:p>
          <a:p>
            <a:pPr algn="ctr"/>
            <a:r>
              <a:rPr lang="en-US" sz="1200" b="1" dirty="0">
                <a:solidFill>
                  <a:srgbClr val="3B3D40"/>
                </a:solidFill>
              </a:rPr>
              <a:t>These stablecoins are decentralized smart contracts that maintain excess collateral, typically a pool of other tokens, that back the value of its issued token. As users provide collateral, they are issued tokens on-chain which can be redeemed for the original collateral. If the collateral value falls, a users position might be liquidated.</a:t>
            </a:r>
          </a:p>
        </p:txBody>
      </p:sp>
      <p:sp>
        <p:nvSpPr>
          <p:cNvPr id="9" name="TextBox 8">
            <a:extLst>
              <a:ext uri="{FF2B5EF4-FFF2-40B4-BE49-F238E27FC236}">
                <a16:creationId xmlns:a16="http://schemas.microsoft.com/office/drawing/2014/main" id="{862F1CB1-33F9-8040-911C-D5E9ACBC35DB}"/>
              </a:ext>
            </a:extLst>
          </p:cNvPr>
          <p:cNvSpPr txBox="1"/>
          <p:nvPr/>
        </p:nvSpPr>
        <p:spPr>
          <a:xfrm>
            <a:off x="0" y="4494862"/>
            <a:ext cx="1544715" cy="400110"/>
          </a:xfrm>
          <a:prstGeom prst="rect">
            <a:avLst/>
          </a:prstGeom>
          <a:noFill/>
        </p:spPr>
        <p:txBody>
          <a:bodyPr wrap="square" rtlCol="0">
            <a:spAutoFit/>
          </a:bodyPr>
          <a:lstStyle/>
          <a:p>
            <a:pPr algn="ctr"/>
            <a:r>
              <a:rPr lang="en-US" sz="2000" b="1" dirty="0">
                <a:solidFill>
                  <a:srgbClr val="3B3D40"/>
                </a:solidFill>
              </a:rPr>
              <a:t>Limitations</a:t>
            </a:r>
            <a:endParaRPr lang="en-US" sz="1200" b="1" dirty="0">
              <a:solidFill>
                <a:srgbClr val="3B3D40"/>
              </a:solidFill>
            </a:endParaRPr>
          </a:p>
        </p:txBody>
      </p:sp>
      <p:sp>
        <p:nvSpPr>
          <p:cNvPr id="10" name="TextBox 9">
            <a:extLst>
              <a:ext uri="{FF2B5EF4-FFF2-40B4-BE49-F238E27FC236}">
                <a16:creationId xmlns:a16="http://schemas.microsoft.com/office/drawing/2014/main" id="{3C97434B-6201-3442-A258-9007149DD8F1}"/>
              </a:ext>
            </a:extLst>
          </p:cNvPr>
          <p:cNvSpPr txBox="1"/>
          <p:nvPr/>
        </p:nvSpPr>
        <p:spPr>
          <a:xfrm>
            <a:off x="380247" y="4889526"/>
            <a:ext cx="3840480" cy="1200329"/>
          </a:xfrm>
          <a:prstGeom prst="rect">
            <a:avLst/>
          </a:prstGeom>
          <a:noFill/>
        </p:spPr>
        <p:txBody>
          <a:bodyPr wrap="square" rtlCol="0">
            <a:spAutoFit/>
          </a:bodyPr>
          <a:lstStyle/>
          <a:p>
            <a:pPr algn="ctr"/>
            <a:r>
              <a:rPr lang="en-US" sz="1200" b="1" dirty="0">
                <a:solidFill>
                  <a:srgbClr val="3B3D40"/>
                </a:solidFill>
              </a:rPr>
              <a:t>Requires trusting your assets to a centralized third party and requires a well regulated environment to ensure the collateral is legally maintained and accessible.</a:t>
            </a:r>
          </a:p>
          <a:p>
            <a:pPr algn="ctr"/>
            <a:endParaRPr lang="en-US" sz="1200" b="1" dirty="0">
              <a:solidFill>
                <a:srgbClr val="3B3D40"/>
              </a:solidFill>
            </a:endParaRPr>
          </a:p>
          <a:p>
            <a:pPr algn="ctr"/>
            <a:r>
              <a:rPr lang="en-US" sz="1200" b="1" dirty="0">
                <a:solidFill>
                  <a:srgbClr val="3B3D40"/>
                </a:solidFill>
              </a:rPr>
              <a:t>Subject to higher costs for some assets such as gold which require additional handling and storage costs.</a:t>
            </a:r>
          </a:p>
        </p:txBody>
      </p:sp>
      <p:sp>
        <p:nvSpPr>
          <p:cNvPr id="11" name="TextBox 10">
            <a:extLst>
              <a:ext uri="{FF2B5EF4-FFF2-40B4-BE49-F238E27FC236}">
                <a16:creationId xmlns:a16="http://schemas.microsoft.com/office/drawing/2014/main" id="{4F1DA2A7-4FC6-8641-81A3-DA3745E42CF5}"/>
              </a:ext>
            </a:extLst>
          </p:cNvPr>
          <p:cNvSpPr txBox="1"/>
          <p:nvPr/>
        </p:nvSpPr>
        <p:spPr>
          <a:xfrm>
            <a:off x="7971273" y="4889526"/>
            <a:ext cx="3840480" cy="1200329"/>
          </a:xfrm>
          <a:prstGeom prst="rect">
            <a:avLst/>
          </a:prstGeom>
          <a:noFill/>
        </p:spPr>
        <p:txBody>
          <a:bodyPr wrap="square" rtlCol="0">
            <a:spAutoFit/>
          </a:bodyPr>
          <a:lstStyle/>
          <a:p>
            <a:pPr algn="ctr"/>
            <a:r>
              <a:rPr lang="en-US" sz="1200" b="1" dirty="0">
                <a:solidFill>
                  <a:srgbClr val="3B3D40"/>
                </a:solidFill>
              </a:rPr>
              <a:t>While stable in inflationary regimes, managing the stability during demand contractions is extremely challenging and multiple projects have failed.</a:t>
            </a:r>
          </a:p>
          <a:p>
            <a:pPr algn="ctr"/>
            <a:endParaRPr lang="en-US" sz="1200" b="1" dirty="0">
              <a:solidFill>
                <a:srgbClr val="3B3D40"/>
              </a:solidFill>
            </a:endParaRPr>
          </a:p>
          <a:p>
            <a:pPr algn="ctr"/>
            <a:r>
              <a:rPr lang="en-US" sz="1200" b="1" dirty="0">
                <a:solidFill>
                  <a:srgbClr val="3B3D40"/>
                </a:solidFill>
              </a:rPr>
              <a:t>To date, algo coins have not demonstrated a consistently reliable ability to maintain stability through shocks. </a:t>
            </a:r>
          </a:p>
        </p:txBody>
      </p:sp>
      <p:sp>
        <p:nvSpPr>
          <p:cNvPr id="12" name="TextBox 11">
            <a:extLst>
              <a:ext uri="{FF2B5EF4-FFF2-40B4-BE49-F238E27FC236}">
                <a16:creationId xmlns:a16="http://schemas.microsoft.com/office/drawing/2014/main" id="{DA901479-F92F-0E4F-890B-80F360920FC6}"/>
              </a:ext>
            </a:extLst>
          </p:cNvPr>
          <p:cNvSpPr txBox="1"/>
          <p:nvPr/>
        </p:nvSpPr>
        <p:spPr>
          <a:xfrm>
            <a:off x="4175760" y="4889526"/>
            <a:ext cx="3840480" cy="1200329"/>
          </a:xfrm>
          <a:prstGeom prst="rect">
            <a:avLst/>
          </a:prstGeom>
          <a:noFill/>
        </p:spPr>
        <p:txBody>
          <a:bodyPr wrap="square" rtlCol="0">
            <a:spAutoFit/>
          </a:bodyPr>
          <a:lstStyle/>
          <a:p>
            <a:pPr algn="ctr"/>
            <a:r>
              <a:rPr lang="en-US" sz="1200" b="1" dirty="0">
                <a:solidFill>
                  <a:srgbClr val="3B3D40"/>
                </a:solidFill>
              </a:rPr>
              <a:t>Most tokens are backed by pools that ultimately are just baskets of centralized, custodied stablecoins. DAI for example is pre-dominantly backed by USDC.</a:t>
            </a:r>
          </a:p>
          <a:p>
            <a:pPr algn="ctr"/>
            <a:endParaRPr lang="en-US" sz="1200" b="1" dirty="0">
              <a:solidFill>
                <a:srgbClr val="3B3D40"/>
              </a:solidFill>
            </a:endParaRPr>
          </a:p>
          <a:p>
            <a:pPr algn="ctr"/>
            <a:r>
              <a:rPr lang="en-US" sz="1200" b="1" dirty="0">
                <a:solidFill>
                  <a:srgbClr val="3B3D40"/>
                </a:solidFill>
              </a:rPr>
              <a:t>If the collateral a user has provided falls in value, they can be liquidated and will incur heavy fees.</a:t>
            </a:r>
          </a:p>
        </p:txBody>
      </p:sp>
      <p:cxnSp>
        <p:nvCxnSpPr>
          <p:cNvPr id="16" name="Straight Connector 15">
            <a:extLst>
              <a:ext uri="{FF2B5EF4-FFF2-40B4-BE49-F238E27FC236}">
                <a16:creationId xmlns:a16="http://schemas.microsoft.com/office/drawing/2014/main" id="{BCAE1068-4157-D242-A020-EFD1EE9EF081}"/>
              </a:ext>
            </a:extLst>
          </p:cNvPr>
          <p:cNvCxnSpPr/>
          <p:nvPr/>
        </p:nvCxnSpPr>
        <p:spPr>
          <a:xfrm>
            <a:off x="4211674"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C6F82E-A55A-FF45-96CC-4EBDB550DB88}"/>
              </a:ext>
            </a:extLst>
          </p:cNvPr>
          <p:cNvCxnSpPr/>
          <p:nvPr/>
        </p:nvCxnSpPr>
        <p:spPr>
          <a:xfrm>
            <a:off x="8007187"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48067660-AF7B-5E45-8B49-A0605E146064}"/>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89193" y="1844858"/>
            <a:ext cx="3222588" cy="1027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 (cryptocurrency) - Wikipedia">
            <a:extLst>
              <a:ext uri="{FF2B5EF4-FFF2-40B4-BE49-F238E27FC236}">
                <a16:creationId xmlns:a16="http://schemas.microsoft.com/office/drawing/2014/main" id="{09351C84-A832-3B41-AE6B-346BDEDD987A}"/>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538085" y="1646731"/>
            <a:ext cx="3050260" cy="142345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3image10608560">
            <a:extLst>
              <a:ext uri="{FF2B5EF4-FFF2-40B4-BE49-F238E27FC236}">
                <a16:creationId xmlns:a16="http://schemas.microsoft.com/office/drawing/2014/main" id="{F8B0E035-CA5B-BB13-541C-66F25A95F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0963" y="1943049"/>
            <a:ext cx="3721100" cy="82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487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347B109-1256-4B42-8C01-00A67CA009F3}"/>
              </a:ext>
            </a:extLst>
          </p:cNvPr>
          <p:cNvCxnSpPr/>
          <p:nvPr/>
        </p:nvCxnSpPr>
        <p:spPr>
          <a:xfrm>
            <a:off x="1602824" y="2057399"/>
            <a:ext cx="0" cy="2590800"/>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general, Custodied coins are the most stable provided the issuer is honest, followed by Over-Collateralized coins, then Partially Collateralized Hybrids, and finally by Pure Algorithmic tokens.</a:t>
            </a:r>
          </a:p>
        </p:txBody>
      </p:sp>
      <p:cxnSp>
        <p:nvCxnSpPr>
          <p:cNvPr id="9" name="Straight Connector 8">
            <a:extLst>
              <a:ext uri="{FF2B5EF4-FFF2-40B4-BE49-F238E27FC236}">
                <a16:creationId xmlns:a16="http://schemas.microsoft.com/office/drawing/2014/main" id="{42E04B90-C090-9142-A058-F5E567C3B6F5}"/>
              </a:ext>
            </a:extLst>
          </p:cNvPr>
          <p:cNvCxnSpPr>
            <a:cxnSpLocks/>
          </p:cNvCxnSpPr>
          <p:nvPr/>
        </p:nvCxnSpPr>
        <p:spPr>
          <a:xfrm>
            <a:off x="2996622" y="2064736"/>
            <a:ext cx="0" cy="1265691"/>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F1B7B6-F557-1448-B356-505123FFE7C9}"/>
              </a:ext>
            </a:extLst>
          </p:cNvPr>
          <p:cNvCxnSpPr/>
          <p:nvPr/>
        </p:nvCxnSpPr>
        <p:spPr>
          <a:xfrm>
            <a:off x="4461315" y="2057399"/>
            <a:ext cx="0" cy="2590800"/>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5B8190-80DB-C64B-AF57-AB9ADB281513}"/>
              </a:ext>
            </a:extLst>
          </p:cNvPr>
          <p:cNvCxnSpPr>
            <a:cxnSpLocks/>
          </p:cNvCxnSpPr>
          <p:nvPr/>
        </p:nvCxnSpPr>
        <p:spPr>
          <a:xfrm>
            <a:off x="5954633" y="2057399"/>
            <a:ext cx="0" cy="1553706"/>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D08CBBB-4C7E-D144-8E8B-A003DAAC841A}"/>
              </a:ext>
            </a:extLst>
          </p:cNvPr>
          <p:cNvCxnSpPr/>
          <p:nvPr/>
        </p:nvCxnSpPr>
        <p:spPr>
          <a:xfrm>
            <a:off x="8938119" y="2057399"/>
            <a:ext cx="0" cy="2590800"/>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215E5B-85A3-D34D-92F4-EBEC349FA38A}"/>
              </a:ext>
            </a:extLst>
          </p:cNvPr>
          <p:cNvCxnSpPr>
            <a:cxnSpLocks/>
          </p:cNvCxnSpPr>
          <p:nvPr/>
        </p:nvCxnSpPr>
        <p:spPr>
          <a:xfrm>
            <a:off x="10378496" y="2057399"/>
            <a:ext cx="0" cy="776853"/>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E3328025-A040-7543-B72D-7F8FD029F3F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132473" y="4600843"/>
            <a:ext cx="1611292" cy="5135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ntroducing the $150 Million Terra Ecosystem Fund | by The Intern | Terra  Money | Medium">
            <a:extLst>
              <a:ext uri="{FF2B5EF4-FFF2-40B4-BE49-F238E27FC236}">
                <a16:creationId xmlns:a16="http://schemas.microsoft.com/office/drawing/2014/main" id="{7A70402F-D552-FC45-9EFA-5844B019AB38}"/>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794162" y="4707833"/>
            <a:ext cx="1334306" cy="328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entre | USD Coin brand assets - CENTRE.io">
            <a:extLst>
              <a:ext uri="{FF2B5EF4-FFF2-40B4-BE49-F238E27FC236}">
                <a16:creationId xmlns:a16="http://schemas.microsoft.com/office/drawing/2014/main" id="{09E75FEC-ABE2-6B48-91E7-F255D960CBEA}"/>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l="5211" t="10318" r="5229" b="11414"/>
          <a:stretch/>
        </p:blipFill>
        <p:spPr bwMode="auto">
          <a:xfrm>
            <a:off x="9364649" y="2769864"/>
            <a:ext cx="2034523" cy="533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Dai (cryptocurrency) - Wikipedia">
            <a:extLst>
              <a:ext uri="{FF2B5EF4-FFF2-40B4-BE49-F238E27FC236}">
                <a16:creationId xmlns:a16="http://schemas.microsoft.com/office/drawing/2014/main" id="{8FBD043C-84FB-0749-81A5-44C0910C3E97}"/>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101607" y="3440424"/>
            <a:ext cx="1645081" cy="767704"/>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E480A19E-AD35-194C-B769-D33D34B891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23048" y="2872893"/>
            <a:ext cx="1513525" cy="293669"/>
          </a:xfrm>
          <a:prstGeom prst="rect">
            <a:avLst/>
          </a:prstGeom>
        </p:spPr>
      </p:pic>
      <p:sp>
        <p:nvSpPr>
          <p:cNvPr id="5" name="Text Placeholder 2">
            <a:extLst>
              <a:ext uri="{FF2B5EF4-FFF2-40B4-BE49-F238E27FC236}">
                <a16:creationId xmlns:a16="http://schemas.microsoft.com/office/drawing/2014/main" id="{CBAB8592-0A16-734C-8BC6-A07660CB92B8}"/>
              </a:ext>
            </a:extLst>
          </p:cNvPr>
          <p:cNvSpPr txBox="1">
            <a:spLocks/>
          </p:cNvSpPr>
          <p:nvPr/>
        </p:nvSpPr>
        <p:spPr>
          <a:xfrm>
            <a:off x="9733429" y="1678498"/>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Most Stable</a:t>
            </a:r>
          </a:p>
        </p:txBody>
      </p:sp>
      <p:sp>
        <p:nvSpPr>
          <p:cNvPr id="6" name="Text Placeholder 2">
            <a:extLst>
              <a:ext uri="{FF2B5EF4-FFF2-40B4-BE49-F238E27FC236}">
                <a16:creationId xmlns:a16="http://schemas.microsoft.com/office/drawing/2014/main" id="{2550271E-4915-BD45-9C9C-6D0E72831425}"/>
              </a:ext>
            </a:extLst>
          </p:cNvPr>
          <p:cNvSpPr txBox="1">
            <a:spLocks/>
          </p:cNvSpPr>
          <p:nvPr/>
        </p:nvSpPr>
        <p:spPr>
          <a:xfrm>
            <a:off x="18847" y="1678498"/>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Least Stable</a:t>
            </a:r>
          </a:p>
        </p:txBody>
      </p:sp>
      <p:cxnSp>
        <p:nvCxnSpPr>
          <p:cNvPr id="32" name="Straight Connector 31">
            <a:extLst>
              <a:ext uri="{FF2B5EF4-FFF2-40B4-BE49-F238E27FC236}">
                <a16:creationId xmlns:a16="http://schemas.microsoft.com/office/drawing/2014/main" id="{F4ADA28A-883E-764D-9067-1D701AB704EC}"/>
              </a:ext>
            </a:extLst>
          </p:cNvPr>
          <p:cNvCxnSpPr>
            <a:cxnSpLocks/>
          </p:cNvCxnSpPr>
          <p:nvPr/>
        </p:nvCxnSpPr>
        <p:spPr>
          <a:xfrm>
            <a:off x="7779810" y="2057399"/>
            <a:ext cx="0" cy="809787"/>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5590785-3CA5-8943-97FA-7B0CF968101A}"/>
              </a:ext>
            </a:extLst>
          </p:cNvPr>
          <p:cNvSpPr/>
          <p:nvPr/>
        </p:nvSpPr>
        <p:spPr>
          <a:xfrm>
            <a:off x="3489960" y="1970992"/>
            <a:ext cx="5212080" cy="3657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B3D40"/>
                </a:solidFill>
              </a:rPr>
              <a:t>Collateralized</a:t>
            </a:r>
          </a:p>
        </p:txBody>
      </p:sp>
      <p:sp>
        <p:nvSpPr>
          <p:cNvPr id="40" name="Rectangle 39">
            <a:extLst>
              <a:ext uri="{FF2B5EF4-FFF2-40B4-BE49-F238E27FC236}">
                <a16:creationId xmlns:a16="http://schemas.microsoft.com/office/drawing/2014/main" id="{C97CC7EB-05DE-714E-A147-4EA8B6C7DC22}"/>
              </a:ext>
            </a:extLst>
          </p:cNvPr>
          <p:cNvSpPr/>
          <p:nvPr/>
        </p:nvSpPr>
        <p:spPr>
          <a:xfrm>
            <a:off x="849085" y="1970992"/>
            <a:ext cx="3584295" cy="3657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3B3D40"/>
                </a:solidFill>
              </a:rPr>
              <a:t>Algorithmic</a:t>
            </a:r>
          </a:p>
        </p:txBody>
      </p:sp>
      <p:sp>
        <p:nvSpPr>
          <p:cNvPr id="42" name="Rectangle 41">
            <a:extLst>
              <a:ext uri="{FF2B5EF4-FFF2-40B4-BE49-F238E27FC236}">
                <a16:creationId xmlns:a16="http://schemas.microsoft.com/office/drawing/2014/main" id="{DF8D1B80-679F-CF40-BE87-644A44B30806}"/>
              </a:ext>
            </a:extLst>
          </p:cNvPr>
          <p:cNvSpPr/>
          <p:nvPr/>
        </p:nvSpPr>
        <p:spPr>
          <a:xfrm>
            <a:off x="8710242" y="1970992"/>
            <a:ext cx="2651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3B3D40"/>
                </a:solidFill>
              </a:rPr>
              <a:t>Custodied</a:t>
            </a:r>
          </a:p>
        </p:txBody>
      </p:sp>
      <p:sp>
        <p:nvSpPr>
          <p:cNvPr id="43" name="Triangle 42">
            <a:extLst>
              <a:ext uri="{FF2B5EF4-FFF2-40B4-BE49-F238E27FC236}">
                <a16:creationId xmlns:a16="http://schemas.microsoft.com/office/drawing/2014/main" id="{0EB0ED95-B774-2B47-88E0-135CFAFB5991}"/>
              </a:ext>
            </a:extLst>
          </p:cNvPr>
          <p:cNvSpPr/>
          <p:nvPr/>
        </p:nvSpPr>
        <p:spPr>
          <a:xfrm rot="5400000">
            <a:off x="11182030" y="1935925"/>
            <a:ext cx="811622" cy="43589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80CD725-9DD3-5F49-9E8C-F571114CEE98}"/>
              </a:ext>
            </a:extLst>
          </p:cNvPr>
          <p:cNvSpPr/>
          <p:nvPr/>
        </p:nvSpPr>
        <p:spPr>
          <a:xfrm>
            <a:off x="530960" y="5062258"/>
            <a:ext cx="2143727" cy="769441"/>
          </a:xfrm>
          <a:prstGeom prst="rect">
            <a:avLst/>
          </a:prstGeom>
        </p:spPr>
        <p:txBody>
          <a:bodyPr wrap="square">
            <a:spAutoFit/>
          </a:bodyPr>
          <a:lstStyle/>
          <a:p>
            <a:pPr marL="9525" lvl="0" algn="ctr"/>
            <a:r>
              <a:rPr lang="en-US" sz="1100" dirty="0">
                <a:solidFill>
                  <a:srgbClr val="3B3D40"/>
                </a:solidFill>
              </a:rPr>
              <a:t>With Ampleforth, users are still holding 100% of the value risk, the token itself simply changes in volume to always equal $1 USD</a:t>
            </a:r>
          </a:p>
        </p:txBody>
      </p:sp>
      <p:sp>
        <p:nvSpPr>
          <p:cNvPr id="25" name="Rectangle 24">
            <a:extLst>
              <a:ext uri="{FF2B5EF4-FFF2-40B4-BE49-F238E27FC236}">
                <a16:creationId xmlns:a16="http://schemas.microsoft.com/office/drawing/2014/main" id="{0FF32709-B3B9-B24E-83AE-72A5CDE61E19}"/>
              </a:ext>
            </a:extLst>
          </p:cNvPr>
          <p:cNvSpPr/>
          <p:nvPr/>
        </p:nvSpPr>
        <p:spPr>
          <a:xfrm>
            <a:off x="1924759" y="3904186"/>
            <a:ext cx="2143727" cy="430887"/>
          </a:xfrm>
          <a:prstGeom prst="rect">
            <a:avLst/>
          </a:prstGeom>
        </p:spPr>
        <p:txBody>
          <a:bodyPr wrap="square">
            <a:spAutoFit/>
          </a:bodyPr>
          <a:lstStyle/>
          <a:p>
            <a:pPr marL="9525" lvl="0" algn="ctr"/>
            <a:r>
              <a:rPr lang="en-US" sz="1100" dirty="0" err="1">
                <a:solidFill>
                  <a:srgbClr val="3B3D40"/>
                </a:solidFill>
              </a:rPr>
              <a:t>Frax</a:t>
            </a:r>
            <a:r>
              <a:rPr lang="en-US" sz="1100" dirty="0">
                <a:solidFill>
                  <a:srgbClr val="3B3D40"/>
                </a:solidFill>
              </a:rPr>
              <a:t> is algorithmic but also has partial collateral backing</a:t>
            </a:r>
          </a:p>
        </p:txBody>
      </p:sp>
      <p:sp>
        <p:nvSpPr>
          <p:cNvPr id="4" name="Rectangle 3">
            <a:extLst>
              <a:ext uri="{FF2B5EF4-FFF2-40B4-BE49-F238E27FC236}">
                <a16:creationId xmlns:a16="http://schemas.microsoft.com/office/drawing/2014/main" id="{BF707CC2-92CE-F64A-AE75-D8970F7FF2A3}"/>
              </a:ext>
            </a:extLst>
          </p:cNvPr>
          <p:cNvSpPr/>
          <p:nvPr/>
        </p:nvSpPr>
        <p:spPr>
          <a:xfrm>
            <a:off x="3558511" y="1970992"/>
            <a:ext cx="1221879" cy="365760"/>
          </a:xfrm>
          <a:prstGeom prst="rect">
            <a:avLst/>
          </a:prstGeom>
          <a:gradFill>
            <a:gsLst>
              <a:gs pos="0">
                <a:schemeClr val="accent1">
                  <a:lumMod val="40000"/>
                  <a:lumOff val="60000"/>
                </a:schemeClr>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8C83749-A752-D84F-8D7B-7F573E7E44EC}"/>
              </a:ext>
            </a:extLst>
          </p:cNvPr>
          <p:cNvSpPr/>
          <p:nvPr/>
        </p:nvSpPr>
        <p:spPr>
          <a:xfrm>
            <a:off x="8091100" y="1970992"/>
            <a:ext cx="1221879" cy="365760"/>
          </a:xfrm>
          <a:prstGeom prst="rect">
            <a:avLst/>
          </a:prstGeom>
          <a:gradFill>
            <a:gsLst>
              <a:gs pos="100000">
                <a:schemeClr val="accent2"/>
              </a:gs>
              <a:gs pos="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7FC7E9A-D74E-5C4E-B19E-92BB26F2EC8A}"/>
              </a:ext>
            </a:extLst>
          </p:cNvPr>
          <p:cNvSpPr/>
          <p:nvPr/>
        </p:nvSpPr>
        <p:spPr>
          <a:xfrm>
            <a:off x="3389451" y="5062258"/>
            <a:ext cx="2143727" cy="769441"/>
          </a:xfrm>
          <a:prstGeom prst="rect">
            <a:avLst/>
          </a:prstGeom>
        </p:spPr>
        <p:txBody>
          <a:bodyPr wrap="square">
            <a:spAutoFit/>
          </a:bodyPr>
          <a:lstStyle/>
          <a:p>
            <a:pPr marL="9525" lvl="0" algn="ctr"/>
            <a:r>
              <a:rPr lang="en-US" sz="1100" dirty="0">
                <a:solidFill>
                  <a:srgbClr val="3B3D40"/>
                </a:solidFill>
              </a:rPr>
              <a:t>Terra is a multi-coin algorithmic model that has an intrinsic use case for its native token and also has sizable ($10B) reserves of BTC</a:t>
            </a:r>
          </a:p>
        </p:txBody>
      </p:sp>
      <p:sp>
        <p:nvSpPr>
          <p:cNvPr id="29" name="Rectangle 28">
            <a:extLst>
              <a:ext uri="{FF2B5EF4-FFF2-40B4-BE49-F238E27FC236}">
                <a16:creationId xmlns:a16="http://schemas.microsoft.com/office/drawing/2014/main" id="{101BDB58-BD3C-0C4E-9A8A-F5AAE58A2177}"/>
              </a:ext>
            </a:extLst>
          </p:cNvPr>
          <p:cNvSpPr/>
          <p:nvPr/>
        </p:nvSpPr>
        <p:spPr>
          <a:xfrm>
            <a:off x="4882769" y="4094295"/>
            <a:ext cx="2143727" cy="769441"/>
          </a:xfrm>
          <a:prstGeom prst="rect">
            <a:avLst/>
          </a:prstGeom>
        </p:spPr>
        <p:txBody>
          <a:bodyPr wrap="square">
            <a:spAutoFit/>
          </a:bodyPr>
          <a:lstStyle/>
          <a:p>
            <a:pPr marL="9525" lvl="0" algn="ctr"/>
            <a:r>
              <a:rPr lang="en-US" sz="1100" dirty="0">
                <a:solidFill>
                  <a:srgbClr val="3B3D40"/>
                </a:solidFill>
              </a:rPr>
              <a:t>DAI is overcollateralized, partially by custodied stablecoins, but also by sizable holdings of ETH which is highly volatile.</a:t>
            </a:r>
          </a:p>
        </p:txBody>
      </p:sp>
      <p:sp>
        <p:nvSpPr>
          <p:cNvPr id="30" name="Rectangle 29">
            <a:extLst>
              <a:ext uri="{FF2B5EF4-FFF2-40B4-BE49-F238E27FC236}">
                <a16:creationId xmlns:a16="http://schemas.microsoft.com/office/drawing/2014/main" id="{EE700E2D-D6E6-564F-9BA6-5932C736726C}"/>
              </a:ext>
            </a:extLst>
          </p:cNvPr>
          <p:cNvSpPr/>
          <p:nvPr/>
        </p:nvSpPr>
        <p:spPr>
          <a:xfrm>
            <a:off x="6707946" y="3241547"/>
            <a:ext cx="2143727" cy="430887"/>
          </a:xfrm>
          <a:prstGeom prst="rect">
            <a:avLst/>
          </a:prstGeom>
        </p:spPr>
        <p:txBody>
          <a:bodyPr wrap="square">
            <a:spAutoFit/>
          </a:bodyPr>
          <a:lstStyle/>
          <a:p>
            <a:pPr marL="9525" lvl="0" algn="ctr"/>
            <a:r>
              <a:rPr lang="en-US" sz="1100" dirty="0">
                <a:solidFill>
                  <a:srgbClr val="3B3D40"/>
                </a:solidFill>
              </a:rPr>
              <a:t>Reserve is collateralized with only custodied stablecoins.</a:t>
            </a:r>
          </a:p>
        </p:txBody>
      </p:sp>
      <p:sp>
        <p:nvSpPr>
          <p:cNvPr id="33" name="Rectangle 32">
            <a:extLst>
              <a:ext uri="{FF2B5EF4-FFF2-40B4-BE49-F238E27FC236}">
                <a16:creationId xmlns:a16="http://schemas.microsoft.com/office/drawing/2014/main" id="{FBD447B1-6C79-814D-9A00-1EBE3A6FB9CF}"/>
              </a:ext>
            </a:extLst>
          </p:cNvPr>
          <p:cNvSpPr/>
          <p:nvPr/>
        </p:nvSpPr>
        <p:spPr>
          <a:xfrm>
            <a:off x="7385886" y="5156294"/>
            <a:ext cx="3104466" cy="1107996"/>
          </a:xfrm>
          <a:prstGeom prst="rect">
            <a:avLst/>
          </a:prstGeom>
        </p:spPr>
        <p:txBody>
          <a:bodyPr wrap="square">
            <a:spAutoFit/>
          </a:bodyPr>
          <a:lstStyle/>
          <a:p>
            <a:pPr marL="9525" lvl="0" algn="ctr"/>
            <a:r>
              <a:rPr lang="en-US" sz="1100" dirty="0">
                <a:solidFill>
                  <a:srgbClr val="3B3D40"/>
                </a:solidFill>
              </a:rPr>
              <a:t>Tether is backed by fiat dollars in the bank which should be the safest investment, however Tether has sizable holdings of commercial paper making its portfolio riskier than USDC. In addition, they have been more opaque with their legal structure and holdings than USDC.</a:t>
            </a:r>
          </a:p>
        </p:txBody>
      </p:sp>
      <p:sp>
        <p:nvSpPr>
          <p:cNvPr id="34" name="Rectangle 33">
            <a:extLst>
              <a:ext uri="{FF2B5EF4-FFF2-40B4-BE49-F238E27FC236}">
                <a16:creationId xmlns:a16="http://schemas.microsoft.com/office/drawing/2014/main" id="{C1C26A25-1D80-B741-A3F9-EA38CC2B2F4E}"/>
              </a:ext>
            </a:extLst>
          </p:cNvPr>
          <p:cNvSpPr/>
          <p:nvPr/>
        </p:nvSpPr>
        <p:spPr>
          <a:xfrm>
            <a:off x="9205126" y="3330427"/>
            <a:ext cx="2342488" cy="1446550"/>
          </a:xfrm>
          <a:prstGeom prst="rect">
            <a:avLst/>
          </a:prstGeom>
        </p:spPr>
        <p:txBody>
          <a:bodyPr wrap="square">
            <a:spAutoFit/>
          </a:bodyPr>
          <a:lstStyle/>
          <a:p>
            <a:pPr marL="9525" lvl="0" algn="ctr"/>
            <a:r>
              <a:rPr lang="en-US" sz="1100" dirty="0">
                <a:solidFill>
                  <a:srgbClr val="3B3D40"/>
                </a:solidFill>
              </a:rPr>
              <a:t>USDC appears today to be the most stable as it is the most transparent custodied stablecoin. While they continue to refuse auditing, there are monthly attestations as to the backing reserves. Though, like Tether, there are many outstanding questions.</a:t>
            </a:r>
          </a:p>
        </p:txBody>
      </p:sp>
      <p:pic>
        <p:nvPicPr>
          <p:cNvPr id="36" name="Picture 3" descr="page3image10608560">
            <a:extLst>
              <a:ext uri="{FF2B5EF4-FFF2-40B4-BE49-F238E27FC236}">
                <a16:creationId xmlns:a16="http://schemas.microsoft.com/office/drawing/2014/main" id="{A29253B6-A1D7-0A3F-E306-C0AD9BD3F9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169" y="4694895"/>
            <a:ext cx="1753307" cy="38895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 descr="page10image10689024">
            <a:extLst>
              <a:ext uri="{FF2B5EF4-FFF2-40B4-BE49-F238E27FC236}">
                <a16:creationId xmlns:a16="http://schemas.microsoft.com/office/drawing/2014/main" id="{79410F9B-2EB9-6DE1-3EAD-B9D3B11D9B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70575" y="3392818"/>
            <a:ext cx="1444081" cy="51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466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 demand is strong today, and most stablecoins see high annual velocity. While the US dollar* changes hands 1.2 times a year, most stablecoins change hands 50+ times in 1 year.</a:t>
            </a:r>
          </a:p>
        </p:txBody>
      </p:sp>
      <p:graphicFrame>
        <p:nvGraphicFramePr>
          <p:cNvPr id="4" name="Chart 3">
            <a:extLst>
              <a:ext uri="{FF2B5EF4-FFF2-40B4-BE49-F238E27FC236}">
                <a16:creationId xmlns:a16="http://schemas.microsoft.com/office/drawing/2014/main" id="{9CC83FBC-A979-534C-AAFD-22339EB872E4}"/>
              </a:ext>
            </a:extLst>
          </p:cNvPr>
          <p:cNvGraphicFramePr/>
          <p:nvPr>
            <p:extLst>
              <p:ext uri="{D42A27DB-BD31-4B8C-83A1-F6EECF244321}">
                <p14:modId xmlns:p14="http://schemas.microsoft.com/office/powerpoint/2010/main" val="1021669068"/>
              </p:ext>
            </p:extLst>
          </p:nvPr>
        </p:nvGraphicFramePr>
        <p:xfrm>
          <a:off x="263844" y="2077125"/>
          <a:ext cx="11572556" cy="446083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2">
            <a:extLst>
              <a:ext uri="{FF2B5EF4-FFF2-40B4-BE49-F238E27FC236}">
                <a16:creationId xmlns:a16="http://schemas.microsoft.com/office/drawing/2014/main" id="{25C13579-2CAF-C145-A90D-FF3F1FD6F907}"/>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Velocities for stablecoins are high, particularly decentralized tokens like DAI which are used primarily for DeFi applications.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Connector 7">
            <a:extLst>
              <a:ext uri="{FF2B5EF4-FFF2-40B4-BE49-F238E27FC236}">
                <a16:creationId xmlns:a16="http://schemas.microsoft.com/office/drawing/2014/main" id="{9219B193-C411-7449-84F0-503413C6E62B}"/>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5CCD0A-9789-8A4E-8D97-EF44C60DA7F5}"/>
              </a:ext>
            </a:extLst>
          </p:cNvPr>
          <p:cNvSpPr txBox="1"/>
          <p:nvPr/>
        </p:nvSpPr>
        <p:spPr>
          <a:xfrm>
            <a:off x="7735183" y="6488668"/>
            <a:ext cx="4456817" cy="369332"/>
          </a:xfrm>
          <a:prstGeom prst="rect">
            <a:avLst/>
          </a:prstGeom>
          <a:noFill/>
        </p:spPr>
        <p:txBody>
          <a:bodyPr wrap="square" rtlCol="0">
            <a:spAutoFit/>
          </a:bodyPr>
          <a:lstStyle/>
          <a:p>
            <a:pPr algn="r"/>
            <a:r>
              <a:rPr lang="en-US" sz="900" dirty="0">
                <a:solidFill>
                  <a:srgbClr val="3B3D40"/>
                </a:solidFill>
              </a:rPr>
              <a:t>Q4 2021 M1 &amp; M2 Velocity</a:t>
            </a:r>
          </a:p>
          <a:p>
            <a:pPr algn="r"/>
            <a:r>
              <a:rPr lang="en-US" sz="900" dirty="0">
                <a:solidFill>
                  <a:srgbClr val="3B3D40"/>
                </a:solidFill>
              </a:rPr>
              <a:t>https://</a:t>
            </a:r>
            <a:r>
              <a:rPr lang="en-US" sz="900" dirty="0" err="1">
                <a:solidFill>
                  <a:srgbClr val="3B3D40"/>
                </a:solidFill>
              </a:rPr>
              <a:t>fred.stlouisfed.org</a:t>
            </a:r>
            <a:r>
              <a:rPr lang="en-US" sz="900" dirty="0">
                <a:solidFill>
                  <a:srgbClr val="3B3D40"/>
                </a:solidFill>
              </a:rPr>
              <a:t>/series/M2V</a:t>
            </a:r>
          </a:p>
        </p:txBody>
      </p:sp>
    </p:spTree>
    <p:extLst>
      <p:ext uri="{BB962C8B-B14F-4D97-AF65-F5344CB8AC3E}">
        <p14:creationId xmlns:p14="http://schemas.microsoft.com/office/powerpoint/2010/main" val="1824528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original use case for stablecoins, transactions and remittances, is economically uncompetitive today due to the high gas and execution fees relative to Bitcoin.</a:t>
            </a:r>
          </a:p>
        </p:txBody>
      </p:sp>
      <p:sp>
        <p:nvSpPr>
          <p:cNvPr id="8" name="Content Placeholder 5">
            <a:extLst>
              <a:ext uri="{FF2B5EF4-FFF2-40B4-BE49-F238E27FC236}">
                <a16:creationId xmlns:a16="http://schemas.microsoft.com/office/drawing/2014/main" id="{E6DEDBB8-88B1-4246-B3C5-3E504C3F9F14}"/>
              </a:ext>
            </a:extLst>
          </p:cNvPr>
          <p:cNvSpPr txBox="1">
            <a:spLocks/>
          </p:cNvSpPr>
          <p:nvPr/>
        </p:nvSpPr>
        <p:spPr>
          <a:xfrm>
            <a:off x="8170407" y="2108813"/>
            <a:ext cx="3773180" cy="4461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Increasing User Adoption: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22.5% of people who have sent remittances in 2021 used crypto to do so at least once. However of those users 12.6% now use it as their primary method.</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Preference For Bitcoin:</a:t>
            </a:r>
            <a:r>
              <a:rPr lang="en-US" sz="1600" dirty="0">
                <a:solidFill>
                  <a:srgbClr val="3B3D40"/>
                </a:solidFill>
              </a:rPr>
              <a:t> </a:t>
            </a:r>
          </a:p>
          <a:p>
            <a:pPr marL="227013" indent="0">
              <a:lnSpc>
                <a:spcPct val="100000"/>
              </a:lnSpc>
              <a:spcBef>
                <a:spcPts val="0"/>
              </a:spcBef>
              <a:buNone/>
            </a:pPr>
            <a:r>
              <a:rPr lang="en-US" sz="1200" dirty="0">
                <a:solidFill>
                  <a:srgbClr val="3B3D40"/>
                </a:solidFill>
              </a:rPr>
              <a:t>Due to the high costs of the Ethereum Network, most users prefer Bitcoin compared to either ETH, the native token of the Ethereum network, or the multitude of ERC-20 stablecoins on the network that incur a similar fee for transfers.</a:t>
            </a:r>
          </a:p>
          <a:p>
            <a:pPr marL="227013"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Price Sensitive Consumers:</a:t>
            </a:r>
            <a:r>
              <a:rPr lang="en-US" sz="1600" dirty="0">
                <a:solidFill>
                  <a:srgbClr val="3B3D40"/>
                </a:solidFill>
              </a:rPr>
              <a:t> </a:t>
            </a:r>
          </a:p>
          <a:p>
            <a:pPr marL="227013" indent="0">
              <a:lnSpc>
                <a:spcPct val="100000"/>
              </a:lnSpc>
              <a:spcBef>
                <a:spcPts val="0"/>
              </a:spcBef>
              <a:buNone/>
            </a:pPr>
            <a:r>
              <a:rPr lang="en-US" sz="1200" dirty="0">
                <a:solidFill>
                  <a:srgbClr val="3B3D40"/>
                </a:solidFill>
              </a:rPr>
              <a:t>As the average transaction amount is roughly $250, fixed transaction fees comprise a large component of the overall value transferred and are more important than stabilizing the price volatility of BTC.</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Lack of Government Regulation is a Plus: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many remittance users may not have access to traditional banking infrastructure or are sending money to countries with endemic corruption, the lack of regulatory oversight is seen as an advantage not as a liability as it would be with traditional transactions.</a:t>
            </a:r>
          </a:p>
          <a:p>
            <a:pPr marL="227013" indent="0">
              <a:lnSpc>
                <a:spcPct val="100000"/>
              </a:lnSpc>
              <a:spcBef>
                <a:spcPts val="0"/>
              </a:spcBef>
              <a:buNone/>
            </a:pPr>
            <a:endParaRPr lang="en-US" sz="1200" dirty="0">
              <a:solidFill>
                <a:srgbClr val="3B3D40"/>
              </a:solidFill>
            </a:endParaRPr>
          </a:p>
        </p:txBody>
      </p:sp>
      <p:sp>
        <p:nvSpPr>
          <p:cNvPr id="27" name="Text Placeholder 2">
            <a:extLst>
              <a:ext uri="{FF2B5EF4-FFF2-40B4-BE49-F238E27FC236}">
                <a16:creationId xmlns:a16="http://schemas.microsoft.com/office/drawing/2014/main" id="{F77AFCD7-B19D-6F4A-8684-B6DC613038BD}"/>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Network fees limit the practical applications of stablecoins for transactions and remittances.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2" name="Straight Connector 31">
            <a:extLst>
              <a:ext uri="{FF2B5EF4-FFF2-40B4-BE49-F238E27FC236}">
                <a16:creationId xmlns:a16="http://schemas.microsoft.com/office/drawing/2014/main" id="{0AC53298-33D1-F34E-BCC7-EE90A726F1FF}"/>
              </a:ext>
            </a:extLst>
          </p:cNvPr>
          <p:cNvCxnSpPr>
            <a:cxnSpLocks/>
          </p:cNvCxnSpPr>
          <p:nvPr/>
        </p:nvCxnSpPr>
        <p:spPr>
          <a:xfrm>
            <a:off x="4043866" y="2257144"/>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EFE2D76-D367-514D-AECE-C85164CA76AA}"/>
              </a:ext>
            </a:extLst>
          </p:cNvPr>
          <p:cNvCxnSpPr>
            <a:cxnSpLocks/>
          </p:cNvCxnSpPr>
          <p:nvPr/>
        </p:nvCxnSpPr>
        <p:spPr>
          <a:xfrm>
            <a:off x="8162539" y="2267782"/>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7330C0F-40D0-484D-B571-EBE242B3F46F}"/>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8" name="Chart 37">
            <a:extLst>
              <a:ext uri="{FF2B5EF4-FFF2-40B4-BE49-F238E27FC236}">
                <a16:creationId xmlns:a16="http://schemas.microsoft.com/office/drawing/2014/main" id="{EA473212-5DF3-3641-9713-094FB9E4BFE7}"/>
              </a:ext>
            </a:extLst>
          </p:cNvPr>
          <p:cNvGraphicFramePr/>
          <p:nvPr>
            <p:extLst>
              <p:ext uri="{D42A27DB-BD31-4B8C-83A1-F6EECF244321}">
                <p14:modId xmlns:p14="http://schemas.microsoft.com/office/powerpoint/2010/main" val="367172788"/>
              </p:ext>
            </p:extLst>
          </p:nvPr>
        </p:nvGraphicFramePr>
        <p:xfrm>
          <a:off x="4175760" y="2080533"/>
          <a:ext cx="3840480" cy="43375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38">
            <a:extLst>
              <a:ext uri="{FF2B5EF4-FFF2-40B4-BE49-F238E27FC236}">
                <a16:creationId xmlns:a16="http://schemas.microsoft.com/office/drawing/2014/main" id="{822A4F98-D483-3343-A666-F5472E7B83A9}"/>
              </a:ext>
            </a:extLst>
          </p:cNvPr>
          <p:cNvGraphicFramePr/>
          <p:nvPr>
            <p:extLst>
              <p:ext uri="{D42A27DB-BD31-4B8C-83A1-F6EECF244321}">
                <p14:modId xmlns:p14="http://schemas.microsoft.com/office/powerpoint/2010/main" val="2604626853"/>
              </p:ext>
            </p:extLst>
          </p:nvPr>
        </p:nvGraphicFramePr>
        <p:xfrm>
          <a:off x="74421" y="2080533"/>
          <a:ext cx="3840480" cy="4337541"/>
        </p:xfrm>
        <a:graphic>
          <a:graphicData uri="http://schemas.openxmlformats.org/drawingml/2006/chart">
            <c:chart xmlns:c="http://schemas.openxmlformats.org/drawingml/2006/chart" xmlns:r="http://schemas.openxmlformats.org/officeDocument/2006/relationships" r:id="rId4"/>
          </a:graphicData>
        </a:graphic>
      </p:graphicFrame>
      <p:sp>
        <p:nvSpPr>
          <p:cNvPr id="40" name="Rectangle 39">
            <a:extLst>
              <a:ext uri="{FF2B5EF4-FFF2-40B4-BE49-F238E27FC236}">
                <a16:creationId xmlns:a16="http://schemas.microsoft.com/office/drawing/2014/main" id="{B217A41C-5307-6948-B62B-A0E2C1365F03}"/>
              </a:ext>
            </a:extLst>
          </p:cNvPr>
          <p:cNvSpPr/>
          <p:nvPr/>
        </p:nvSpPr>
        <p:spPr>
          <a:xfrm>
            <a:off x="6069285" y="6215655"/>
            <a:ext cx="2020105" cy="246221"/>
          </a:xfrm>
          <a:prstGeom prst="rect">
            <a:avLst/>
          </a:prstGeom>
        </p:spPr>
        <p:txBody>
          <a:bodyPr wrap="none">
            <a:spAutoFit/>
          </a:bodyPr>
          <a:lstStyle/>
          <a:p>
            <a:pPr lvl="0" algn="r"/>
            <a:r>
              <a:rPr lang="en-US" sz="1000" b="1" dirty="0">
                <a:solidFill>
                  <a:srgbClr val="3B3D40"/>
                </a:solidFill>
              </a:rPr>
              <a:t>*All run on the Ethereum Network</a:t>
            </a:r>
          </a:p>
        </p:txBody>
      </p:sp>
    </p:spTree>
    <p:extLst>
      <p:ext uri="{BB962C8B-B14F-4D97-AF65-F5344CB8AC3E}">
        <p14:creationId xmlns:p14="http://schemas.microsoft.com/office/powerpoint/2010/main" val="3901527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 very high level, the single largest use case for stablecoins is serving as collateral. Staking, lending, and liquidity pools all have massive capital needs, however that collateral can’t be redeployed.</a:t>
            </a:r>
          </a:p>
        </p:txBody>
      </p:sp>
      <p:cxnSp>
        <p:nvCxnSpPr>
          <p:cNvPr id="23" name="Straight Connector 22">
            <a:extLst>
              <a:ext uri="{FF2B5EF4-FFF2-40B4-BE49-F238E27FC236}">
                <a16:creationId xmlns:a16="http://schemas.microsoft.com/office/drawing/2014/main" id="{2A1F3615-9DA3-E644-B295-41D456E0A8FB}"/>
              </a:ext>
            </a:extLst>
          </p:cNvPr>
          <p:cNvCxnSpPr>
            <a:cxnSpLocks/>
          </p:cNvCxnSpPr>
          <p:nvPr/>
        </p:nvCxnSpPr>
        <p:spPr>
          <a:xfrm>
            <a:off x="6096000" y="203808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55" name="Text Placeholder 2">
            <a:extLst>
              <a:ext uri="{FF2B5EF4-FFF2-40B4-BE49-F238E27FC236}">
                <a16:creationId xmlns:a16="http://schemas.microsoft.com/office/drawing/2014/main" id="{0D22BD37-5F77-D640-8C58-3398AAE61E9E}"/>
              </a:ext>
            </a:extLst>
          </p:cNvPr>
          <p:cNvSpPr txBox="1">
            <a:spLocks/>
          </p:cNvSpPr>
          <p:nvPr/>
        </p:nvSpPr>
        <p:spPr>
          <a:xfrm>
            <a:off x="332568" y="1900889"/>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In traditional finance, most capital is constantly redeployed.</a:t>
            </a:r>
          </a:p>
        </p:txBody>
      </p:sp>
      <p:cxnSp>
        <p:nvCxnSpPr>
          <p:cNvPr id="56" name="Straight Connector 55">
            <a:extLst>
              <a:ext uri="{FF2B5EF4-FFF2-40B4-BE49-F238E27FC236}">
                <a16:creationId xmlns:a16="http://schemas.microsoft.com/office/drawing/2014/main" id="{0A1CDA5E-0583-724B-900D-04F713EBC259}"/>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Text Placeholder 2">
            <a:extLst>
              <a:ext uri="{FF2B5EF4-FFF2-40B4-BE49-F238E27FC236}">
                <a16:creationId xmlns:a16="http://schemas.microsoft.com/office/drawing/2014/main" id="{B926099B-E645-C648-9A21-A3491A4974B7}"/>
              </a:ext>
            </a:extLst>
          </p:cNvPr>
          <p:cNvSpPr txBox="1">
            <a:spLocks/>
          </p:cNvSpPr>
          <p:nvPr/>
        </p:nvSpPr>
        <p:spPr>
          <a:xfrm>
            <a:off x="6373032" y="1900889"/>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DeFi, most capital hits a dead end.</a:t>
            </a:r>
          </a:p>
        </p:txBody>
      </p:sp>
      <p:cxnSp>
        <p:nvCxnSpPr>
          <p:cNvPr id="58" name="Straight Connector 57">
            <a:extLst>
              <a:ext uri="{FF2B5EF4-FFF2-40B4-BE49-F238E27FC236}">
                <a16:creationId xmlns:a16="http://schemas.microsoft.com/office/drawing/2014/main" id="{390ED848-03D9-6042-B818-72B9F7CB8297}"/>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FFBE169-35FA-1F49-B00A-C914F9C79201}"/>
              </a:ext>
            </a:extLst>
          </p:cNvPr>
          <p:cNvSpPr/>
          <p:nvPr/>
        </p:nvSpPr>
        <p:spPr>
          <a:xfrm>
            <a:off x="6613779" y="2236437"/>
            <a:ext cx="5095622" cy="338554"/>
          </a:xfrm>
          <a:prstGeom prst="rect">
            <a:avLst/>
          </a:prstGeom>
        </p:spPr>
        <p:txBody>
          <a:bodyPr wrap="square">
            <a:spAutoFit/>
          </a:bodyPr>
          <a:lstStyle/>
          <a:p>
            <a:pPr algn="ctr"/>
            <a:r>
              <a:rPr lang="en-US" sz="1600" b="1" dirty="0">
                <a:solidFill>
                  <a:srgbClr val="3B3D40"/>
                </a:solidFill>
              </a:rPr>
              <a:t>Capital Flows (Illustrative)</a:t>
            </a:r>
          </a:p>
        </p:txBody>
      </p:sp>
      <p:grpSp>
        <p:nvGrpSpPr>
          <p:cNvPr id="60" name="Group 59">
            <a:extLst>
              <a:ext uri="{FF2B5EF4-FFF2-40B4-BE49-F238E27FC236}">
                <a16:creationId xmlns:a16="http://schemas.microsoft.com/office/drawing/2014/main" id="{9C49F0A5-33FE-4958-8FAD-D44DE720911C}"/>
              </a:ext>
            </a:extLst>
          </p:cNvPr>
          <p:cNvGrpSpPr/>
          <p:nvPr/>
        </p:nvGrpSpPr>
        <p:grpSpPr>
          <a:xfrm>
            <a:off x="6197046" y="2480963"/>
            <a:ext cx="5929086" cy="3324365"/>
            <a:chOff x="-1" y="0"/>
            <a:chExt cx="7445067" cy="4467498"/>
          </a:xfrm>
        </p:grpSpPr>
        <p:graphicFrame>
          <p:nvGraphicFramePr>
            <p:cNvPr id="61" name="Sankey19">
              <a:extLst>
                <a:ext uri="{FF2B5EF4-FFF2-40B4-BE49-F238E27FC236}">
                  <a16:creationId xmlns:a16="http://schemas.microsoft.com/office/drawing/2014/main" id="{9F8F510B-589A-44B1-AC8F-6A3916EF4809}"/>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Sankey18">
              <a:extLst>
                <a:ext uri="{FF2B5EF4-FFF2-40B4-BE49-F238E27FC236}">
                  <a16:creationId xmlns:a16="http://schemas.microsoft.com/office/drawing/2014/main" id="{18392993-4360-4598-BF11-FBE24BBCA953}"/>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3" name="Sankey17">
              <a:extLst>
                <a:ext uri="{FF2B5EF4-FFF2-40B4-BE49-F238E27FC236}">
                  <a16:creationId xmlns:a16="http://schemas.microsoft.com/office/drawing/2014/main" id="{561F88C4-E032-42AD-9412-F845BC9CFC82}"/>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Sankey16">
              <a:extLst>
                <a:ext uri="{FF2B5EF4-FFF2-40B4-BE49-F238E27FC236}">
                  <a16:creationId xmlns:a16="http://schemas.microsoft.com/office/drawing/2014/main" id="{B50A46EA-0B25-4650-9E85-4B1D74BA5C8E}"/>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5" name="Sankey15">
              <a:extLst>
                <a:ext uri="{FF2B5EF4-FFF2-40B4-BE49-F238E27FC236}">
                  <a16:creationId xmlns:a16="http://schemas.microsoft.com/office/drawing/2014/main" id="{3FD9F310-AD96-440D-9C1A-B86B9A7C6B8B}"/>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6" name="Sankey14">
              <a:extLst>
                <a:ext uri="{FF2B5EF4-FFF2-40B4-BE49-F238E27FC236}">
                  <a16:creationId xmlns:a16="http://schemas.microsoft.com/office/drawing/2014/main" id="{26D868D4-8B15-42AE-B462-18CE77796826}"/>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67" name="Sankey13">
              <a:extLst>
                <a:ext uri="{FF2B5EF4-FFF2-40B4-BE49-F238E27FC236}">
                  <a16:creationId xmlns:a16="http://schemas.microsoft.com/office/drawing/2014/main" id="{6F15B8E4-8DB0-4409-84B4-D068828ADC49}"/>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8" name="Sankey12">
              <a:extLst>
                <a:ext uri="{FF2B5EF4-FFF2-40B4-BE49-F238E27FC236}">
                  <a16:creationId xmlns:a16="http://schemas.microsoft.com/office/drawing/2014/main" id="{23889B7F-2D34-49CB-A20A-30EE0D54E35F}"/>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9" name="Sankey11">
              <a:extLst>
                <a:ext uri="{FF2B5EF4-FFF2-40B4-BE49-F238E27FC236}">
                  <a16:creationId xmlns:a16="http://schemas.microsoft.com/office/drawing/2014/main" id="{53C8DA2D-E1CE-4F61-9D86-0E68AA970E81}"/>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70" name="Sankey10">
              <a:extLst>
                <a:ext uri="{FF2B5EF4-FFF2-40B4-BE49-F238E27FC236}">
                  <a16:creationId xmlns:a16="http://schemas.microsoft.com/office/drawing/2014/main" id="{1F695793-EC63-4E66-BD91-582136D791D0}"/>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71" name="Sankey9">
              <a:extLst>
                <a:ext uri="{FF2B5EF4-FFF2-40B4-BE49-F238E27FC236}">
                  <a16:creationId xmlns:a16="http://schemas.microsoft.com/office/drawing/2014/main" id="{BD745358-BE99-417F-BC33-2EAAAA9BC9B2}"/>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72" name="Sankey8">
              <a:extLst>
                <a:ext uri="{FF2B5EF4-FFF2-40B4-BE49-F238E27FC236}">
                  <a16:creationId xmlns:a16="http://schemas.microsoft.com/office/drawing/2014/main" id="{B0BC88F7-55AC-4CF5-AB67-55B672AC1E77}"/>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73" name="Sankey7">
              <a:extLst>
                <a:ext uri="{FF2B5EF4-FFF2-40B4-BE49-F238E27FC236}">
                  <a16:creationId xmlns:a16="http://schemas.microsoft.com/office/drawing/2014/main" id="{D6ECD75F-20E7-4D07-95F3-CCBF33DC3D65}"/>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74" name="Sankey6">
              <a:extLst>
                <a:ext uri="{FF2B5EF4-FFF2-40B4-BE49-F238E27FC236}">
                  <a16:creationId xmlns:a16="http://schemas.microsoft.com/office/drawing/2014/main" id="{274F12DF-8532-4CFD-B47C-D7F19BB51EC6}"/>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75" name="Sankey5">
              <a:extLst>
                <a:ext uri="{FF2B5EF4-FFF2-40B4-BE49-F238E27FC236}">
                  <a16:creationId xmlns:a16="http://schemas.microsoft.com/office/drawing/2014/main" id="{62BBAC89-F399-4A1D-8E73-A1A847D9D63A}"/>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76" name="Sankey4">
              <a:extLst>
                <a:ext uri="{FF2B5EF4-FFF2-40B4-BE49-F238E27FC236}">
                  <a16:creationId xmlns:a16="http://schemas.microsoft.com/office/drawing/2014/main" id="{28F88706-8E01-4621-8EC6-A2192DB8BD46}"/>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77" name="Sankey3">
              <a:extLst>
                <a:ext uri="{FF2B5EF4-FFF2-40B4-BE49-F238E27FC236}">
                  <a16:creationId xmlns:a16="http://schemas.microsoft.com/office/drawing/2014/main" id="{F7FE6CB9-4108-4657-B4E8-64B7D3D661B1}"/>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78" name="Sankey2">
              <a:extLst>
                <a:ext uri="{FF2B5EF4-FFF2-40B4-BE49-F238E27FC236}">
                  <a16:creationId xmlns:a16="http://schemas.microsoft.com/office/drawing/2014/main" id="{0CACAC69-E9FA-4AFB-AEDB-1573A2C15BE1}"/>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79" name="Sankey1">
              <a:extLst>
                <a:ext uri="{FF2B5EF4-FFF2-40B4-BE49-F238E27FC236}">
                  <a16:creationId xmlns:a16="http://schemas.microsoft.com/office/drawing/2014/main" id="{A7BF44C2-DB95-4C17-BF39-E063D72B5A3E}"/>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80" name="SankeyStartChart">
              <a:extLst>
                <a:ext uri="{FF2B5EF4-FFF2-40B4-BE49-F238E27FC236}">
                  <a16:creationId xmlns:a16="http://schemas.microsoft.com/office/drawing/2014/main" id="{3C647158-DA82-4266-BC6C-DE2885D233CE}"/>
                </a:ext>
              </a:extLst>
            </p:cNvPr>
            <p:cNvGraphicFramePr/>
            <p:nvPr>
              <p:extLst>
                <p:ext uri="{D42A27DB-BD31-4B8C-83A1-F6EECF244321}">
                  <p14:modId xmlns:p14="http://schemas.microsoft.com/office/powerpoint/2010/main" val="374397052"/>
                </p:ext>
              </p:extLst>
            </p:nvPr>
          </p:nvGraphicFramePr>
          <p:xfrm>
            <a:off x="-1" y="0"/>
            <a:ext cx="1148199" cy="4467498"/>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81" name="SankeyEndChart">
              <a:extLst>
                <a:ext uri="{FF2B5EF4-FFF2-40B4-BE49-F238E27FC236}">
                  <a16:creationId xmlns:a16="http://schemas.microsoft.com/office/drawing/2014/main" id="{FDDC2F46-C30E-40DB-B12C-2B9C03EEDCE1}"/>
                </a:ext>
              </a:extLst>
            </p:cNvPr>
            <p:cNvGraphicFramePr>
              <a:graphicFrameLocks/>
            </p:cNvGraphicFramePr>
            <p:nvPr>
              <p:extLst>
                <p:ext uri="{D42A27DB-BD31-4B8C-83A1-F6EECF244321}">
                  <p14:modId xmlns:p14="http://schemas.microsoft.com/office/powerpoint/2010/main" val="2913405963"/>
                </p:ext>
              </p:extLst>
            </p:nvPr>
          </p:nvGraphicFramePr>
          <p:xfrm>
            <a:off x="6296867" y="1"/>
            <a:ext cx="1148199" cy="4467497"/>
          </p:xfrm>
          <a:graphic>
            <a:graphicData uri="http://schemas.openxmlformats.org/drawingml/2006/chart">
              <c:chart xmlns:c="http://schemas.openxmlformats.org/drawingml/2006/chart" xmlns:r="http://schemas.openxmlformats.org/officeDocument/2006/relationships" r:id="rId23"/>
            </a:graphicData>
          </a:graphic>
        </p:graphicFrame>
      </p:grpSp>
      <p:pic>
        <p:nvPicPr>
          <p:cNvPr id="87" name="Graphic 86" descr="Line arrow Counter clockwise curve">
            <a:extLst>
              <a:ext uri="{FF2B5EF4-FFF2-40B4-BE49-F238E27FC236}">
                <a16:creationId xmlns:a16="http://schemas.microsoft.com/office/drawing/2014/main" id="{1B6259C8-9EF6-7643-819D-96DFD2DA6CB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9000000">
            <a:off x="400521" y="4505830"/>
            <a:ext cx="914400" cy="914400"/>
          </a:xfrm>
          <a:prstGeom prst="rect">
            <a:avLst/>
          </a:prstGeom>
        </p:spPr>
      </p:pic>
      <p:pic>
        <p:nvPicPr>
          <p:cNvPr id="88" name="Graphic 87" descr="Line arrow Counter clockwise curve">
            <a:extLst>
              <a:ext uri="{FF2B5EF4-FFF2-40B4-BE49-F238E27FC236}">
                <a16:creationId xmlns:a16="http://schemas.microsoft.com/office/drawing/2014/main" id="{CDC89531-040F-4F4B-9523-C3C587BC60B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13489741">
            <a:off x="422550" y="2541493"/>
            <a:ext cx="914400" cy="914400"/>
          </a:xfrm>
          <a:prstGeom prst="rect">
            <a:avLst/>
          </a:prstGeom>
        </p:spPr>
      </p:pic>
      <p:sp>
        <p:nvSpPr>
          <p:cNvPr id="89" name="Rounded Rectangle 88">
            <a:extLst>
              <a:ext uri="{FF2B5EF4-FFF2-40B4-BE49-F238E27FC236}">
                <a16:creationId xmlns:a16="http://schemas.microsoft.com/office/drawing/2014/main" id="{E2FE7D46-CFDD-E544-86DC-70DBB88ADFD8}"/>
              </a:ext>
            </a:extLst>
          </p:cNvPr>
          <p:cNvSpPr/>
          <p:nvPr/>
        </p:nvSpPr>
        <p:spPr>
          <a:xfrm>
            <a:off x="1373376" y="2333016"/>
            <a:ext cx="3404784"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The bank deploys their capital on the open market by lending.</a:t>
            </a:r>
          </a:p>
        </p:txBody>
      </p:sp>
      <p:sp>
        <p:nvSpPr>
          <p:cNvPr id="90" name="Rounded Rectangle 89">
            <a:extLst>
              <a:ext uri="{FF2B5EF4-FFF2-40B4-BE49-F238E27FC236}">
                <a16:creationId xmlns:a16="http://schemas.microsoft.com/office/drawing/2014/main" id="{890BB651-E240-7242-8BC1-0EA44D5D3BE8}"/>
              </a:ext>
            </a:extLst>
          </p:cNvPr>
          <p:cNvSpPr/>
          <p:nvPr/>
        </p:nvSpPr>
        <p:spPr>
          <a:xfrm>
            <a:off x="29800" y="3501822"/>
            <a:ext cx="2153828"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A user secures a loan and purchases an asset with it</a:t>
            </a:r>
          </a:p>
        </p:txBody>
      </p:sp>
      <p:sp>
        <p:nvSpPr>
          <p:cNvPr id="91" name="Rounded Rectangle 90">
            <a:extLst>
              <a:ext uri="{FF2B5EF4-FFF2-40B4-BE49-F238E27FC236}">
                <a16:creationId xmlns:a16="http://schemas.microsoft.com/office/drawing/2014/main" id="{58A43280-8E6A-FB45-9D2D-991946CED6FB}"/>
              </a:ext>
            </a:extLst>
          </p:cNvPr>
          <p:cNvSpPr/>
          <p:nvPr/>
        </p:nvSpPr>
        <p:spPr>
          <a:xfrm>
            <a:off x="1373376" y="4753105"/>
            <a:ext cx="3404784"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The user uses the loan to buy an asset from a third party seller.</a:t>
            </a:r>
          </a:p>
        </p:txBody>
      </p:sp>
      <p:pic>
        <p:nvPicPr>
          <p:cNvPr id="92" name="Graphic 91" descr="Line arrow Counter clockwise curve">
            <a:extLst>
              <a:ext uri="{FF2B5EF4-FFF2-40B4-BE49-F238E27FC236}">
                <a16:creationId xmlns:a16="http://schemas.microsoft.com/office/drawing/2014/main" id="{46F545CD-912A-124A-887D-9384BBF1491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700000">
            <a:off x="4856142" y="4618406"/>
            <a:ext cx="914400" cy="914400"/>
          </a:xfrm>
          <a:prstGeom prst="rect">
            <a:avLst/>
          </a:prstGeom>
        </p:spPr>
      </p:pic>
      <p:pic>
        <p:nvPicPr>
          <p:cNvPr id="93" name="Graphic 92" descr="Line arrow Counter clockwise curve">
            <a:extLst>
              <a:ext uri="{FF2B5EF4-FFF2-40B4-BE49-F238E27FC236}">
                <a16:creationId xmlns:a16="http://schemas.microsoft.com/office/drawing/2014/main" id="{D6C256F3-6392-D84B-83C8-38ADAC96BBF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0151472">
            <a:off x="4864242" y="2567652"/>
            <a:ext cx="914400" cy="914400"/>
          </a:xfrm>
          <a:prstGeom prst="rect">
            <a:avLst/>
          </a:prstGeom>
        </p:spPr>
      </p:pic>
      <p:sp>
        <p:nvSpPr>
          <p:cNvPr id="94" name="Rounded Rectangle 93">
            <a:extLst>
              <a:ext uri="{FF2B5EF4-FFF2-40B4-BE49-F238E27FC236}">
                <a16:creationId xmlns:a16="http://schemas.microsoft.com/office/drawing/2014/main" id="{BBA97A05-1A8D-4C41-9135-A6211DFB41C2}"/>
              </a:ext>
            </a:extLst>
          </p:cNvPr>
          <p:cNvSpPr/>
          <p:nvPr/>
        </p:nvSpPr>
        <p:spPr>
          <a:xfrm>
            <a:off x="3864253" y="3501822"/>
            <a:ext cx="2153828"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The seller deposits the proceeds of the sale at their bank.</a:t>
            </a:r>
          </a:p>
        </p:txBody>
      </p:sp>
      <p:pic>
        <p:nvPicPr>
          <p:cNvPr id="96" name="Graphic 95" descr="Bank">
            <a:extLst>
              <a:ext uri="{FF2B5EF4-FFF2-40B4-BE49-F238E27FC236}">
                <a16:creationId xmlns:a16="http://schemas.microsoft.com/office/drawing/2014/main" id="{A5CAFC7E-F716-FB46-B857-0272FEF1B08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31821" y="3269350"/>
            <a:ext cx="513443" cy="513443"/>
          </a:xfrm>
          <a:prstGeom prst="rect">
            <a:avLst/>
          </a:prstGeom>
        </p:spPr>
      </p:pic>
      <p:pic>
        <p:nvPicPr>
          <p:cNvPr id="98" name="Graphic 97" descr="Safe">
            <a:extLst>
              <a:ext uri="{FF2B5EF4-FFF2-40B4-BE49-F238E27FC236}">
                <a16:creationId xmlns:a16="http://schemas.microsoft.com/office/drawing/2014/main" id="{B92D29B0-DC47-F546-B129-94EE29C3500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281689" y="3782793"/>
            <a:ext cx="579918" cy="579918"/>
          </a:xfrm>
          <a:prstGeom prst="rect">
            <a:avLst/>
          </a:prstGeom>
        </p:spPr>
      </p:pic>
      <p:pic>
        <p:nvPicPr>
          <p:cNvPr id="102" name="Graphic 101" descr="Contract">
            <a:extLst>
              <a:ext uri="{FF2B5EF4-FFF2-40B4-BE49-F238E27FC236}">
                <a16:creationId xmlns:a16="http://schemas.microsoft.com/office/drawing/2014/main" id="{75F24CC8-26BF-0547-A380-0A25C29F065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226503" y="3740683"/>
            <a:ext cx="579918" cy="579918"/>
          </a:xfrm>
          <a:prstGeom prst="rect">
            <a:avLst/>
          </a:prstGeom>
        </p:spPr>
      </p:pic>
      <p:pic>
        <p:nvPicPr>
          <p:cNvPr id="104" name="Graphic 103" descr="Handshake">
            <a:extLst>
              <a:ext uri="{FF2B5EF4-FFF2-40B4-BE49-F238E27FC236}">
                <a16:creationId xmlns:a16="http://schemas.microsoft.com/office/drawing/2014/main" id="{DC0F3A8D-4C94-F548-8905-552FE939CA8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780382" y="4267949"/>
            <a:ext cx="579918" cy="579918"/>
          </a:xfrm>
          <a:prstGeom prst="rect">
            <a:avLst/>
          </a:prstGeom>
        </p:spPr>
      </p:pic>
      <p:sp>
        <p:nvSpPr>
          <p:cNvPr id="105" name="Rectangle 104">
            <a:extLst>
              <a:ext uri="{FF2B5EF4-FFF2-40B4-BE49-F238E27FC236}">
                <a16:creationId xmlns:a16="http://schemas.microsoft.com/office/drawing/2014/main" id="{62DFB46B-E797-0E41-9601-DB6F167E2A2C}"/>
              </a:ext>
            </a:extLst>
          </p:cNvPr>
          <p:cNvSpPr/>
          <p:nvPr/>
        </p:nvSpPr>
        <p:spPr>
          <a:xfrm>
            <a:off x="-112266" y="5788190"/>
            <a:ext cx="6096000" cy="1015663"/>
          </a:xfrm>
          <a:prstGeom prst="rect">
            <a:avLst/>
          </a:prstGeom>
        </p:spPr>
        <p:txBody>
          <a:bodyPr>
            <a:spAutoFit/>
          </a:bodyPr>
          <a:lstStyle/>
          <a:p>
            <a:pPr marL="227013" lvl="0"/>
            <a:r>
              <a:rPr lang="en-US" sz="1200" dirty="0">
                <a:solidFill>
                  <a:srgbClr val="3B3D40"/>
                </a:solidFill>
              </a:rPr>
              <a:t>This is possible due to the highly sophisticated underwriting possible in traditional financial system. As all parties identities are known and verified, it is possible to make loans without the need for significant amounts of dead collateral in order to secure or issue loans. In addition, banks loan each other either reserves (repo) or securities (reverse-repo) to cover each other’s imbalances continuing to spin the flywheel.</a:t>
            </a:r>
          </a:p>
        </p:txBody>
      </p:sp>
      <p:sp>
        <p:nvSpPr>
          <p:cNvPr id="106" name="Rectangle 105">
            <a:extLst>
              <a:ext uri="{FF2B5EF4-FFF2-40B4-BE49-F238E27FC236}">
                <a16:creationId xmlns:a16="http://schemas.microsoft.com/office/drawing/2014/main" id="{24A41366-C839-4041-9E6B-08FB45CD7D8F}"/>
              </a:ext>
            </a:extLst>
          </p:cNvPr>
          <p:cNvSpPr/>
          <p:nvPr/>
        </p:nvSpPr>
        <p:spPr>
          <a:xfrm>
            <a:off x="6018081" y="5788190"/>
            <a:ext cx="6096000" cy="1015663"/>
          </a:xfrm>
          <a:prstGeom prst="rect">
            <a:avLst/>
          </a:prstGeom>
        </p:spPr>
        <p:txBody>
          <a:bodyPr>
            <a:spAutoFit/>
          </a:bodyPr>
          <a:lstStyle/>
          <a:p>
            <a:pPr marL="227013" lvl="0"/>
            <a:r>
              <a:rPr lang="en-US" sz="1200" dirty="0">
                <a:solidFill>
                  <a:srgbClr val="3B3D40"/>
                </a:solidFill>
              </a:rPr>
              <a:t>In cryptographic networks, identities are unknown so the primary way to establish trust in DeFi is to post significant amounts of collateral, often overcollateralizing. As the collateral forms the basis for trust, it is encumbered and cannot be redeployed by either party. In effect, this capital has reached a dead end and must simply wait until either the agreement has resolved, the collateral is liquidated, or a party exits the agreement. </a:t>
            </a:r>
          </a:p>
        </p:txBody>
      </p:sp>
      <p:sp>
        <p:nvSpPr>
          <p:cNvPr id="3" name="TextBox 2">
            <a:extLst>
              <a:ext uri="{FF2B5EF4-FFF2-40B4-BE49-F238E27FC236}">
                <a16:creationId xmlns:a16="http://schemas.microsoft.com/office/drawing/2014/main" id="{82AA97E4-59A4-0A46-9560-A0DC3F20BCA2}"/>
              </a:ext>
            </a:extLst>
          </p:cNvPr>
          <p:cNvSpPr txBox="1"/>
          <p:nvPr/>
        </p:nvSpPr>
        <p:spPr>
          <a:xfrm>
            <a:off x="6349631" y="2354371"/>
            <a:ext cx="614271" cy="261610"/>
          </a:xfrm>
          <a:prstGeom prst="rect">
            <a:avLst/>
          </a:prstGeom>
          <a:noFill/>
        </p:spPr>
        <p:txBody>
          <a:bodyPr wrap="none" rtlCol="0">
            <a:spAutoFit/>
          </a:bodyPr>
          <a:lstStyle/>
          <a:p>
            <a:pPr algn="ctr"/>
            <a:r>
              <a:rPr lang="en-US" sz="1100" b="1" dirty="0">
                <a:solidFill>
                  <a:srgbClr val="3B3D40"/>
                </a:solidFill>
              </a:rPr>
              <a:t>Minted</a:t>
            </a:r>
          </a:p>
        </p:txBody>
      </p:sp>
      <p:sp>
        <p:nvSpPr>
          <p:cNvPr id="46" name="TextBox 45">
            <a:extLst>
              <a:ext uri="{FF2B5EF4-FFF2-40B4-BE49-F238E27FC236}">
                <a16:creationId xmlns:a16="http://schemas.microsoft.com/office/drawing/2014/main" id="{229DCE16-C0F9-3646-961B-47E80E3639DB}"/>
              </a:ext>
            </a:extLst>
          </p:cNvPr>
          <p:cNvSpPr txBox="1"/>
          <p:nvPr/>
        </p:nvSpPr>
        <p:spPr>
          <a:xfrm>
            <a:off x="11299280" y="2354371"/>
            <a:ext cx="739305" cy="261610"/>
          </a:xfrm>
          <a:prstGeom prst="rect">
            <a:avLst/>
          </a:prstGeom>
          <a:noFill/>
        </p:spPr>
        <p:txBody>
          <a:bodyPr wrap="none" rtlCol="0">
            <a:spAutoFit/>
          </a:bodyPr>
          <a:lstStyle/>
          <a:p>
            <a:pPr algn="ctr"/>
            <a:r>
              <a:rPr lang="en-US" sz="1100" b="1" dirty="0">
                <a:solidFill>
                  <a:srgbClr val="3B3D40"/>
                </a:solidFill>
              </a:rPr>
              <a:t>Dead End</a:t>
            </a:r>
          </a:p>
        </p:txBody>
      </p:sp>
    </p:spTree>
    <p:extLst>
      <p:ext uri="{BB962C8B-B14F-4D97-AF65-F5344CB8AC3E}">
        <p14:creationId xmlns:p14="http://schemas.microsoft.com/office/powerpoint/2010/main" val="4215049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power decentralized finance and are a key component of nearly every modern DeFi application from DEXs to lending pools.</a:t>
            </a:r>
          </a:p>
        </p:txBody>
      </p:sp>
      <p:graphicFrame>
        <p:nvGraphicFramePr>
          <p:cNvPr id="12" name="Chart 11">
            <a:extLst>
              <a:ext uri="{FF2B5EF4-FFF2-40B4-BE49-F238E27FC236}">
                <a16:creationId xmlns:a16="http://schemas.microsoft.com/office/drawing/2014/main" id="{2F88524E-2142-D843-AF43-7256A16A7890}"/>
              </a:ext>
            </a:extLst>
          </p:cNvPr>
          <p:cNvGraphicFramePr/>
          <p:nvPr>
            <p:extLst>
              <p:ext uri="{D42A27DB-BD31-4B8C-83A1-F6EECF244321}">
                <p14:modId xmlns:p14="http://schemas.microsoft.com/office/powerpoint/2010/main" val="1529179851"/>
              </p:ext>
            </p:extLst>
          </p:nvPr>
        </p:nvGraphicFramePr>
        <p:xfrm>
          <a:off x="159690" y="2267790"/>
          <a:ext cx="5832156" cy="3383710"/>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96000" y="203808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Stablecoin supply exploded with the advent of DeFi, here we proxy that DeFi demand with liquidity pools.</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Stablecoins have been an integral and vital part of</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DeFi since the beginning.</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3DD534-847C-AA4C-864D-3E61816264EF}"/>
              </a:ext>
            </a:extLst>
          </p:cNvPr>
          <p:cNvSpPr/>
          <p:nvPr/>
        </p:nvSpPr>
        <p:spPr>
          <a:xfrm>
            <a:off x="-112266" y="5699290"/>
            <a:ext cx="6096000" cy="1169551"/>
          </a:xfrm>
          <a:prstGeom prst="rect">
            <a:avLst/>
          </a:prstGeom>
        </p:spPr>
        <p:txBody>
          <a:bodyPr>
            <a:spAutoFit/>
          </a:bodyPr>
          <a:lstStyle/>
          <a:p>
            <a:pPr marL="227013" lvl="0"/>
            <a:r>
              <a:rPr lang="en-US" sz="1400" dirty="0">
                <a:solidFill>
                  <a:srgbClr val="3B3D40"/>
                </a:solidFill>
              </a:rPr>
              <a:t>Here we’ve plotted total stablecoin supply vs liquidity pools. Liquidity pools are used in automated market makers in DEXs and are a good proxy for the initial generation of DeFi applications and their capital and collateral requirements. You can see that the rapid growth of DeFi in early 2021 kickstarted the massive boom in stablecoin growth.</a:t>
            </a:r>
          </a:p>
        </p:txBody>
      </p:sp>
      <p:sp>
        <p:nvSpPr>
          <p:cNvPr id="21" name="Rectangle 20">
            <a:extLst>
              <a:ext uri="{FF2B5EF4-FFF2-40B4-BE49-F238E27FC236}">
                <a16:creationId xmlns:a16="http://schemas.microsoft.com/office/drawing/2014/main" id="{2E7698F4-6FBC-3E42-8E4C-86954C6B3EC2}"/>
              </a:ext>
            </a:extLst>
          </p:cNvPr>
          <p:cNvSpPr/>
          <p:nvPr/>
        </p:nvSpPr>
        <p:spPr>
          <a:xfrm>
            <a:off x="6018081" y="5699290"/>
            <a:ext cx="6096000" cy="1169551"/>
          </a:xfrm>
          <a:prstGeom prst="rect">
            <a:avLst/>
          </a:prstGeom>
        </p:spPr>
        <p:txBody>
          <a:bodyPr>
            <a:spAutoFit/>
          </a:bodyPr>
          <a:lstStyle/>
          <a:p>
            <a:pPr marL="227013" lvl="0"/>
            <a:r>
              <a:rPr lang="en-US" sz="1400" dirty="0">
                <a:solidFill>
                  <a:srgbClr val="3B3D40"/>
                </a:solidFill>
              </a:rPr>
              <a:t>A consistent 15% of all stablecoins are locked in DEX liquidity pools. In addition, this trend seems to be accelerating as DeFi is increasingly reliant on stablecoins. Today approximately 50% of all liquidity pools assets are stablecoins, a proportion that has been consistently growing since the DeFi Boom in early 2021.</a:t>
            </a:r>
          </a:p>
        </p:txBody>
      </p:sp>
      <p:graphicFrame>
        <p:nvGraphicFramePr>
          <p:cNvPr id="22" name="Chart 21">
            <a:extLst>
              <a:ext uri="{FF2B5EF4-FFF2-40B4-BE49-F238E27FC236}">
                <a16:creationId xmlns:a16="http://schemas.microsoft.com/office/drawing/2014/main" id="{709DDB73-CE5F-D542-A2A4-AB07A516A3F2}"/>
              </a:ext>
            </a:extLst>
          </p:cNvPr>
          <p:cNvGraphicFramePr/>
          <p:nvPr>
            <p:extLst>
              <p:ext uri="{D42A27DB-BD31-4B8C-83A1-F6EECF244321}">
                <p14:modId xmlns:p14="http://schemas.microsoft.com/office/powerpoint/2010/main" val="2687590173"/>
              </p:ext>
            </p:extLst>
          </p:nvPr>
        </p:nvGraphicFramePr>
        <p:xfrm>
          <a:off x="6208267" y="2267790"/>
          <a:ext cx="5832156" cy="3383710"/>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Connector 3">
            <a:extLst>
              <a:ext uri="{FF2B5EF4-FFF2-40B4-BE49-F238E27FC236}">
                <a16:creationId xmlns:a16="http://schemas.microsoft.com/office/drawing/2014/main" id="{9CD594F8-33F1-2247-9CB8-CAAC7109139C}"/>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A486829-7980-B641-AC93-DD22F86D060B}"/>
              </a:ext>
            </a:extLst>
          </p:cNvPr>
          <p:cNvCxnSpPr>
            <a:cxnSpLocks/>
          </p:cNvCxnSpPr>
          <p:nvPr/>
        </p:nvCxnSpPr>
        <p:spPr>
          <a:xfrm>
            <a:off x="3930978" y="3341101"/>
            <a:ext cx="0" cy="1487098"/>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DC06E74-1774-D449-9920-4BE0BC49DAD6}"/>
              </a:ext>
            </a:extLst>
          </p:cNvPr>
          <p:cNvSpPr/>
          <p:nvPr/>
        </p:nvSpPr>
        <p:spPr>
          <a:xfrm>
            <a:off x="3227741" y="2855589"/>
            <a:ext cx="1406473" cy="523220"/>
          </a:xfrm>
          <a:prstGeom prst="rect">
            <a:avLst/>
          </a:prstGeom>
        </p:spPr>
        <p:txBody>
          <a:bodyPr wrap="square">
            <a:spAutoFit/>
          </a:bodyPr>
          <a:lstStyle/>
          <a:p>
            <a:pPr lvl="0" algn="ctr"/>
            <a:r>
              <a:rPr lang="en-US" sz="1400" b="1" dirty="0">
                <a:solidFill>
                  <a:srgbClr val="3B3D40"/>
                </a:solidFill>
              </a:rPr>
              <a:t>DeFi Finds </a:t>
            </a:r>
          </a:p>
          <a:p>
            <a:pPr lvl="0" algn="ctr"/>
            <a:r>
              <a:rPr lang="en-US" sz="1400" b="1" dirty="0">
                <a:solidFill>
                  <a:srgbClr val="3B3D40"/>
                </a:solidFill>
              </a:rPr>
              <a:t>Mass Adoption</a:t>
            </a:r>
          </a:p>
        </p:txBody>
      </p:sp>
      <p:cxnSp>
        <p:nvCxnSpPr>
          <p:cNvPr id="23" name="Straight Connector 22">
            <a:extLst>
              <a:ext uri="{FF2B5EF4-FFF2-40B4-BE49-F238E27FC236}">
                <a16:creationId xmlns:a16="http://schemas.microsoft.com/office/drawing/2014/main" id="{107FA805-DD52-8E48-BADC-C723CB50C5B0}"/>
              </a:ext>
            </a:extLst>
          </p:cNvPr>
          <p:cNvCxnSpPr>
            <a:cxnSpLocks/>
          </p:cNvCxnSpPr>
          <p:nvPr/>
        </p:nvCxnSpPr>
        <p:spPr>
          <a:xfrm>
            <a:off x="9954705" y="3341101"/>
            <a:ext cx="0" cy="1487098"/>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5EE8ED6-E663-BC4F-AC7C-C244EFCB5E4B}"/>
              </a:ext>
            </a:extLst>
          </p:cNvPr>
          <p:cNvSpPr/>
          <p:nvPr/>
        </p:nvSpPr>
        <p:spPr>
          <a:xfrm>
            <a:off x="9251468" y="2817881"/>
            <a:ext cx="1406473" cy="523220"/>
          </a:xfrm>
          <a:prstGeom prst="rect">
            <a:avLst/>
          </a:prstGeom>
        </p:spPr>
        <p:txBody>
          <a:bodyPr wrap="square">
            <a:spAutoFit/>
          </a:bodyPr>
          <a:lstStyle/>
          <a:p>
            <a:pPr lvl="0" algn="ctr"/>
            <a:r>
              <a:rPr lang="en-US" sz="1400" b="1" dirty="0">
                <a:solidFill>
                  <a:srgbClr val="3B3D40"/>
                </a:solidFill>
              </a:rPr>
              <a:t>DeFi Finds </a:t>
            </a:r>
          </a:p>
          <a:p>
            <a:pPr lvl="0" algn="ctr"/>
            <a:r>
              <a:rPr lang="en-US" sz="1400" b="1" dirty="0">
                <a:solidFill>
                  <a:srgbClr val="3B3D40"/>
                </a:solidFill>
              </a:rPr>
              <a:t>Mass Adoption</a:t>
            </a:r>
          </a:p>
        </p:txBody>
      </p:sp>
    </p:spTree>
    <p:extLst>
      <p:ext uri="{BB962C8B-B14F-4D97-AF65-F5344CB8AC3E}">
        <p14:creationId xmlns:p14="http://schemas.microsoft.com/office/powerpoint/2010/main" val="1214176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 pairs comprise the majority of exchange volume and dominate trading. Especially as China-based exchanges, the biggest in the world, lack access to any fiat facilities in any currency.</a:t>
            </a:r>
          </a:p>
        </p:txBody>
      </p:sp>
      <p:sp>
        <p:nvSpPr>
          <p:cNvPr id="3" name="Text Placeholder 2">
            <a:extLst>
              <a:ext uri="{FF2B5EF4-FFF2-40B4-BE49-F238E27FC236}">
                <a16:creationId xmlns:a16="http://schemas.microsoft.com/office/drawing/2014/main" id="{6A67AF06-642D-3B47-86D8-5EFF7E7D595F}"/>
              </a:ext>
            </a:extLst>
          </p:cNvPr>
          <p:cNvSpPr txBox="1">
            <a:spLocks/>
          </p:cNvSpPr>
          <p:nvPr/>
        </p:nvSpPr>
        <p:spPr>
          <a:xfrm>
            <a:off x="332569" y="1900889"/>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Quote Dominance by Currency by Exchange</a:t>
            </a:r>
          </a:p>
        </p:txBody>
      </p:sp>
      <p:cxnSp>
        <p:nvCxnSpPr>
          <p:cNvPr id="4" name="Straight Connector 3">
            <a:extLst>
              <a:ext uri="{FF2B5EF4-FFF2-40B4-BE49-F238E27FC236}">
                <a16:creationId xmlns:a16="http://schemas.microsoft.com/office/drawing/2014/main" id="{C5E84016-A959-8848-8FBD-202EDAAFB25E}"/>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5">
            <a:extLst>
              <a:ext uri="{FF2B5EF4-FFF2-40B4-BE49-F238E27FC236}">
                <a16:creationId xmlns:a16="http://schemas.microsoft.com/office/drawing/2014/main" id="{560162D6-C714-0E4E-8C59-6E28598B292A}"/>
              </a:ext>
            </a:extLst>
          </p:cNvPr>
          <p:cNvSpPr txBox="1">
            <a:spLocks/>
          </p:cNvSpPr>
          <p:nvPr/>
        </p:nvSpPr>
        <p:spPr>
          <a:xfrm>
            <a:off x="7447615" y="2267789"/>
            <a:ext cx="4472336" cy="43375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Stablecoins Dominate Exchanges: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Outside of US based, regulated exchanges like FTX or Coinbase, most exchange volume is quoted and transacted in stablecoins. This means that one side of the exchange is usually a stablecoin, i.e. selling BTC for USDT or using USDC to buy ETH.</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Far More Common on Asian Exchanges: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Asian exchanges in particular are dominated by stablecoins with almost 90% of quotes on Binance using Tether as one side of the trading pair. Binance itself is the largest exchange and 6x larger than its nearest competitor, Coinbase in 2</a:t>
            </a:r>
            <a:r>
              <a:rPr lang="en-US" sz="1200" baseline="30000" dirty="0">
                <a:solidFill>
                  <a:srgbClr val="3B3D40"/>
                </a:solidFill>
              </a:rPr>
              <a:t>nd</a:t>
            </a:r>
            <a:r>
              <a:rPr lang="en-US" sz="1200" dirty="0">
                <a:solidFill>
                  <a:srgbClr val="3B3D40"/>
                </a:solidFill>
              </a:rPr>
              <a:t> place, meaning that the overall DeFi market relies on stablecoins for key trading pairs, specifically Tether. This is likely due to the strict currency controls of both the US and Chinese Government which limit access to currency for Chinese citizens and companies.</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Most Crypto to Crypto Trading Occurs on DEXs: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From the data, very little crypto to crypto trading actually takes place on any centralized exchange. The majority of trades that use crypto as both pairs, i.e. DOT to BTC or ADA to ETH, take place on decentralized exchanges.</a:t>
            </a:r>
          </a:p>
          <a:p>
            <a:pPr marL="227013" lvl="0" indent="0">
              <a:lnSpc>
                <a:spcPct val="100000"/>
              </a:lnSpc>
              <a:spcBef>
                <a:spcPts val="0"/>
              </a:spcBef>
              <a:buNone/>
            </a:pPr>
            <a:endParaRPr lang="en-US" sz="1200" dirty="0">
              <a:solidFill>
                <a:srgbClr val="3B3D40"/>
              </a:solidFill>
            </a:endParaRPr>
          </a:p>
        </p:txBody>
      </p:sp>
      <p:sp>
        <p:nvSpPr>
          <p:cNvPr id="6" name="Text Placeholder 2">
            <a:extLst>
              <a:ext uri="{FF2B5EF4-FFF2-40B4-BE49-F238E27FC236}">
                <a16:creationId xmlns:a16="http://schemas.microsoft.com/office/drawing/2014/main" id="{FB276D18-48D0-334D-9863-6ABD93323BE4}"/>
              </a:ext>
            </a:extLst>
          </p:cNvPr>
          <p:cNvSpPr txBox="1">
            <a:spLocks/>
          </p:cNvSpPr>
          <p:nvPr/>
        </p:nvSpPr>
        <p:spPr>
          <a:xfrm>
            <a:off x="7447615"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Dynamics</a:t>
            </a:r>
          </a:p>
        </p:txBody>
      </p:sp>
      <p:cxnSp>
        <p:nvCxnSpPr>
          <p:cNvPr id="7" name="Straight Connector 6">
            <a:extLst>
              <a:ext uri="{FF2B5EF4-FFF2-40B4-BE49-F238E27FC236}">
                <a16:creationId xmlns:a16="http://schemas.microsoft.com/office/drawing/2014/main" id="{4FB9704A-CA50-7647-83EB-283122556899}"/>
              </a:ext>
            </a:extLst>
          </p:cNvPr>
          <p:cNvCxnSpPr>
            <a:cxnSpLocks/>
          </p:cNvCxnSpPr>
          <p:nvPr/>
        </p:nvCxnSpPr>
        <p:spPr>
          <a:xfrm>
            <a:off x="7447615"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139CF40D-D215-3044-9EFE-25D807FDD20A}"/>
              </a:ext>
            </a:extLst>
          </p:cNvPr>
          <p:cNvGraphicFramePr/>
          <p:nvPr>
            <p:extLst>
              <p:ext uri="{D42A27DB-BD31-4B8C-83A1-F6EECF244321}">
                <p14:modId xmlns:p14="http://schemas.microsoft.com/office/powerpoint/2010/main" val="2166608904"/>
              </p:ext>
            </p:extLst>
          </p:nvPr>
        </p:nvGraphicFramePr>
        <p:xfrm>
          <a:off x="263844" y="2267790"/>
          <a:ext cx="6761424" cy="4013268"/>
        </p:xfrm>
        <a:graphic>
          <a:graphicData uri="http://schemas.openxmlformats.org/drawingml/2006/chart">
            <c:chart xmlns:c="http://schemas.openxmlformats.org/drawingml/2006/chart" xmlns:r="http://schemas.openxmlformats.org/officeDocument/2006/relationships" r:id="rId3"/>
          </a:graphicData>
        </a:graphic>
      </p:graphicFrame>
      <p:sp>
        <p:nvSpPr>
          <p:cNvPr id="9" name="Right Brace 8">
            <a:extLst>
              <a:ext uri="{FF2B5EF4-FFF2-40B4-BE49-F238E27FC236}">
                <a16:creationId xmlns:a16="http://schemas.microsoft.com/office/drawing/2014/main" id="{C6FBBA93-8CBF-064B-96FA-165D8EF78A0C}"/>
              </a:ext>
            </a:extLst>
          </p:cNvPr>
          <p:cNvSpPr/>
          <p:nvPr/>
        </p:nvSpPr>
        <p:spPr>
          <a:xfrm rot="5400000">
            <a:off x="1132705" y="5551713"/>
            <a:ext cx="391487" cy="1284514"/>
          </a:xfrm>
          <a:prstGeom prst="rightBrace">
            <a:avLst>
              <a:gd name="adj1" fmla="val 51219"/>
              <a:gd name="adj2" fmla="val 5073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1EF1EAD0-97BD-554F-AA3D-EA7769E2B89C}"/>
              </a:ext>
            </a:extLst>
          </p:cNvPr>
          <p:cNvSpPr/>
          <p:nvPr/>
        </p:nvSpPr>
        <p:spPr>
          <a:xfrm rot="5400000">
            <a:off x="2427911" y="5671653"/>
            <a:ext cx="391487" cy="1088175"/>
          </a:xfrm>
          <a:prstGeom prst="rightBrace">
            <a:avLst>
              <a:gd name="adj1" fmla="val 51219"/>
              <a:gd name="adj2" fmla="val 504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F7472252-6B6F-C642-9DF7-97FA50B42A91}"/>
              </a:ext>
            </a:extLst>
          </p:cNvPr>
          <p:cNvSpPr/>
          <p:nvPr/>
        </p:nvSpPr>
        <p:spPr>
          <a:xfrm rot="5400000">
            <a:off x="4831157" y="4411407"/>
            <a:ext cx="391487" cy="3608667"/>
          </a:xfrm>
          <a:prstGeom prst="rightBrace">
            <a:avLst>
              <a:gd name="adj1" fmla="val 51219"/>
              <a:gd name="adj2" fmla="val 504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22F0CC2E-2A35-4B49-9628-A89917CCB963}"/>
              </a:ext>
            </a:extLst>
          </p:cNvPr>
          <p:cNvSpPr/>
          <p:nvPr/>
        </p:nvSpPr>
        <p:spPr>
          <a:xfrm>
            <a:off x="596307" y="6388072"/>
            <a:ext cx="1455847" cy="415498"/>
          </a:xfrm>
          <a:prstGeom prst="rect">
            <a:avLst/>
          </a:prstGeom>
        </p:spPr>
        <p:txBody>
          <a:bodyPr wrap="none">
            <a:spAutoFit/>
          </a:bodyPr>
          <a:lstStyle/>
          <a:p>
            <a:pPr algn="ctr"/>
            <a:r>
              <a:rPr lang="en-US" sz="1050" b="1" dirty="0">
                <a:solidFill>
                  <a:srgbClr val="3B3D40"/>
                </a:solidFill>
              </a:rPr>
              <a:t>US Regulated</a:t>
            </a:r>
          </a:p>
          <a:p>
            <a:pPr algn="ctr"/>
            <a:r>
              <a:rPr lang="en-US" sz="1050" b="1" dirty="0">
                <a:solidFill>
                  <a:srgbClr val="3B3D40"/>
                </a:solidFill>
              </a:rPr>
              <a:t> Centralized Exchanges</a:t>
            </a:r>
            <a:endParaRPr lang="en-US" sz="1050" dirty="0"/>
          </a:p>
        </p:txBody>
      </p:sp>
      <p:sp>
        <p:nvSpPr>
          <p:cNvPr id="14" name="Rectangle 13">
            <a:extLst>
              <a:ext uri="{FF2B5EF4-FFF2-40B4-BE49-F238E27FC236}">
                <a16:creationId xmlns:a16="http://schemas.microsoft.com/office/drawing/2014/main" id="{7641105A-C2AB-C742-84B9-2E8C9BBC71A6}"/>
              </a:ext>
            </a:extLst>
          </p:cNvPr>
          <p:cNvSpPr/>
          <p:nvPr/>
        </p:nvSpPr>
        <p:spPr>
          <a:xfrm>
            <a:off x="3975169" y="6388072"/>
            <a:ext cx="2103460" cy="415498"/>
          </a:xfrm>
          <a:prstGeom prst="rect">
            <a:avLst/>
          </a:prstGeom>
        </p:spPr>
        <p:txBody>
          <a:bodyPr wrap="none">
            <a:spAutoFit/>
          </a:bodyPr>
          <a:lstStyle/>
          <a:p>
            <a:pPr algn="ctr"/>
            <a:r>
              <a:rPr lang="en-US" sz="1050" b="1" dirty="0">
                <a:solidFill>
                  <a:srgbClr val="3B3D40"/>
                </a:solidFill>
              </a:rPr>
              <a:t>Asian Centralized Exchanges</a:t>
            </a:r>
          </a:p>
          <a:p>
            <a:pPr algn="ctr"/>
            <a:r>
              <a:rPr lang="en-US" sz="1050" b="1" dirty="0">
                <a:solidFill>
                  <a:srgbClr val="3B3D40"/>
                </a:solidFill>
              </a:rPr>
              <a:t>(Little Access to USD Fiat Markets)</a:t>
            </a:r>
            <a:endParaRPr lang="en-US" sz="1050" dirty="0"/>
          </a:p>
        </p:txBody>
      </p:sp>
      <p:sp>
        <p:nvSpPr>
          <p:cNvPr id="15" name="Rectangle 14">
            <a:extLst>
              <a:ext uri="{FF2B5EF4-FFF2-40B4-BE49-F238E27FC236}">
                <a16:creationId xmlns:a16="http://schemas.microsoft.com/office/drawing/2014/main" id="{C419956C-E2E1-834B-9B53-39E36D6A52CB}"/>
              </a:ext>
            </a:extLst>
          </p:cNvPr>
          <p:cNvSpPr/>
          <p:nvPr/>
        </p:nvSpPr>
        <p:spPr>
          <a:xfrm>
            <a:off x="2085767" y="6388072"/>
            <a:ext cx="1103187" cy="415498"/>
          </a:xfrm>
          <a:prstGeom prst="rect">
            <a:avLst/>
          </a:prstGeom>
        </p:spPr>
        <p:txBody>
          <a:bodyPr wrap="none">
            <a:spAutoFit/>
          </a:bodyPr>
          <a:lstStyle/>
          <a:p>
            <a:pPr algn="ctr"/>
            <a:r>
              <a:rPr lang="en-US" sz="1050" b="1" dirty="0">
                <a:solidFill>
                  <a:srgbClr val="3B3D40"/>
                </a:solidFill>
              </a:rPr>
              <a:t>Decentralized </a:t>
            </a:r>
          </a:p>
          <a:p>
            <a:pPr algn="ctr"/>
            <a:r>
              <a:rPr lang="en-US" sz="1050" b="1" dirty="0">
                <a:solidFill>
                  <a:srgbClr val="3B3D40"/>
                </a:solidFill>
              </a:rPr>
              <a:t>Exchanges (DEX)</a:t>
            </a:r>
            <a:endParaRPr lang="en-US" sz="1050" dirty="0"/>
          </a:p>
        </p:txBody>
      </p:sp>
    </p:spTree>
    <p:extLst>
      <p:ext uri="{BB962C8B-B14F-4D97-AF65-F5344CB8AC3E}">
        <p14:creationId xmlns:p14="http://schemas.microsoft.com/office/powerpoint/2010/main" val="970496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Since Q3 2021, more than $200B USD of capital has been locked up in these contracts and constructs. A significant portion of this collateral (~$72B) is comprised of stablecoins.</a:t>
            </a:r>
          </a:p>
        </p:txBody>
      </p:sp>
      <p:sp>
        <p:nvSpPr>
          <p:cNvPr id="3" name="Text Placeholder 2">
            <a:extLst>
              <a:ext uri="{FF2B5EF4-FFF2-40B4-BE49-F238E27FC236}">
                <a16:creationId xmlns:a16="http://schemas.microsoft.com/office/drawing/2014/main" id="{6A67AF06-642D-3B47-86D8-5EFF7E7D595F}"/>
              </a:ext>
            </a:extLst>
          </p:cNvPr>
          <p:cNvSpPr txBox="1">
            <a:spLocks/>
          </p:cNvSpPr>
          <p:nvPr/>
        </p:nvSpPr>
        <p:spPr>
          <a:xfrm>
            <a:off x="332569" y="1900889"/>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Dead Collateral (Total Value Locked in Billions $USD)</a:t>
            </a:r>
          </a:p>
        </p:txBody>
      </p:sp>
      <p:cxnSp>
        <p:nvCxnSpPr>
          <p:cNvPr id="4" name="Straight Connector 3">
            <a:extLst>
              <a:ext uri="{FF2B5EF4-FFF2-40B4-BE49-F238E27FC236}">
                <a16:creationId xmlns:a16="http://schemas.microsoft.com/office/drawing/2014/main" id="{C5E84016-A959-8848-8FBD-202EDAAFB25E}"/>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5">
            <a:extLst>
              <a:ext uri="{FF2B5EF4-FFF2-40B4-BE49-F238E27FC236}">
                <a16:creationId xmlns:a16="http://schemas.microsoft.com/office/drawing/2014/main" id="{560162D6-C714-0E4E-8C59-6E28598B292A}"/>
              </a:ext>
            </a:extLst>
          </p:cNvPr>
          <p:cNvSpPr txBox="1">
            <a:spLocks/>
          </p:cNvSpPr>
          <p:nvPr/>
        </p:nvSpPr>
        <p:spPr>
          <a:xfrm>
            <a:off x="7158584" y="2267789"/>
            <a:ext cx="4939145" cy="4510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DeFi is Heavily Dependent on Stablecoin Collateral:</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modern crypto lacks the complex underwriting and credit models of traditional finance, the only way to establish credit worthiness or identity is to promise collateral and place it in a smart contract that retains control of the funds.</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This Collateral is Mostly Dead &amp; Cannot Be Deployed: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the collateral is the basis of trust in the decentralized application, its stability and security is of paramount importance. This is one of the reasons that stablecoins are a preferred collateral currency as their stable value eliminates some of the risk of being liquidated. This also means that the capital must remain in the smart contract and can’t be loaned out without introducing additional risk to the original transaction.</a:t>
            </a:r>
          </a:p>
          <a:p>
            <a:pPr marL="227013" lvl="0"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“Rehypothecation” in DeFi:</a:t>
            </a:r>
            <a:r>
              <a:rPr lang="en-US" sz="1600" dirty="0">
                <a:solidFill>
                  <a:srgbClr val="3B3D40"/>
                </a:solidFill>
              </a:rPr>
              <a:t> </a:t>
            </a:r>
          </a:p>
          <a:p>
            <a:pPr marL="227013" indent="0">
              <a:lnSpc>
                <a:spcPct val="100000"/>
              </a:lnSpc>
              <a:spcBef>
                <a:spcPts val="0"/>
              </a:spcBef>
              <a:buNone/>
            </a:pPr>
            <a:r>
              <a:rPr lang="en-US" sz="1200" dirty="0">
                <a:solidFill>
                  <a:srgbClr val="3B3D40"/>
                </a:solidFill>
              </a:rPr>
              <a:t>A regulated and mostly banned practice in traditional finance is “</a:t>
            </a:r>
            <a:r>
              <a:rPr lang="en-US" sz="1200" b="1" dirty="0">
                <a:solidFill>
                  <a:srgbClr val="3B3D40"/>
                </a:solidFill>
              </a:rPr>
              <a:t>rehypothecation”</a:t>
            </a:r>
            <a:r>
              <a:rPr lang="en-US" sz="1200" dirty="0">
                <a:solidFill>
                  <a:srgbClr val="3B3D40"/>
                </a:solidFill>
              </a:rPr>
              <a:t> or redeploying collateral. It was an accelerant in the 2008 financial crisis and has since been banned in traditional markets. Celsius was aggressively rehypothecating to increase capital efficiency and generate higher returns on its liquidity pools. However the significantly higher risk of this strategy ultimately led to its forced closure (</a:t>
            </a:r>
            <a:r>
              <a:rPr lang="en-US" sz="1200" i="1" dirty="0">
                <a:solidFill>
                  <a:srgbClr val="3B3D40"/>
                </a:solidFill>
              </a:rPr>
              <a:t>Slide 43</a:t>
            </a:r>
            <a:r>
              <a:rPr lang="en-US" sz="1200" dirty="0">
                <a:solidFill>
                  <a:srgbClr val="3B3D40"/>
                </a:solidFill>
              </a:rPr>
              <a:t>). It remains to be seen if there is an efficient de-risked solution in DeFi.</a:t>
            </a:r>
          </a:p>
          <a:p>
            <a:pPr marL="227013" lvl="0" indent="0">
              <a:lnSpc>
                <a:spcPct val="100000"/>
              </a:lnSpc>
              <a:spcBef>
                <a:spcPts val="0"/>
              </a:spcBef>
              <a:buNone/>
            </a:pPr>
            <a:endParaRPr lang="en-US" sz="1200" dirty="0">
              <a:solidFill>
                <a:srgbClr val="3B3D40"/>
              </a:solidFill>
            </a:endParaRPr>
          </a:p>
        </p:txBody>
      </p:sp>
      <p:sp>
        <p:nvSpPr>
          <p:cNvPr id="6" name="Text Placeholder 2">
            <a:extLst>
              <a:ext uri="{FF2B5EF4-FFF2-40B4-BE49-F238E27FC236}">
                <a16:creationId xmlns:a16="http://schemas.microsoft.com/office/drawing/2014/main" id="{FB276D18-48D0-334D-9863-6ABD93323BE4}"/>
              </a:ext>
            </a:extLst>
          </p:cNvPr>
          <p:cNvSpPr txBox="1">
            <a:spLocks/>
          </p:cNvSpPr>
          <p:nvPr/>
        </p:nvSpPr>
        <p:spPr>
          <a:xfrm>
            <a:off x="7252855" y="1900889"/>
            <a:ext cx="476275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7" name="Straight Connector 6">
            <a:extLst>
              <a:ext uri="{FF2B5EF4-FFF2-40B4-BE49-F238E27FC236}">
                <a16:creationId xmlns:a16="http://schemas.microsoft.com/office/drawing/2014/main" id="{4FB9704A-CA50-7647-83EB-283122556899}"/>
              </a:ext>
            </a:extLst>
          </p:cNvPr>
          <p:cNvCxnSpPr>
            <a:cxnSpLocks/>
          </p:cNvCxnSpPr>
          <p:nvPr/>
        </p:nvCxnSpPr>
        <p:spPr>
          <a:xfrm>
            <a:off x="7252855" y="2179267"/>
            <a:ext cx="47627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139CF40D-D215-3044-9EFE-25D807FDD20A}"/>
              </a:ext>
            </a:extLst>
          </p:cNvPr>
          <p:cNvGraphicFramePr/>
          <p:nvPr/>
        </p:nvGraphicFramePr>
        <p:xfrm>
          <a:off x="263844" y="2267789"/>
          <a:ext cx="6761424" cy="43375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09692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It is currently unknown if this demand for collateral will persist. Modern financial institutions have built sophisticated credit models that allow them to extend unsecured lines of credit.</a:t>
            </a:r>
          </a:p>
        </p:txBody>
      </p:sp>
      <p:pic>
        <p:nvPicPr>
          <p:cNvPr id="46" name="Picture 45">
            <a:extLst>
              <a:ext uri="{FF2B5EF4-FFF2-40B4-BE49-F238E27FC236}">
                <a16:creationId xmlns:a16="http://schemas.microsoft.com/office/drawing/2014/main" id="{F66ECD5D-8417-B64C-85A1-7B1E9AEE612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6386" y="2267790"/>
            <a:ext cx="6795913" cy="4009025"/>
          </a:xfrm>
          <a:prstGeom prst="rect">
            <a:avLst/>
          </a:prstGeom>
        </p:spPr>
      </p:pic>
      <p:sp>
        <p:nvSpPr>
          <p:cNvPr id="53" name="Text Placeholder 2">
            <a:extLst>
              <a:ext uri="{FF2B5EF4-FFF2-40B4-BE49-F238E27FC236}">
                <a16:creationId xmlns:a16="http://schemas.microsoft.com/office/drawing/2014/main" id="{37E509C1-26A7-9842-A250-3E3A3652360E}"/>
              </a:ext>
            </a:extLst>
          </p:cNvPr>
          <p:cNvSpPr txBox="1">
            <a:spLocks/>
          </p:cNvSpPr>
          <p:nvPr/>
        </p:nvSpPr>
        <p:spPr>
          <a:xfrm>
            <a:off x="332569" y="1900889"/>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Many Companies Are Attempting to Create Credit Models for Crypto</a:t>
            </a:r>
          </a:p>
        </p:txBody>
      </p:sp>
      <p:cxnSp>
        <p:nvCxnSpPr>
          <p:cNvPr id="54" name="Straight Connector 53">
            <a:extLst>
              <a:ext uri="{FF2B5EF4-FFF2-40B4-BE49-F238E27FC236}">
                <a16:creationId xmlns:a16="http://schemas.microsoft.com/office/drawing/2014/main" id="{BA714283-3676-1B40-996C-2F6199E3EAF0}"/>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5" name="Content Placeholder 5">
            <a:extLst>
              <a:ext uri="{FF2B5EF4-FFF2-40B4-BE49-F238E27FC236}">
                <a16:creationId xmlns:a16="http://schemas.microsoft.com/office/drawing/2014/main" id="{EC459FA4-0EA3-9146-86E6-A4051C08E1A8}"/>
              </a:ext>
            </a:extLst>
          </p:cNvPr>
          <p:cNvSpPr txBox="1">
            <a:spLocks/>
          </p:cNvSpPr>
          <p:nvPr/>
        </p:nvSpPr>
        <p:spPr>
          <a:xfrm>
            <a:off x="7235190" y="2267790"/>
            <a:ext cx="4780423"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800" b="1" dirty="0">
                <a:solidFill>
                  <a:srgbClr val="3B3D40"/>
                </a:solidFill>
              </a:rPr>
              <a:t>Drastically Reduced Stablecoin Demand:</a:t>
            </a:r>
            <a:r>
              <a:rPr lang="en-US" sz="1800" dirty="0">
                <a:solidFill>
                  <a:srgbClr val="3B3D40"/>
                </a:solidFill>
              </a:rPr>
              <a:t> </a:t>
            </a:r>
          </a:p>
          <a:p>
            <a:pPr marL="227013" lvl="0" indent="0">
              <a:lnSpc>
                <a:spcPct val="100000"/>
              </a:lnSpc>
              <a:spcBef>
                <a:spcPts val="0"/>
              </a:spcBef>
              <a:buNone/>
            </a:pPr>
            <a:r>
              <a:rPr lang="en-US" sz="1400" dirty="0">
                <a:solidFill>
                  <a:srgbClr val="3B3D40"/>
                </a:solidFill>
              </a:rPr>
              <a:t>Today the primary way to establish trust is through stablecoin collateral. If a reliable method is developed to establish identity and solvency of an entity without holding a large pool of assets in a pool, it would drastically reduce the need to keep $200B+ USD in locked pools.</a:t>
            </a:r>
          </a:p>
          <a:p>
            <a:pPr marL="227013" lvl="0" indent="0">
              <a:lnSpc>
                <a:spcPct val="100000"/>
              </a:lnSpc>
              <a:spcBef>
                <a:spcPts val="0"/>
              </a:spcBef>
              <a:buNone/>
            </a:pPr>
            <a:endParaRPr lang="en-US" sz="1400" dirty="0">
              <a:solidFill>
                <a:srgbClr val="3B3D40"/>
              </a:solidFill>
            </a:endParaRPr>
          </a:p>
          <a:p>
            <a:pPr marL="0" lvl="0" indent="0">
              <a:lnSpc>
                <a:spcPct val="100000"/>
              </a:lnSpc>
              <a:spcBef>
                <a:spcPts val="0"/>
              </a:spcBef>
              <a:buNone/>
            </a:pPr>
            <a:r>
              <a:rPr lang="en-US" sz="1800" b="1" dirty="0">
                <a:solidFill>
                  <a:srgbClr val="3B3D40"/>
                </a:solidFill>
              </a:rPr>
              <a:t>Strongest Impact on Lending Pools:</a:t>
            </a:r>
            <a:r>
              <a:rPr lang="en-US" sz="1800" dirty="0">
                <a:solidFill>
                  <a:srgbClr val="3B3D40"/>
                </a:solidFill>
              </a:rPr>
              <a:t> </a:t>
            </a:r>
          </a:p>
          <a:p>
            <a:pPr marL="227013" lvl="0" indent="0">
              <a:lnSpc>
                <a:spcPct val="100000"/>
              </a:lnSpc>
              <a:spcBef>
                <a:spcPts val="0"/>
              </a:spcBef>
              <a:buNone/>
            </a:pPr>
            <a:r>
              <a:rPr lang="en-US" sz="1400" dirty="0">
                <a:solidFill>
                  <a:srgbClr val="3B3D40"/>
                </a:solidFill>
              </a:rPr>
              <a:t>The highest impact would be felt in lending pools as many would pivot to a function similar to modern day commercial credit card companies where they extend anywhere from $10,000 – $100,000+ lines of credit on an entirely unsecured basis based on third party credit scores sourced from oracles.</a:t>
            </a:r>
          </a:p>
        </p:txBody>
      </p:sp>
      <p:sp>
        <p:nvSpPr>
          <p:cNvPr id="56" name="Text Placeholder 2">
            <a:extLst>
              <a:ext uri="{FF2B5EF4-FFF2-40B4-BE49-F238E27FC236}">
                <a16:creationId xmlns:a16="http://schemas.microsoft.com/office/drawing/2014/main" id="{65B68D8F-DF07-0443-A1C4-6513A3C51A70}"/>
              </a:ext>
            </a:extLst>
          </p:cNvPr>
          <p:cNvSpPr txBox="1">
            <a:spLocks/>
          </p:cNvSpPr>
          <p:nvPr/>
        </p:nvSpPr>
        <p:spPr>
          <a:xfrm>
            <a:off x="7235190" y="1900889"/>
            <a:ext cx="478042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Impacts of a Successful Model</a:t>
            </a:r>
          </a:p>
        </p:txBody>
      </p:sp>
      <p:cxnSp>
        <p:nvCxnSpPr>
          <p:cNvPr id="57" name="Straight Connector 56">
            <a:extLst>
              <a:ext uri="{FF2B5EF4-FFF2-40B4-BE49-F238E27FC236}">
                <a16:creationId xmlns:a16="http://schemas.microsoft.com/office/drawing/2014/main" id="{32269F7F-4747-C741-B9C2-12847F234213}"/>
              </a:ext>
            </a:extLst>
          </p:cNvPr>
          <p:cNvCxnSpPr>
            <a:cxnSpLocks/>
          </p:cNvCxnSpPr>
          <p:nvPr/>
        </p:nvCxnSpPr>
        <p:spPr>
          <a:xfrm>
            <a:off x="7235190" y="2179267"/>
            <a:ext cx="47804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41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821437-F98E-0948-B18E-D43B6382D9BC}"/>
              </a:ext>
            </a:extLst>
          </p:cNvPr>
          <p:cNvSpPr txBox="1">
            <a:spLocks/>
          </p:cNvSpPr>
          <p:nvPr/>
        </p:nvSpPr>
        <p:spPr>
          <a:xfrm>
            <a:off x="457200" y="252669"/>
            <a:ext cx="111217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as a class have incredible utility and serve a myriad of use cases that span a wide breadth of traditional finance structures. </a:t>
            </a:r>
          </a:p>
        </p:txBody>
      </p:sp>
      <p:sp>
        <p:nvSpPr>
          <p:cNvPr id="19" name="TextBox 18">
            <a:extLst>
              <a:ext uri="{FF2B5EF4-FFF2-40B4-BE49-F238E27FC236}">
                <a16:creationId xmlns:a16="http://schemas.microsoft.com/office/drawing/2014/main" id="{8FB8F4E9-60CC-CE4F-8D02-40AEE013CAAA}"/>
              </a:ext>
            </a:extLst>
          </p:cNvPr>
          <p:cNvSpPr txBox="1"/>
          <p:nvPr/>
        </p:nvSpPr>
        <p:spPr>
          <a:xfrm>
            <a:off x="380247" y="2915129"/>
            <a:ext cx="3840480" cy="1138773"/>
          </a:xfrm>
          <a:prstGeom prst="rect">
            <a:avLst/>
          </a:prstGeom>
          <a:noFill/>
        </p:spPr>
        <p:txBody>
          <a:bodyPr wrap="square" rtlCol="0">
            <a:spAutoFit/>
          </a:bodyPr>
          <a:lstStyle/>
          <a:p>
            <a:pPr algn="ctr"/>
            <a:r>
              <a:rPr lang="en-US" sz="2000" b="1" dirty="0">
                <a:solidFill>
                  <a:srgbClr val="3B3D40"/>
                </a:solidFill>
              </a:rPr>
              <a:t>Demand Deposit Bank</a:t>
            </a:r>
          </a:p>
          <a:p>
            <a:pPr algn="ctr"/>
            <a:r>
              <a:rPr lang="en-US" sz="1200" b="1" dirty="0">
                <a:solidFill>
                  <a:srgbClr val="3B3D40"/>
                </a:solidFill>
              </a:rPr>
              <a:t>In addition to the default risk that comes with loaning out any amount of capital, there is a liquidity risk as loans are typically long-term, sometimes years like a mortgage, whereas deposit demand is short-term and volatile.</a:t>
            </a:r>
          </a:p>
        </p:txBody>
      </p:sp>
      <p:sp>
        <p:nvSpPr>
          <p:cNvPr id="20" name="TextBox 19">
            <a:extLst>
              <a:ext uri="{FF2B5EF4-FFF2-40B4-BE49-F238E27FC236}">
                <a16:creationId xmlns:a16="http://schemas.microsoft.com/office/drawing/2014/main" id="{86A5770A-BFDD-BE48-96DF-EFC9909A9502}"/>
              </a:ext>
            </a:extLst>
          </p:cNvPr>
          <p:cNvSpPr txBox="1"/>
          <p:nvPr/>
        </p:nvSpPr>
        <p:spPr>
          <a:xfrm>
            <a:off x="7971273" y="2915129"/>
            <a:ext cx="3840480" cy="1138773"/>
          </a:xfrm>
          <a:prstGeom prst="rect">
            <a:avLst/>
          </a:prstGeom>
          <a:noFill/>
        </p:spPr>
        <p:txBody>
          <a:bodyPr wrap="square" rtlCol="0">
            <a:spAutoFit/>
          </a:bodyPr>
          <a:lstStyle/>
          <a:p>
            <a:pPr algn="ctr"/>
            <a:r>
              <a:rPr lang="en-US" sz="2000" b="1" dirty="0">
                <a:solidFill>
                  <a:srgbClr val="3B3D40"/>
                </a:solidFill>
              </a:rPr>
              <a:t>Central Bank or Federal Reserve</a:t>
            </a:r>
          </a:p>
          <a:p>
            <a:pPr algn="ctr"/>
            <a:r>
              <a:rPr lang="en-US" sz="1200" b="1" dirty="0">
                <a:solidFill>
                  <a:srgbClr val="3B3D40"/>
                </a:solidFill>
              </a:rPr>
              <a:t>Market shocks or monetary mis-management can quickly erode a country’s currency. While this is slowed in the real-world by providing an advantage in terms of export costs, this balancing effect does not exists for stablecoins. </a:t>
            </a:r>
          </a:p>
        </p:txBody>
      </p:sp>
      <p:sp>
        <p:nvSpPr>
          <p:cNvPr id="24" name="TextBox 23">
            <a:extLst>
              <a:ext uri="{FF2B5EF4-FFF2-40B4-BE49-F238E27FC236}">
                <a16:creationId xmlns:a16="http://schemas.microsoft.com/office/drawing/2014/main" id="{FD038016-BC72-BA4B-8F42-9BF32AA687E6}"/>
              </a:ext>
            </a:extLst>
          </p:cNvPr>
          <p:cNvSpPr txBox="1"/>
          <p:nvPr/>
        </p:nvSpPr>
        <p:spPr>
          <a:xfrm>
            <a:off x="4175759" y="2915129"/>
            <a:ext cx="3840480" cy="1138773"/>
          </a:xfrm>
          <a:prstGeom prst="rect">
            <a:avLst/>
          </a:prstGeom>
          <a:noFill/>
        </p:spPr>
        <p:txBody>
          <a:bodyPr wrap="square" rtlCol="0">
            <a:spAutoFit/>
          </a:bodyPr>
          <a:lstStyle/>
          <a:p>
            <a:pPr algn="ctr"/>
            <a:r>
              <a:rPr lang="en-US" sz="2000" b="1" dirty="0">
                <a:solidFill>
                  <a:srgbClr val="3B3D40"/>
                </a:solidFill>
              </a:rPr>
              <a:t>Asset Backed Securities (ABS)</a:t>
            </a:r>
          </a:p>
          <a:p>
            <a:pPr algn="ctr"/>
            <a:r>
              <a:rPr lang="en-US" sz="1200" b="1" dirty="0">
                <a:solidFill>
                  <a:srgbClr val="3B3D40"/>
                </a:solidFill>
              </a:rPr>
              <a:t>ABS introduce large cross-correlations that are difficult to manage and untangle. This amplifies the effects when one of the underlying assets experiences a shock as portfolios are far less diversified than they appear.</a:t>
            </a:r>
          </a:p>
        </p:txBody>
      </p:sp>
      <p:sp>
        <p:nvSpPr>
          <p:cNvPr id="25" name="TextBox 24">
            <a:extLst>
              <a:ext uri="{FF2B5EF4-FFF2-40B4-BE49-F238E27FC236}">
                <a16:creationId xmlns:a16="http://schemas.microsoft.com/office/drawing/2014/main" id="{511D5569-AD40-FE43-AD7D-DCCCA5A3B9BB}"/>
              </a:ext>
            </a:extLst>
          </p:cNvPr>
          <p:cNvSpPr txBox="1"/>
          <p:nvPr/>
        </p:nvSpPr>
        <p:spPr>
          <a:xfrm>
            <a:off x="-2854" y="4027172"/>
            <a:ext cx="2280857" cy="400110"/>
          </a:xfrm>
          <a:prstGeom prst="rect">
            <a:avLst/>
          </a:prstGeom>
          <a:noFill/>
        </p:spPr>
        <p:txBody>
          <a:bodyPr wrap="square" rtlCol="0">
            <a:spAutoFit/>
          </a:bodyPr>
          <a:lstStyle/>
          <a:p>
            <a:r>
              <a:rPr lang="en-US" sz="2000" b="1" dirty="0">
                <a:solidFill>
                  <a:srgbClr val="3B3D40"/>
                </a:solidFill>
              </a:rPr>
              <a:t>Real World Failures</a:t>
            </a:r>
            <a:endParaRPr lang="en-US" sz="1200" b="1" dirty="0">
              <a:solidFill>
                <a:srgbClr val="3B3D40"/>
              </a:solidFill>
            </a:endParaRPr>
          </a:p>
        </p:txBody>
      </p:sp>
      <p:cxnSp>
        <p:nvCxnSpPr>
          <p:cNvPr id="29" name="Straight Connector 28">
            <a:extLst>
              <a:ext uri="{FF2B5EF4-FFF2-40B4-BE49-F238E27FC236}">
                <a16:creationId xmlns:a16="http://schemas.microsoft.com/office/drawing/2014/main" id="{1BBBBF37-CF21-5446-B607-4C2A70ED997B}"/>
              </a:ext>
            </a:extLst>
          </p:cNvPr>
          <p:cNvCxnSpPr/>
          <p:nvPr/>
        </p:nvCxnSpPr>
        <p:spPr>
          <a:xfrm>
            <a:off x="4198243" y="3152240"/>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AB4BF1-C53D-6E44-867B-5B3607F71478}"/>
              </a:ext>
            </a:extLst>
          </p:cNvPr>
          <p:cNvCxnSpPr/>
          <p:nvPr/>
        </p:nvCxnSpPr>
        <p:spPr>
          <a:xfrm>
            <a:off x="7993755" y="3152240"/>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31" name="Picture 2">
            <a:extLst>
              <a:ext uri="{FF2B5EF4-FFF2-40B4-BE49-F238E27FC236}">
                <a16:creationId xmlns:a16="http://schemas.microsoft.com/office/drawing/2014/main" id="{656F263B-8334-E547-8C89-3F23490DC0A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924520" y="2075657"/>
            <a:ext cx="2751934" cy="87718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Dai (cryptocurrency) - Wikipedia">
            <a:extLst>
              <a:ext uri="{FF2B5EF4-FFF2-40B4-BE49-F238E27FC236}">
                <a16:creationId xmlns:a16="http://schemas.microsoft.com/office/drawing/2014/main" id="{7945E56E-70DB-1B4C-9E51-7E37D6D1739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760828" y="1906467"/>
            <a:ext cx="2604774" cy="121556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DB5280A-8C10-5D4C-BD50-6B8B6B575CB4}"/>
              </a:ext>
            </a:extLst>
          </p:cNvPr>
          <p:cNvSpPr txBox="1"/>
          <p:nvPr/>
        </p:nvSpPr>
        <p:spPr>
          <a:xfrm>
            <a:off x="380247" y="4353241"/>
            <a:ext cx="3840480" cy="830997"/>
          </a:xfrm>
          <a:prstGeom prst="rect">
            <a:avLst/>
          </a:prstGeom>
          <a:noFill/>
        </p:spPr>
        <p:txBody>
          <a:bodyPr wrap="square" rtlCol="0">
            <a:spAutoFit/>
          </a:bodyPr>
          <a:lstStyle/>
          <a:p>
            <a:pPr algn="ctr"/>
            <a:r>
              <a:rPr lang="en-US" sz="1200" b="1" dirty="0">
                <a:solidFill>
                  <a:srgbClr val="3B3D40"/>
                </a:solidFill>
              </a:rPr>
              <a:t>In the early 1900s, there were several bank runs that led to the fall of multiple financial institutions. These failures cascaded to create the great depression, and led to the creation of the FDIC and Federal Reserve.</a:t>
            </a:r>
          </a:p>
        </p:txBody>
      </p:sp>
      <p:sp>
        <p:nvSpPr>
          <p:cNvPr id="35" name="TextBox 34">
            <a:extLst>
              <a:ext uri="{FF2B5EF4-FFF2-40B4-BE49-F238E27FC236}">
                <a16:creationId xmlns:a16="http://schemas.microsoft.com/office/drawing/2014/main" id="{B8C7F1C1-D911-A741-9D0F-F2CB6158318D}"/>
              </a:ext>
            </a:extLst>
          </p:cNvPr>
          <p:cNvSpPr txBox="1"/>
          <p:nvPr/>
        </p:nvSpPr>
        <p:spPr>
          <a:xfrm>
            <a:off x="7971273" y="4353241"/>
            <a:ext cx="3840480" cy="830997"/>
          </a:xfrm>
          <a:prstGeom prst="rect">
            <a:avLst/>
          </a:prstGeom>
          <a:noFill/>
        </p:spPr>
        <p:txBody>
          <a:bodyPr wrap="square" rtlCol="0">
            <a:spAutoFit/>
          </a:bodyPr>
          <a:lstStyle/>
          <a:p>
            <a:pPr algn="ctr"/>
            <a:r>
              <a:rPr lang="en-US" sz="1200" b="1" dirty="0">
                <a:solidFill>
                  <a:srgbClr val="3B3D40"/>
                </a:solidFill>
              </a:rPr>
              <a:t>In Weimar Germany, monetary mismanagement led to the complete collapse of the German </a:t>
            </a:r>
            <a:r>
              <a:rPr lang="en-US" sz="1200" b="1" dirty="0" err="1">
                <a:solidFill>
                  <a:srgbClr val="3B3D40"/>
                </a:solidFill>
              </a:rPr>
              <a:t>Papiermark</a:t>
            </a:r>
            <a:r>
              <a:rPr lang="en-US" sz="1200" b="1" dirty="0">
                <a:solidFill>
                  <a:srgbClr val="3B3D40"/>
                </a:solidFill>
              </a:rPr>
              <a:t> in 1923. In modern times, Venezuela's currency has completely collapsed and been supplanted by the USD.</a:t>
            </a:r>
          </a:p>
        </p:txBody>
      </p:sp>
      <p:sp>
        <p:nvSpPr>
          <p:cNvPr id="36" name="TextBox 35">
            <a:extLst>
              <a:ext uri="{FF2B5EF4-FFF2-40B4-BE49-F238E27FC236}">
                <a16:creationId xmlns:a16="http://schemas.microsoft.com/office/drawing/2014/main" id="{28D88E7B-C3D9-4244-B8EC-9172A3FEDED7}"/>
              </a:ext>
            </a:extLst>
          </p:cNvPr>
          <p:cNvSpPr txBox="1"/>
          <p:nvPr/>
        </p:nvSpPr>
        <p:spPr>
          <a:xfrm>
            <a:off x="4175760" y="4353241"/>
            <a:ext cx="3840480" cy="830997"/>
          </a:xfrm>
          <a:prstGeom prst="rect">
            <a:avLst/>
          </a:prstGeom>
          <a:noFill/>
        </p:spPr>
        <p:txBody>
          <a:bodyPr wrap="square" rtlCol="0">
            <a:spAutoFit/>
          </a:bodyPr>
          <a:lstStyle/>
          <a:p>
            <a:pPr algn="ctr"/>
            <a:r>
              <a:rPr lang="en-US" sz="1200" b="1" dirty="0">
                <a:solidFill>
                  <a:srgbClr val="3B3D40"/>
                </a:solidFill>
              </a:rPr>
              <a:t>In 2008, Real Estate prices began to soften and fall, causing a death spiral in the overall financial markets as mortgaged back securities had cross-correlation, that went unnoticed, across nearly the entire market.</a:t>
            </a:r>
          </a:p>
        </p:txBody>
      </p:sp>
      <p:sp>
        <p:nvSpPr>
          <p:cNvPr id="37" name="TextBox 36">
            <a:extLst>
              <a:ext uri="{FF2B5EF4-FFF2-40B4-BE49-F238E27FC236}">
                <a16:creationId xmlns:a16="http://schemas.microsoft.com/office/drawing/2014/main" id="{F8481CF7-446C-2442-A80E-033812028D3F}"/>
              </a:ext>
            </a:extLst>
          </p:cNvPr>
          <p:cNvSpPr txBox="1"/>
          <p:nvPr/>
        </p:nvSpPr>
        <p:spPr>
          <a:xfrm>
            <a:off x="-2854" y="5173456"/>
            <a:ext cx="2550838" cy="400110"/>
          </a:xfrm>
          <a:prstGeom prst="rect">
            <a:avLst/>
          </a:prstGeom>
          <a:noFill/>
        </p:spPr>
        <p:txBody>
          <a:bodyPr wrap="square" rtlCol="0">
            <a:spAutoFit/>
          </a:bodyPr>
          <a:lstStyle/>
          <a:p>
            <a:r>
              <a:rPr lang="en-US" sz="2000" b="1" dirty="0">
                <a:solidFill>
                  <a:srgbClr val="3B3D40"/>
                </a:solidFill>
              </a:rPr>
              <a:t>Real World Solutions</a:t>
            </a:r>
            <a:endParaRPr lang="en-US" sz="1200" b="1" dirty="0">
              <a:solidFill>
                <a:srgbClr val="3B3D40"/>
              </a:solidFill>
            </a:endParaRPr>
          </a:p>
        </p:txBody>
      </p:sp>
      <p:sp>
        <p:nvSpPr>
          <p:cNvPr id="38" name="TextBox 37">
            <a:extLst>
              <a:ext uri="{FF2B5EF4-FFF2-40B4-BE49-F238E27FC236}">
                <a16:creationId xmlns:a16="http://schemas.microsoft.com/office/drawing/2014/main" id="{3CB429CB-9408-1E43-810A-D96B0A5497A3}"/>
              </a:ext>
            </a:extLst>
          </p:cNvPr>
          <p:cNvSpPr txBox="1"/>
          <p:nvPr/>
        </p:nvSpPr>
        <p:spPr>
          <a:xfrm>
            <a:off x="380247" y="5499525"/>
            <a:ext cx="3840480" cy="1200329"/>
          </a:xfrm>
          <a:prstGeom prst="rect">
            <a:avLst/>
          </a:prstGeom>
          <a:noFill/>
        </p:spPr>
        <p:txBody>
          <a:bodyPr wrap="square" rtlCol="0">
            <a:spAutoFit/>
          </a:bodyPr>
          <a:lstStyle/>
          <a:p>
            <a:pPr algn="ctr"/>
            <a:r>
              <a:rPr lang="en-US" sz="1200" b="1" dirty="0">
                <a:solidFill>
                  <a:srgbClr val="3B3D40"/>
                </a:solidFill>
              </a:rPr>
              <a:t>All depository institutions are backed by a government agency such as the FDIC which guarantees funds in the event of a default. To prevent liquidity risk in the event of high withdrawal demand, banks work together through the Fed Funds or LIBOR to cover each other’s liquidity needs on demand.</a:t>
            </a:r>
          </a:p>
        </p:txBody>
      </p:sp>
      <p:sp>
        <p:nvSpPr>
          <p:cNvPr id="39" name="TextBox 38">
            <a:extLst>
              <a:ext uri="{FF2B5EF4-FFF2-40B4-BE49-F238E27FC236}">
                <a16:creationId xmlns:a16="http://schemas.microsoft.com/office/drawing/2014/main" id="{47F6E696-D375-A046-910D-B6FB86702F90}"/>
              </a:ext>
            </a:extLst>
          </p:cNvPr>
          <p:cNvSpPr txBox="1"/>
          <p:nvPr/>
        </p:nvSpPr>
        <p:spPr>
          <a:xfrm>
            <a:off x="7971273" y="5499525"/>
            <a:ext cx="3840480" cy="1200329"/>
          </a:xfrm>
          <a:prstGeom prst="rect">
            <a:avLst/>
          </a:prstGeom>
          <a:noFill/>
        </p:spPr>
        <p:txBody>
          <a:bodyPr wrap="square" rtlCol="0">
            <a:spAutoFit/>
          </a:bodyPr>
          <a:lstStyle/>
          <a:p>
            <a:pPr algn="ctr"/>
            <a:r>
              <a:rPr lang="en-US" sz="1200" b="1" dirty="0">
                <a:solidFill>
                  <a:srgbClr val="3B3D40"/>
                </a:solidFill>
              </a:rPr>
              <a:t>Most central banks work to generate accurate forecasts of demand, though not always successfully such as in 2008 or 2022’s high inflation rate. As a further backstop incase of inaccurate forecasts, they maintain foreign currency reserve, or baskets of foreign currency that can be used to manage money supply.</a:t>
            </a:r>
          </a:p>
        </p:txBody>
      </p:sp>
      <p:sp>
        <p:nvSpPr>
          <p:cNvPr id="40" name="TextBox 39">
            <a:extLst>
              <a:ext uri="{FF2B5EF4-FFF2-40B4-BE49-F238E27FC236}">
                <a16:creationId xmlns:a16="http://schemas.microsoft.com/office/drawing/2014/main" id="{72DA06CE-3BFF-C34B-B8A3-8EBBC0F2088E}"/>
              </a:ext>
            </a:extLst>
          </p:cNvPr>
          <p:cNvSpPr txBox="1"/>
          <p:nvPr/>
        </p:nvSpPr>
        <p:spPr>
          <a:xfrm>
            <a:off x="4175760" y="5499525"/>
            <a:ext cx="3840480" cy="1200329"/>
          </a:xfrm>
          <a:prstGeom prst="rect">
            <a:avLst/>
          </a:prstGeom>
          <a:noFill/>
        </p:spPr>
        <p:txBody>
          <a:bodyPr wrap="square" rtlCol="0">
            <a:spAutoFit/>
          </a:bodyPr>
          <a:lstStyle/>
          <a:p>
            <a:pPr algn="ctr"/>
            <a:r>
              <a:rPr lang="en-US" sz="1200" b="1" dirty="0">
                <a:solidFill>
                  <a:srgbClr val="3B3D40"/>
                </a:solidFill>
              </a:rPr>
              <a:t>As ABS are relatively new inventions, and the first crisis was felt in 2008, no time-proven solution exists. Since the 2008 crash, the primary prevention mechanisms in place is reducing contagion by limiting who can hold exposure to these assets and reducing the cross-correlation exposure for depository institutions.</a:t>
            </a:r>
          </a:p>
        </p:txBody>
      </p:sp>
      <p:sp>
        <p:nvSpPr>
          <p:cNvPr id="21" name="Text Placeholder 2">
            <a:extLst>
              <a:ext uri="{FF2B5EF4-FFF2-40B4-BE49-F238E27FC236}">
                <a16:creationId xmlns:a16="http://schemas.microsoft.com/office/drawing/2014/main" id="{666D2BB1-A294-E144-8D80-2443F6BC9C6D}"/>
              </a:ext>
            </a:extLst>
          </p:cNvPr>
          <p:cNvSpPr txBox="1">
            <a:spLocks/>
          </p:cNvSpPr>
          <p:nvPr/>
        </p:nvSpPr>
        <p:spPr>
          <a:xfrm>
            <a:off x="203187" y="1721643"/>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Here we’ve compared them to their closest traditional finance analogue and described that analogue’s challenges.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3" name="Picture 2" descr="Introducing the $150 Million Terra Ecosystem Fund | by The Intern | Terra  Money | Medium">
            <a:extLst>
              <a:ext uri="{FF2B5EF4-FFF2-40B4-BE49-F238E27FC236}">
                <a16:creationId xmlns:a16="http://schemas.microsoft.com/office/drawing/2014/main" id="{5CDC08FA-F54D-DD43-A0E4-F0D8FAA5E7E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645239" y="2207059"/>
            <a:ext cx="2492548" cy="61437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47924F18-05BD-1B4A-A962-435348C79318}"/>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587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share some of these challenges and also have many that are unique to them. The first one we will address is poor capital efficiency for collateralized stablecoins. </a:t>
            </a:r>
          </a:p>
        </p:txBody>
      </p:sp>
      <p:sp>
        <p:nvSpPr>
          <p:cNvPr id="9" name="TextBox 8">
            <a:extLst>
              <a:ext uri="{FF2B5EF4-FFF2-40B4-BE49-F238E27FC236}">
                <a16:creationId xmlns:a16="http://schemas.microsoft.com/office/drawing/2014/main" id="{8EDF520B-24F3-B64D-8CCE-09AE614C31A7}"/>
              </a:ext>
            </a:extLst>
          </p:cNvPr>
          <p:cNvSpPr txBox="1"/>
          <p:nvPr/>
        </p:nvSpPr>
        <p:spPr>
          <a:xfrm>
            <a:off x="111760" y="2935932"/>
            <a:ext cx="3840480" cy="2431435"/>
          </a:xfrm>
          <a:prstGeom prst="rect">
            <a:avLst/>
          </a:prstGeom>
          <a:noFill/>
        </p:spPr>
        <p:txBody>
          <a:bodyPr wrap="square" rtlCol="0">
            <a:spAutoFit/>
          </a:bodyPr>
          <a:lstStyle/>
          <a:p>
            <a:pPr algn="ctr"/>
            <a:r>
              <a:rPr lang="en-US" sz="2000" b="1" dirty="0">
                <a:solidFill>
                  <a:srgbClr val="3B3D40"/>
                </a:solidFill>
              </a:rPr>
              <a:t>Poor Capital Efficiency</a:t>
            </a:r>
          </a:p>
          <a:p>
            <a:pPr algn="ctr"/>
            <a:endParaRPr lang="en-US" sz="1200" b="1" dirty="0">
              <a:solidFill>
                <a:srgbClr val="3B3D40"/>
              </a:solidFill>
            </a:endParaRPr>
          </a:p>
          <a:p>
            <a:pPr algn="ctr"/>
            <a:r>
              <a:rPr lang="en-US" sz="1200" b="1" dirty="0">
                <a:solidFill>
                  <a:srgbClr val="3B3D40"/>
                </a:solidFill>
              </a:rPr>
              <a:t>Collateralized Stablecoins historically have been very capital inefficient. Overcollateralizing ultimately encumbers more liquidity than it creates decreasing the overall capital available in financial crypto markets. </a:t>
            </a:r>
          </a:p>
          <a:p>
            <a:pPr algn="ctr"/>
            <a:endParaRPr lang="en-US" sz="1200" b="1" dirty="0">
              <a:solidFill>
                <a:srgbClr val="3B3D40"/>
              </a:solidFill>
            </a:endParaRPr>
          </a:p>
          <a:p>
            <a:pPr algn="ctr"/>
            <a:r>
              <a:rPr lang="en-US" sz="1200" b="1" dirty="0">
                <a:solidFill>
                  <a:srgbClr val="3B3D40"/>
                </a:solidFill>
              </a:rPr>
              <a:t>Algorithmic stablecoin projects offer a time-proven solution that has worked in the traditional financial world, and is purely capital and liquidity additive. However this comes with the challenge of runs and hyperinflation as the assets are not backed by collateral.</a:t>
            </a:r>
          </a:p>
        </p:txBody>
      </p:sp>
      <p:sp>
        <p:nvSpPr>
          <p:cNvPr id="10" name="TextBox 9">
            <a:extLst>
              <a:ext uri="{FF2B5EF4-FFF2-40B4-BE49-F238E27FC236}">
                <a16:creationId xmlns:a16="http://schemas.microsoft.com/office/drawing/2014/main" id="{D28DE648-7866-D64E-9E77-1EF35017880E}"/>
              </a:ext>
            </a:extLst>
          </p:cNvPr>
          <p:cNvSpPr txBox="1"/>
          <p:nvPr/>
        </p:nvSpPr>
        <p:spPr>
          <a:xfrm>
            <a:off x="4175760" y="2935932"/>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High Cross-Correlations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Many stablecoin projects like DAI are directly dependent on other stablecoin projects for their stability. This creates cross links that could cause amplify shocks across the entire ecosystem similar to the 2008 Financial crisis.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purely algorithmic stablecoin projects offer some degree of diversification, however the situation is more complex with some algorithmic stablecoins, such as Terra which is partially collateralizing with BTC. </a:t>
            </a:r>
          </a:p>
        </p:txBody>
      </p:sp>
      <p:grpSp>
        <p:nvGrpSpPr>
          <p:cNvPr id="24" name="Group 23">
            <a:extLst>
              <a:ext uri="{FF2B5EF4-FFF2-40B4-BE49-F238E27FC236}">
                <a16:creationId xmlns:a16="http://schemas.microsoft.com/office/drawing/2014/main" id="{472525C1-4AD6-134F-A13F-16E472007CBD}"/>
              </a:ext>
            </a:extLst>
          </p:cNvPr>
          <p:cNvGrpSpPr/>
          <p:nvPr/>
        </p:nvGrpSpPr>
        <p:grpSpPr>
          <a:xfrm>
            <a:off x="5551403" y="2133945"/>
            <a:ext cx="1089194" cy="407815"/>
            <a:chOff x="5555152" y="1992448"/>
            <a:chExt cx="1089194" cy="407815"/>
          </a:xfrm>
          <a:solidFill>
            <a:schemeClr val="accent6">
              <a:lumMod val="60000"/>
              <a:lumOff val="40000"/>
            </a:schemeClr>
          </a:solidFill>
        </p:grpSpPr>
        <p:sp>
          <p:nvSpPr>
            <p:cNvPr id="22" name="Right Arrow 21">
              <a:extLst>
                <a:ext uri="{FF2B5EF4-FFF2-40B4-BE49-F238E27FC236}">
                  <a16:creationId xmlns:a16="http://schemas.microsoft.com/office/drawing/2014/main" id="{4A6A5880-1F68-6846-9367-2BB3C782E081}"/>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6CD8860-005D-A94A-9EA8-89D6CEB79435}"/>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Graphic 25" descr="Downward trend">
            <a:extLst>
              <a:ext uri="{FF2B5EF4-FFF2-40B4-BE49-F238E27FC236}">
                <a16:creationId xmlns:a16="http://schemas.microsoft.com/office/drawing/2014/main" id="{49CDE116-5020-D84F-B914-6A3BB03582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800" y="1866351"/>
            <a:ext cx="914400" cy="914400"/>
          </a:xfrm>
          <a:prstGeom prst="rect">
            <a:avLst/>
          </a:prstGeom>
        </p:spPr>
      </p:pic>
      <p:pic>
        <p:nvPicPr>
          <p:cNvPr id="28" name="Graphic 27" descr="Money">
            <a:extLst>
              <a:ext uri="{FF2B5EF4-FFF2-40B4-BE49-F238E27FC236}">
                <a16:creationId xmlns:a16="http://schemas.microsoft.com/office/drawing/2014/main" id="{F7F461EC-F152-4B4B-B63D-A0023AA78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800" y="1883004"/>
            <a:ext cx="914400" cy="914400"/>
          </a:xfrm>
          <a:prstGeom prst="rect">
            <a:avLst/>
          </a:prstGeom>
        </p:spPr>
      </p:pic>
      <p:sp>
        <p:nvSpPr>
          <p:cNvPr id="18" name="TextBox 17">
            <a:extLst>
              <a:ext uri="{FF2B5EF4-FFF2-40B4-BE49-F238E27FC236}">
                <a16:creationId xmlns:a16="http://schemas.microsoft.com/office/drawing/2014/main" id="{9B07F828-E879-DA4A-982C-97885B73C152}"/>
              </a:ext>
            </a:extLst>
          </p:cNvPr>
          <p:cNvSpPr txBox="1"/>
          <p:nvPr/>
        </p:nvSpPr>
        <p:spPr>
          <a:xfrm>
            <a:off x="8239760" y="2935931"/>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Algorithmic Supply Reduction</a:t>
            </a:r>
          </a:p>
          <a:p>
            <a:pPr lvl="0"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Most multi-coin algorithmic stablecoin projects struggle to reduce token supply, especially at the speed at which demand curves can change. Rebasing models can, but it comes at the cost of sacrificing a wallet’s stable value.</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over-collateralized stablecoin projects simply respond to demand and automatically liquidate supply when it is unneeded through token redemptions for either the posted collateral or the custodied assets. </a:t>
            </a:r>
          </a:p>
        </p:txBody>
      </p:sp>
    </p:spTree>
    <p:extLst>
      <p:ext uri="{BB962C8B-B14F-4D97-AF65-F5344CB8AC3E}">
        <p14:creationId xmlns:p14="http://schemas.microsoft.com/office/powerpoint/2010/main" val="632465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Custodied coins are the oldest architecture. The first stablecoin commercially deployed was Tether. Originally named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Realcoin</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it launched on the Bitcoin Omni layer in 2014.</a:t>
            </a:r>
          </a:p>
        </p:txBody>
      </p:sp>
      <p:sp>
        <p:nvSpPr>
          <p:cNvPr id="7" name="Text Placeholder 2">
            <a:extLst>
              <a:ext uri="{FF2B5EF4-FFF2-40B4-BE49-F238E27FC236}">
                <a16:creationId xmlns:a16="http://schemas.microsoft.com/office/drawing/2014/main" id="{8E298FCF-7BF1-F645-9C00-24DC28863D36}"/>
              </a:ext>
            </a:extLst>
          </p:cNvPr>
          <p:cNvSpPr txBox="1">
            <a:spLocks/>
          </p:cNvSpPr>
          <p:nvPr/>
        </p:nvSpPr>
        <p:spPr>
          <a:xfrm>
            <a:off x="332569" y="1638340"/>
            <a:ext cx="645512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Tether experienced massive growth thanks to the Ethereum Network and is the largest stablecoin by market cap.</a:t>
            </a:r>
          </a:p>
        </p:txBody>
      </p:sp>
      <p:cxnSp>
        <p:nvCxnSpPr>
          <p:cNvPr id="8" name="Straight Connector 7">
            <a:extLst>
              <a:ext uri="{FF2B5EF4-FFF2-40B4-BE49-F238E27FC236}">
                <a16:creationId xmlns:a16="http://schemas.microsoft.com/office/drawing/2014/main" id="{5A28A9DB-0669-6A47-BD4F-ECDBC040AEED}"/>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Content Placeholder 5">
            <a:extLst>
              <a:ext uri="{FF2B5EF4-FFF2-40B4-BE49-F238E27FC236}">
                <a16:creationId xmlns:a16="http://schemas.microsoft.com/office/drawing/2014/main" id="{C65CD260-AAF2-DE41-876F-571064FB85AB}"/>
              </a:ext>
            </a:extLst>
          </p:cNvPr>
          <p:cNvSpPr txBox="1">
            <a:spLocks/>
          </p:cNvSpPr>
          <p:nvPr/>
        </p:nvSpPr>
        <p:spPr>
          <a:xfrm>
            <a:off x="7543277" y="2267790"/>
            <a:ext cx="4472336" cy="3705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Fiat Backed Stability:</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Tethers are ostensibly backed 1:1 with USD, and can be redeemed for those fiat dollars. That backing has led to unmatched stability since inception. </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First Mover Advantage &amp; Long Track Record:</a:t>
            </a:r>
            <a:r>
              <a:rPr lang="en-US" sz="1600" dirty="0">
                <a:solidFill>
                  <a:srgbClr val="3B3D40"/>
                </a:solidFill>
              </a:rPr>
              <a:t> </a:t>
            </a:r>
          </a:p>
          <a:p>
            <a:pPr marL="227013" indent="0">
              <a:lnSpc>
                <a:spcPct val="100000"/>
              </a:lnSpc>
              <a:spcBef>
                <a:spcPts val="0"/>
              </a:spcBef>
              <a:buNone/>
            </a:pPr>
            <a:r>
              <a:rPr lang="en-US" sz="1200" dirty="0">
                <a:solidFill>
                  <a:srgbClr val="3B3D40"/>
                </a:solidFill>
              </a:rPr>
              <a:t>Tether was first on the market during the infancy of cryptocurrency development. It now has 7 years of commercial history demonstrating the resilience and stability of its smart contracts and operations.</a:t>
            </a:r>
          </a:p>
          <a:p>
            <a:pPr marL="227013" indent="0">
              <a:lnSpc>
                <a:spcPct val="100000"/>
              </a:lnSpc>
              <a:spcBef>
                <a:spcPts val="0"/>
              </a:spcBef>
              <a:buNone/>
            </a:pPr>
            <a:endParaRPr lang="en-US" sz="800" dirty="0">
              <a:solidFill>
                <a:srgbClr val="3B3D40"/>
              </a:solidFill>
            </a:endParaRPr>
          </a:p>
          <a:p>
            <a:pPr marL="0" indent="0">
              <a:lnSpc>
                <a:spcPct val="100000"/>
              </a:lnSpc>
              <a:spcBef>
                <a:spcPts val="0"/>
              </a:spcBef>
              <a:buNone/>
            </a:pPr>
            <a:r>
              <a:rPr lang="en-US" sz="1600" b="1" dirty="0">
                <a:solidFill>
                  <a:srgbClr val="3B3D40"/>
                </a:solidFill>
              </a:rPr>
              <a:t>Widely Available:</a:t>
            </a:r>
            <a:r>
              <a:rPr lang="en-US" sz="1600" dirty="0">
                <a:solidFill>
                  <a:srgbClr val="3B3D40"/>
                </a:solidFill>
              </a:rPr>
              <a:t> </a:t>
            </a:r>
          </a:p>
          <a:p>
            <a:pPr marL="227013" indent="0">
              <a:lnSpc>
                <a:spcPct val="100000"/>
              </a:lnSpc>
              <a:spcBef>
                <a:spcPts val="0"/>
              </a:spcBef>
              <a:buNone/>
            </a:pPr>
            <a:r>
              <a:rPr lang="en-US" sz="1200" dirty="0">
                <a:solidFill>
                  <a:srgbClr val="3B3D40"/>
                </a:solidFill>
              </a:rPr>
              <a:t>Tether is available on multiple blockchains in a native format and is available on nearly every other as a wrapped token.</a:t>
            </a:r>
          </a:p>
        </p:txBody>
      </p:sp>
      <p:sp>
        <p:nvSpPr>
          <p:cNvPr id="20" name="Text Placeholder 2">
            <a:extLst>
              <a:ext uri="{FF2B5EF4-FFF2-40B4-BE49-F238E27FC236}">
                <a16:creationId xmlns:a16="http://schemas.microsoft.com/office/drawing/2014/main" id="{85CC28A0-D052-604D-AA61-0B383B4D0350}"/>
              </a:ext>
            </a:extLst>
          </p:cNvPr>
          <p:cNvSpPr txBox="1">
            <a:spLocks/>
          </p:cNvSpPr>
          <p:nvPr/>
        </p:nvSpPr>
        <p:spPr>
          <a:xfrm>
            <a:off x="7543277" y="1638340"/>
            <a:ext cx="447233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Tethers offer several notable advantages which has led it to dominate the ecosystem.</a:t>
            </a:r>
          </a:p>
        </p:txBody>
      </p:sp>
      <p:cxnSp>
        <p:nvCxnSpPr>
          <p:cNvPr id="21" name="Straight Connector 20">
            <a:extLst>
              <a:ext uri="{FF2B5EF4-FFF2-40B4-BE49-F238E27FC236}">
                <a16:creationId xmlns:a16="http://schemas.microsoft.com/office/drawing/2014/main" id="{AFFADA78-8B4B-2C48-AB22-C2F09DDEE023}"/>
              </a:ext>
            </a:extLst>
          </p:cNvPr>
          <p:cNvCxnSpPr>
            <a:cxnSpLocks/>
          </p:cNvCxnSpPr>
          <p:nvPr/>
        </p:nvCxnSpPr>
        <p:spPr>
          <a:xfrm>
            <a:off x="7543277"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4" name="Chart 23">
            <a:extLst>
              <a:ext uri="{FF2B5EF4-FFF2-40B4-BE49-F238E27FC236}">
                <a16:creationId xmlns:a16="http://schemas.microsoft.com/office/drawing/2014/main" id="{79337277-E21B-1A4F-AC5F-A869303FA03E}"/>
              </a:ext>
            </a:extLst>
          </p:cNvPr>
          <p:cNvGraphicFramePr/>
          <p:nvPr>
            <p:extLst>
              <p:ext uri="{D42A27DB-BD31-4B8C-83A1-F6EECF244321}">
                <p14:modId xmlns:p14="http://schemas.microsoft.com/office/powerpoint/2010/main" val="467160193"/>
              </p:ext>
            </p:extLst>
          </p:nvPr>
        </p:nvGraphicFramePr>
        <p:xfrm>
          <a:off x="263844" y="2405852"/>
          <a:ext cx="6523847" cy="40130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93782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One of the primary limitations of collateralized stablecoins is that it is very capital inefficient, and in cases of overcollateralization, locks up more liquidity than it creates.</a:t>
            </a:r>
          </a:p>
        </p:txBody>
      </p:sp>
      <p:sp>
        <p:nvSpPr>
          <p:cNvPr id="40" name="Text Placeholder 2">
            <a:extLst>
              <a:ext uri="{FF2B5EF4-FFF2-40B4-BE49-F238E27FC236}">
                <a16:creationId xmlns:a16="http://schemas.microsoft.com/office/drawing/2014/main" id="{64B5AEAE-5873-5B4F-B0C5-EBFAB5C2D187}"/>
              </a:ext>
            </a:extLst>
          </p:cNvPr>
          <p:cNvSpPr txBox="1">
            <a:spLocks/>
          </p:cNvSpPr>
          <p:nvPr/>
        </p:nvSpPr>
        <p:spPr>
          <a:xfrm>
            <a:off x="227244" y="1717114"/>
            <a:ext cx="1173751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As an example, capital inefficiency in DAI costs users $214.3M* per year at just the risk-free rate excluding the fiat currency. </a:t>
            </a:r>
          </a:p>
        </p:txBody>
      </p:sp>
      <p:sp>
        <p:nvSpPr>
          <p:cNvPr id="45" name="Content Placeholder 5">
            <a:extLst>
              <a:ext uri="{FF2B5EF4-FFF2-40B4-BE49-F238E27FC236}">
                <a16:creationId xmlns:a16="http://schemas.microsoft.com/office/drawing/2014/main" id="{E726C19E-329D-EC47-AC02-A26983451015}"/>
              </a:ext>
            </a:extLst>
          </p:cNvPr>
          <p:cNvSpPr txBox="1">
            <a:spLocks/>
          </p:cNvSpPr>
          <p:nvPr/>
        </p:nvSpPr>
        <p:spPr>
          <a:xfrm>
            <a:off x="6190741" y="3505257"/>
            <a:ext cx="5754716" cy="30582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b="1" i="1" dirty="0">
                <a:solidFill>
                  <a:srgbClr val="3B3D40"/>
                </a:solidFill>
              </a:rPr>
              <a:t>Stablecoins tie up liquidity unnecessarily</a:t>
            </a:r>
            <a:endParaRPr lang="en-US" sz="1600" i="1" dirty="0">
              <a:solidFill>
                <a:srgbClr val="3B3D40"/>
              </a:solidFill>
            </a:endParaRPr>
          </a:p>
          <a:p>
            <a:pPr marL="227013" lvl="0" indent="0">
              <a:lnSpc>
                <a:spcPct val="100000"/>
              </a:lnSpc>
              <a:spcBef>
                <a:spcPts val="0"/>
              </a:spcBef>
              <a:buNone/>
            </a:pPr>
            <a:r>
              <a:rPr lang="en-US" sz="1200" i="1" dirty="0">
                <a:solidFill>
                  <a:srgbClr val="3B3D40"/>
                </a:solidFill>
              </a:rPr>
              <a:t>Some policy makers now seem to be converging toward the idea that only a digital coin that is 100 percent backed by perfectly safe and liquid assets is viable. However, such a design may be a double-edged sword. On the one hand, it should help limit credit and liquidity risk to stablecoin holders, so long as there is legal and operational certainty that the liquid assets will remain available to meet the claims of these holders. On the other hand, tying up safe and liquid assets in a stablecoin arrangement means they are not available for other uses, such as helping banks satisfy their regulatory requirements to maintain sufficient liquidity, for example. This could lead to disruptive shortages of safe and liquid assets.</a:t>
            </a:r>
          </a:p>
          <a:p>
            <a:pPr marL="227013" lvl="0" indent="0">
              <a:lnSpc>
                <a:spcPct val="100000"/>
              </a:lnSpc>
              <a:spcBef>
                <a:spcPts val="0"/>
              </a:spcBef>
              <a:buNone/>
            </a:pPr>
            <a:endParaRPr lang="en-US" sz="1200" dirty="0">
              <a:solidFill>
                <a:srgbClr val="3B3D40"/>
              </a:solidFill>
            </a:endParaRPr>
          </a:p>
          <a:p>
            <a:pPr marL="11113" lvl="0" indent="0">
              <a:lnSpc>
                <a:spcPct val="100000"/>
              </a:lnSpc>
              <a:spcBef>
                <a:spcPts val="0"/>
              </a:spcBef>
              <a:buNone/>
            </a:pPr>
            <a:r>
              <a:rPr lang="en-US" sz="1200" b="1" dirty="0">
                <a:solidFill>
                  <a:srgbClr val="3B3D40"/>
                </a:solidFill>
              </a:rPr>
              <a:t>Full Source</a:t>
            </a:r>
            <a:r>
              <a:rPr lang="en-US" sz="1200" dirty="0">
                <a:solidFill>
                  <a:srgbClr val="3B3D40"/>
                </a:solidFill>
              </a:rPr>
              <a:t>: https://</a:t>
            </a:r>
            <a:r>
              <a:rPr lang="en-US" sz="1200" dirty="0" err="1">
                <a:solidFill>
                  <a:srgbClr val="3B3D40"/>
                </a:solidFill>
              </a:rPr>
              <a:t>libertystreeteconomics.newyorkfed.org</a:t>
            </a:r>
            <a:r>
              <a:rPr lang="en-US" sz="1200" dirty="0">
                <a:solidFill>
                  <a:srgbClr val="3B3D40"/>
                </a:solidFill>
              </a:rPr>
              <a:t>/2022/02/the-future-of-payments-is-not-stablecoins/</a:t>
            </a:r>
          </a:p>
        </p:txBody>
      </p:sp>
      <p:cxnSp>
        <p:nvCxnSpPr>
          <p:cNvPr id="47" name="Straight Connector 46">
            <a:extLst>
              <a:ext uri="{FF2B5EF4-FFF2-40B4-BE49-F238E27FC236}">
                <a16:creationId xmlns:a16="http://schemas.microsoft.com/office/drawing/2014/main" id="{B290093A-35C2-2043-A754-A6D0474950E6}"/>
              </a:ext>
            </a:extLst>
          </p:cNvPr>
          <p:cNvCxnSpPr>
            <a:cxnSpLocks/>
          </p:cNvCxnSpPr>
          <p:nvPr/>
        </p:nvCxnSpPr>
        <p:spPr>
          <a:xfrm>
            <a:off x="6096000" y="2267782"/>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770D526-19E4-E341-9ED7-922C79DF62C6}"/>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74" name="Picture 2" descr="Federal Reserve Bank of New York - Wikipedia">
            <a:extLst>
              <a:ext uri="{FF2B5EF4-FFF2-40B4-BE49-F238E27FC236}">
                <a16:creationId xmlns:a16="http://schemas.microsoft.com/office/drawing/2014/main" id="{CFA5E9FE-60C9-DA46-9C29-1FB9071A5543}"/>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275771" y="2354388"/>
            <a:ext cx="898391" cy="893633"/>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5EF289DA-6051-DD4E-A942-3F7B2809832A}"/>
              </a:ext>
            </a:extLst>
          </p:cNvPr>
          <p:cNvSpPr/>
          <p:nvPr/>
        </p:nvSpPr>
        <p:spPr>
          <a:xfrm>
            <a:off x="7075318" y="2431872"/>
            <a:ext cx="4918691" cy="738664"/>
          </a:xfrm>
          <a:prstGeom prst="rect">
            <a:avLst/>
          </a:prstGeom>
        </p:spPr>
        <p:txBody>
          <a:bodyPr wrap="square">
            <a:spAutoFit/>
          </a:bodyPr>
          <a:lstStyle/>
          <a:p>
            <a:pPr marL="227013" lvl="0"/>
            <a:r>
              <a:rPr lang="en-US" sz="1400" dirty="0">
                <a:solidFill>
                  <a:srgbClr val="3B3D40"/>
                </a:solidFill>
              </a:rPr>
              <a:t>The </a:t>
            </a:r>
            <a:r>
              <a:rPr lang="en-US" sz="1400" b="1" dirty="0">
                <a:solidFill>
                  <a:srgbClr val="3B3D40"/>
                </a:solidFill>
              </a:rPr>
              <a:t>New York Federal Reserve </a:t>
            </a:r>
            <a:r>
              <a:rPr lang="en-US" sz="1400" dirty="0">
                <a:solidFill>
                  <a:srgbClr val="3B3D40"/>
                </a:solidFill>
              </a:rPr>
              <a:t>published a research paper on February 7</a:t>
            </a:r>
            <a:r>
              <a:rPr lang="en-US" sz="1400" baseline="30000" dirty="0">
                <a:solidFill>
                  <a:srgbClr val="3B3D40"/>
                </a:solidFill>
              </a:rPr>
              <a:t>th</a:t>
            </a:r>
            <a:r>
              <a:rPr lang="en-US" sz="1400" dirty="0">
                <a:solidFill>
                  <a:srgbClr val="3B3D40"/>
                </a:solidFill>
              </a:rPr>
              <a:t>, 2022 on the challenges of liquidity lockup in stablecoins, the relevant portion of the article is cited below.</a:t>
            </a:r>
          </a:p>
        </p:txBody>
      </p:sp>
      <p:pic>
        <p:nvPicPr>
          <p:cNvPr id="54" name="Graphic 53">
            <a:extLst>
              <a:ext uri="{FF2B5EF4-FFF2-40B4-BE49-F238E27FC236}">
                <a16:creationId xmlns:a16="http://schemas.microsoft.com/office/drawing/2014/main" id="{929153DB-F899-C842-85B3-58754903C9AA}"/>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917371" y="2104269"/>
            <a:ext cx="1371154" cy="1371600"/>
          </a:xfrm>
          <a:prstGeom prst="rect">
            <a:avLst/>
          </a:prstGeom>
        </p:spPr>
      </p:pic>
      <p:pic>
        <p:nvPicPr>
          <p:cNvPr id="56" name="Graphic 55">
            <a:extLst>
              <a:ext uri="{FF2B5EF4-FFF2-40B4-BE49-F238E27FC236}">
                <a16:creationId xmlns:a16="http://schemas.microsoft.com/office/drawing/2014/main" id="{129B46F6-6415-894B-A07D-4FB764790F16}"/>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3533" y="2104269"/>
            <a:ext cx="842738" cy="1371600"/>
          </a:xfrm>
          <a:prstGeom prst="rect">
            <a:avLst/>
          </a:prstGeom>
        </p:spPr>
      </p:pic>
      <p:sp>
        <p:nvSpPr>
          <p:cNvPr id="57" name="Right Arrow 56">
            <a:extLst>
              <a:ext uri="{FF2B5EF4-FFF2-40B4-BE49-F238E27FC236}">
                <a16:creationId xmlns:a16="http://schemas.microsoft.com/office/drawing/2014/main" id="{C05F9D0A-5A39-F74E-92FA-41193AEB297A}"/>
              </a:ext>
            </a:extLst>
          </p:cNvPr>
          <p:cNvSpPr/>
          <p:nvPr/>
        </p:nvSpPr>
        <p:spPr>
          <a:xfrm rot="5400000">
            <a:off x="2560436" y="3240443"/>
            <a:ext cx="823066" cy="540479"/>
          </a:xfrm>
          <a:prstGeom prst="rightArrow">
            <a:avLst>
              <a:gd name="adj1" fmla="val 40848"/>
              <a:gd name="adj2" fmla="val 5457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AFF1802-2A41-7E41-8323-F2D5E1B87ED0}"/>
              </a:ext>
            </a:extLst>
          </p:cNvPr>
          <p:cNvSpPr/>
          <p:nvPr/>
        </p:nvSpPr>
        <p:spPr>
          <a:xfrm>
            <a:off x="2053448" y="2464662"/>
            <a:ext cx="1837041" cy="584775"/>
          </a:xfrm>
          <a:prstGeom prst="rect">
            <a:avLst/>
          </a:prstGeom>
        </p:spPr>
        <p:txBody>
          <a:bodyPr wrap="none">
            <a:spAutoFit/>
          </a:bodyPr>
          <a:lstStyle/>
          <a:p>
            <a:pPr algn="ctr"/>
            <a:r>
              <a:rPr lang="en-US" sz="2000" b="1" dirty="0">
                <a:solidFill>
                  <a:srgbClr val="3B3D40"/>
                </a:solidFill>
              </a:rPr>
              <a:t>$1.62 of Tokens</a:t>
            </a:r>
          </a:p>
          <a:p>
            <a:pPr algn="ctr"/>
            <a:r>
              <a:rPr lang="en-US" sz="1200" b="1" dirty="0">
                <a:solidFill>
                  <a:srgbClr val="3B3D40"/>
                </a:solidFill>
              </a:rPr>
              <a:t>($2.00 if USDC or USDT)</a:t>
            </a:r>
          </a:p>
        </p:txBody>
      </p:sp>
      <p:pic>
        <p:nvPicPr>
          <p:cNvPr id="60" name="Graphic 59">
            <a:extLst>
              <a:ext uri="{FF2B5EF4-FFF2-40B4-BE49-F238E27FC236}">
                <a16:creationId xmlns:a16="http://schemas.microsoft.com/office/drawing/2014/main" id="{2E99AB31-460B-EA46-8E52-BAC7B4352D1C}"/>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7342" y="3722145"/>
            <a:ext cx="1097280" cy="1097280"/>
          </a:xfrm>
          <a:prstGeom prst="rect">
            <a:avLst/>
          </a:prstGeom>
        </p:spPr>
      </p:pic>
      <p:sp>
        <p:nvSpPr>
          <p:cNvPr id="62" name="Rectangle 61">
            <a:extLst>
              <a:ext uri="{FF2B5EF4-FFF2-40B4-BE49-F238E27FC236}">
                <a16:creationId xmlns:a16="http://schemas.microsoft.com/office/drawing/2014/main" id="{38D6BB2C-96CB-8B41-A1F9-595DE91AD8D6}"/>
              </a:ext>
            </a:extLst>
          </p:cNvPr>
          <p:cNvSpPr/>
          <p:nvPr/>
        </p:nvSpPr>
        <p:spPr>
          <a:xfrm>
            <a:off x="2222265" y="4033763"/>
            <a:ext cx="1488293" cy="400110"/>
          </a:xfrm>
          <a:prstGeom prst="rect">
            <a:avLst/>
          </a:prstGeom>
        </p:spPr>
        <p:txBody>
          <a:bodyPr wrap="none">
            <a:spAutoFit/>
          </a:bodyPr>
          <a:lstStyle/>
          <a:p>
            <a:r>
              <a:rPr lang="en-US" sz="2000" b="1" dirty="0">
                <a:solidFill>
                  <a:srgbClr val="3B3D40"/>
                </a:solidFill>
              </a:rPr>
              <a:t>$1.00 of DAI</a:t>
            </a:r>
            <a:endParaRPr lang="en-US" sz="2000" dirty="0">
              <a:solidFill>
                <a:srgbClr val="3B3D40"/>
              </a:solidFill>
            </a:endParaRPr>
          </a:p>
        </p:txBody>
      </p:sp>
      <p:sp>
        <p:nvSpPr>
          <p:cNvPr id="63" name="Rectangle 62">
            <a:extLst>
              <a:ext uri="{FF2B5EF4-FFF2-40B4-BE49-F238E27FC236}">
                <a16:creationId xmlns:a16="http://schemas.microsoft.com/office/drawing/2014/main" id="{17280818-69A6-7843-B82F-B360549F018E}"/>
              </a:ext>
            </a:extLst>
          </p:cNvPr>
          <p:cNvSpPr/>
          <p:nvPr/>
        </p:nvSpPr>
        <p:spPr>
          <a:xfrm>
            <a:off x="49428" y="4930972"/>
            <a:ext cx="5985497" cy="1815882"/>
          </a:xfrm>
          <a:prstGeom prst="rect">
            <a:avLst/>
          </a:prstGeom>
        </p:spPr>
        <p:txBody>
          <a:bodyPr wrap="square">
            <a:spAutoFit/>
          </a:bodyPr>
          <a:lstStyle/>
          <a:p>
            <a:pPr marL="227013"/>
            <a:r>
              <a:rPr lang="en-US" sz="1600" dirty="0">
                <a:solidFill>
                  <a:srgbClr val="3B3D40"/>
                </a:solidFill>
              </a:rPr>
              <a:t>Stablecoins like DAI are very capital inefficient. What was once $1.62 USD of free assets becomes encumbered and dead collateral to generate only $1 USD of DAI. If using USDC or USDT, not only are the tokens encumbered, but so are the underlying fiat dollars. Today there is a total of $9,420,595,252 USD in DAI issued, but that requires locking up $15,213,261,159 USD of otherwise useful on-chain liquidity, and $4,716,110,959 of fiat currency.</a:t>
            </a:r>
          </a:p>
        </p:txBody>
      </p:sp>
      <p:pic>
        <p:nvPicPr>
          <p:cNvPr id="64" name="Graphic 63">
            <a:extLst>
              <a:ext uri="{FF2B5EF4-FFF2-40B4-BE49-F238E27FC236}">
                <a16:creationId xmlns:a16="http://schemas.microsoft.com/office/drawing/2014/main" id="{4710A95F-6CB0-F749-BD3D-AC968ACA48C1}"/>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720466" y="3722145"/>
            <a:ext cx="1097280" cy="1097280"/>
          </a:xfrm>
          <a:prstGeom prst="rect">
            <a:avLst/>
          </a:prstGeom>
        </p:spPr>
      </p:pic>
      <p:sp>
        <p:nvSpPr>
          <p:cNvPr id="61" name="Rectangle 60">
            <a:extLst>
              <a:ext uri="{FF2B5EF4-FFF2-40B4-BE49-F238E27FC236}">
                <a16:creationId xmlns:a16="http://schemas.microsoft.com/office/drawing/2014/main" id="{D881AB2F-6A0A-BD4E-91A3-4DA89B86DA67}"/>
              </a:ext>
            </a:extLst>
          </p:cNvPr>
          <p:cNvSpPr/>
          <p:nvPr/>
        </p:nvSpPr>
        <p:spPr>
          <a:xfrm>
            <a:off x="5690587" y="6590946"/>
            <a:ext cx="6779738" cy="276999"/>
          </a:xfrm>
          <a:prstGeom prst="rect">
            <a:avLst/>
          </a:prstGeom>
        </p:spPr>
        <p:txBody>
          <a:bodyPr wrap="square">
            <a:spAutoFit/>
          </a:bodyPr>
          <a:lstStyle/>
          <a:p>
            <a:pPr marL="227013" lvl="0"/>
            <a:r>
              <a:rPr lang="en-US" sz="1200" b="1" dirty="0">
                <a:solidFill>
                  <a:srgbClr val="3B3D40"/>
                </a:solidFill>
              </a:rPr>
              <a:t>*</a:t>
            </a:r>
            <a:r>
              <a:rPr lang="en-US" sz="1200" dirty="0">
                <a:solidFill>
                  <a:srgbClr val="3B3D40"/>
                </a:solidFill>
              </a:rPr>
              <a:t>Based on the Bitcoin options risk-free rate of 3.7% and the $5.8B USD of overcollateralized funds.</a:t>
            </a:r>
          </a:p>
        </p:txBody>
      </p:sp>
    </p:spTree>
    <p:extLst>
      <p:ext uri="{BB962C8B-B14F-4D97-AF65-F5344CB8AC3E}">
        <p14:creationId xmlns:p14="http://schemas.microsoft.com/office/powerpoint/2010/main" val="653252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Deploying collateral, a process called “rehypothecation” is very  risky and was an accelerant in the 2008 global financial crisis. In traditional markets, it is heavily regulated and strictly controlled.</a:t>
            </a:r>
          </a:p>
        </p:txBody>
      </p:sp>
      <p:sp>
        <p:nvSpPr>
          <p:cNvPr id="4" name="Text Placeholder 2">
            <a:extLst>
              <a:ext uri="{FF2B5EF4-FFF2-40B4-BE49-F238E27FC236}">
                <a16:creationId xmlns:a16="http://schemas.microsoft.com/office/drawing/2014/main" id="{F0B5B27D-61CF-BD4D-A308-1691DCF8501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Before the 2008 financial crisis, collateral was regularly redeployed which led in part to the severity of the crash.</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78E607F2-F84A-F74D-8C91-E8F5026F26D7}"/>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Graphic 12" descr="Bank">
            <a:extLst>
              <a:ext uri="{FF2B5EF4-FFF2-40B4-BE49-F238E27FC236}">
                <a16:creationId xmlns:a16="http://schemas.microsoft.com/office/drawing/2014/main" id="{F8FA336C-862D-7042-8B0F-667405E2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624713"/>
            <a:ext cx="914400" cy="914400"/>
          </a:xfrm>
          <a:prstGeom prst="rect">
            <a:avLst/>
          </a:prstGeom>
        </p:spPr>
      </p:pic>
      <p:pic>
        <p:nvPicPr>
          <p:cNvPr id="15" name="Graphic 14" descr="Users">
            <a:extLst>
              <a:ext uri="{FF2B5EF4-FFF2-40B4-BE49-F238E27FC236}">
                <a16:creationId xmlns:a16="http://schemas.microsoft.com/office/drawing/2014/main" id="{8113C2A4-39F9-904B-A819-D9ECBED84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4702" y="2790014"/>
            <a:ext cx="914400" cy="914400"/>
          </a:xfrm>
          <a:prstGeom prst="rect">
            <a:avLst/>
          </a:prstGeom>
        </p:spPr>
      </p:pic>
      <p:pic>
        <p:nvPicPr>
          <p:cNvPr id="16" name="Graphic 15" descr="Programmer">
            <a:extLst>
              <a:ext uri="{FF2B5EF4-FFF2-40B4-BE49-F238E27FC236}">
                <a16:creationId xmlns:a16="http://schemas.microsoft.com/office/drawing/2014/main" id="{7D0FDA6F-0A75-2F43-B1F7-174BFB57EB1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082347" y="2640713"/>
            <a:ext cx="914400" cy="914400"/>
          </a:xfrm>
          <a:prstGeom prst="rect">
            <a:avLst/>
          </a:prstGeom>
        </p:spPr>
      </p:pic>
      <p:cxnSp>
        <p:nvCxnSpPr>
          <p:cNvPr id="17" name="Straight Arrow Connector 16">
            <a:extLst>
              <a:ext uri="{FF2B5EF4-FFF2-40B4-BE49-F238E27FC236}">
                <a16:creationId xmlns:a16="http://schemas.microsoft.com/office/drawing/2014/main" id="{CA1A9853-2780-5748-8818-DD0AE8F3D9F7}"/>
              </a:ext>
            </a:extLst>
          </p:cNvPr>
          <p:cNvCxnSpPr>
            <a:cxnSpLocks/>
          </p:cNvCxnSpPr>
          <p:nvPr/>
        </p:nvCxnSpPr>
        <p:spPr>
          <a:xfrm>
            <a:off x="3227120" y="2970597"/>
            <a:ext cx="1645920" cy="0"/>
          </a:xfrm>
          <a:prstGeom prst="straightConnector1">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E27042-1658-534E-AD77-85AE584ADA41}"/>
              </a:ext>
            </a:extLst>
          </p:cNvPr>
          <p:cNvCxnSpPr>
            <a:cxnSpLocks/>
          </p:cNvCxnSpPr>
          <p:nvPr/>
        </p:nvCxnSpPr>
        <p:spPr>
          <a:xfrm>
            <a:off x="7439778" y="2970597"/>
            <a:ext cx="1645920" cy="0"/>
          </a:xfrm>
          <a:prstGeom prst="straightConnector1">
            <a:avLst/>
          </a:prstGeom>
          <a:ln w="7620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DE83ECD-E387-E242-9306-094FFCB7A2CA}"/>
              </a:ext>
            </a:extLst>
          </p:cNvPr>
          <p:cNvSpPr/>
          <p:nvPr/>
        </p:nvSpPr>
        <p:spPr>
          <a:xfrm>
            <a:off x="3438920" y="2618284"/>
            <a:ext cx="1222322" cy="307777"/>
          </a:xfrm>
          <a:prstGeom prst="rect">
            <a:avLst/>
          </a:prstGeom>
        </p:spPr>
        <p:txBody>
          <a:bodyPr wrap="none">
            <a:spAutoFit/>
          </a:bodyPr>
          <a:lstStyle/>
          <a:p>
            <a:pPr algn="ctr"/>
            <a:r>
              <a:rPr lang="en-US" sz="1400" b="1" dirty="0">
                <a:solidFill>
                  <a:srgbClr val="3B3D40"/>
                </a:solidFill>
              </a:rPr>
              <a:t>Provides Loan</a:t>
            </a:r>
            <a:endParaRPr lang="en-US" sz="1400" dirty="0">
              <a:solidFill>
                <a:srgbClr val="3B3D40"/>
              </a:solidFill>
            </a:endParaRPr>
          </a:p>
        </p:txBody>
      </p:sp>
      <p:sp>
        <p:nvSpPr>
          <p:cNvPr id="28" name="Rectangle 27">
            <a:extLst>
              <a:ext uri="{FF2B5EF4-FFF2-40B4-BE49-F238E27FC236}">
                <a16:creationId xmlns:a16="http://schemas.microsoft.com/office/drawing/2014/main" id="{A02F9E92-C16B-AB4C-972A-DF5CD0CA41F9}"/>
              </a:ext>
            </a:extLst>
          </p:cNvPr>
          <p:cNvSpPr/>
          <p:nvPr/>
        </p:nvSpPr>
        <p:spPr>
          <a:xfrm>
            <a:off x="120981" y="5044358"/>
            <a:ext cx="11950039" cy="1569660"/>
          </a:xfrm>
          <a:prstGeom prst="rect">
            <a:avLst/>
          </a:prstGeom>
        </p:spPr>
        <p:txBody>
          <a:bodyPr wrap="square">
            <a:spAutoFit/>
          </a:bodyPr>
          <a:lstStyle/>
          <a:p>
            <a:pPr marL="227013"/>
            <a:r>
              <a:rPr lang="en-US" sz="1600" dirty="0">
                <a:solidFill>
                  <a:srgbClr val="3B3D40"/>
                </a:solidFill>
              </a:rPr>
              <a:t>Here, in rehypothecation, an asset such as stock shares, or in our case custodied tokens, are used as collateral to secure a loan. However, the entity that issued the loan takes the collateral and loans it out to generate additional interest. As long as that second loan (2) does not default and returns the assets in time, the system works. However if loan (2) defaults, the bank is now on the hook to provide the original capital which may have significantly appreciated in value. Unfortunately, we saw this in practice in 2008 with real estate assets. Many banks were performing a sophisticated rehypothecation process using mortgage backed securities, and when the real estate prices collapsed, it amplified a negative feedback loop which helped accelerate the 2008 financial crisis. Due to the risks, this practice is carefully regulated.</a:t>
            </a:r>
          </a:p>
        </p:txBody>
      </p:sp>
      <p:sp>
        <p:nvSpPr>
          <p:cNvPr id="29" name="Rectangle 28">
            <a:extLst>
              <a:ext uri="{FF2B5EF4-FFF2-40B4-BE49-F238E27FC236}">
                <a16:creationId xmlns:a16="http://schemas.microsoft.com/office/drawing/2014/main" id="{BA099427-E862-6C40-8FFA-821C2D4A1083}"/>
              </a:ext>
            </a:extLst>
          </p:cNvPr>
          <p:cNvSpPr/>
          <p:nvPr/>
        </p:nvSpPr>
        <p:spPr>
          <a:xfrm>
            <a:off x="7881768" y="2618283"/>
            <a:ext cx="761940" cy="307777"/>
          </a:xfrm>
          <a:prstGeom prst="rect">
            <a:avLst/>
          </a:prstGeom>
        </p:spPr>
        <p:txBody>
          <a:bodyPr wrap="none">
            <a:spAutoFit/>
          </a:bodyPr>
          <a:lstStyle/>
          <a:p>
            <a:pPr algn="ctr"/>
            <a:r>
              <a:rPr lang="en-US" sz="1400" b="1" dirty="0">
                <a:solidFill>
                  <a:srgbClr val="3B3D40"/>
                </a:solidFill>
              </a:rPr>
              <a:t>Interest</a:t>
            </a:r>
            <a:endParaRPr lang="en-US" sz="1400" dirty="0">
              <a:solidFill>
                <a:srgbClr val="3B3D40"/>
              </a:solidFill>
            </a:endParaRPr>
          </a:p>
        </p:txBody>
      </p:sp>
      <p:sp>
        <p:nvSpPr>
          <p:cNvPr id="34" name="Rectangle 33">
            <a:extLst>
              <a:ext uri="{FF2B5EF4-FFF2-40B4-BE49-F238E27FC236}">
                <a16:creationId xmlns:a16="http://schemas.microsoft.com/office/drawing/2014/main" id="{00253058-7AB2-AA42-B937-FBE4878C9228}"/>
              </a:ext>
            </a:extLst>
          </p:cNvPr>
          <p:cNvSpPr/>
          <p:nvPr/>
        </p:nvSpPr>
        <p:spPr>
          <a:xfrm>
            <a:off x="1515130" y="2099070"/>
            <a:ext cx="9161741" cy="400110"/>
          </a:xfrm>
          <a:prstGeom prst="rect">
            <a:avLst/>
          </a:prstGeom>
        </p:spPr>
        <p:txBody>
          <a:bodyPr wrap="square">
            <a:spAutoFit/>
          </a:bodyPr>
          <a:lstStyle/>
          <a:p>
            <a:pPr algn="ctr"/>
            <a:r>
              <a:rPr lang="en-US" sz="2000" b="1" dirty="0">
                <a:solidFill>
                  <a:srgbClr val="3B3D40"/>
                </a:solidFill>
              </a:rPr>
              <a:t>Example of Rehypothecation</a:t>
            </a:r>
            <a:endParaRPr lang="en-US" sz="2000" dirty="0">
              <a:solidFill>
                <a:srgbClr val="3B3D40"/>
              </a:solidFill>
            </a:endParaRPr>
          </a:p>
        </p:txBody>
      </p:sp>
      <p:sp>
        <p:nvSpPr>
          <p:cNvPr id="9" name="TextBox 8">
            <a:extLst>
              <a:ext uri="{FF2B5EF4-FFF2-40B4-BE49-F238E27FC236}">
                <a16:creationId xmlns:a16="http://schemas.microsoft.com/office/drawing/2014/main" id="{D7CC8E15-7B81-8946-8C3F-FCFFBFD64CD7}"/>
              </a:ext>
            </a:extLst>
          </p:cNvPr>
          <p:cNvSpPr txBox="1"/>
          <p:nvPr/>
        </p:nvSpPr>
        <p:spPr>
          <a:xfrm>
            <a:off x="1120276" y="2662368"/>
            <a:ext cx="1343252" cy="276999"/>
          </a:xfrm>
          <a:prstGeom prst="rect">
            <a:avLst/>
          </a:prstGeom>
          <a:noFill/>
        </p:spPr>
        <p:txBody>
          <a:bodyPr wrap="none" rtlCol="0">
            <a:spAutoFit/>
          </a:bodyPr>
          <a:lstStyle/>
          <a:p>
            <a:pPr algn="ctr"/>
            <a:r>
              <a:rPr lang="en-US" sz="1200" b="1" dirty="0">
                <a:solidFill>
                  <a:srgbClr val="3B3D40"/>
                </a:solidFill>
              </a:rPr>
              <a:t>Large Shareholder</a:t>
            </a:r>
          </a:p>
        </p:txBody>
      </p:sp>
      <p:sp>
        <p:nvSpPr>
          <p:cNvPr id="25" name="TextBox 24">
            <a:extLst>
              <a:ext uri="{FF2B5EF4-FFF2-40B4-BE49-F238E27FC236}">
                <a16:creationId xmlns:a16="http://schemas.microsoft.com/office/drawing/2014/main" id="{51992EB8-CB44-1040-BAE3-B88D04B0A53E}"/>
              </a:ext>
            </a:extLst>
          </p:cNvPr>
          <p:cNvSpPr txBox="1"/>
          <p:nvPr/>
        </p:nvSpPr>
        <p:spPr>
          <a:xfrm>
            <a:off x="5844167" y="2497067"/>
            <a:ext cx="503663" cy="276999"/>
          </a:xfrm>
          <a:prstGeom prst="rect">
            <a:avLst/>
          </a:prstGeom>
          <a:noFill/>
        </p:spPr>
        <p:txBody>
          <a:bodyPr wrap="none" rtlCol="0">
            <a:spAutoFit/>
          </a:bodyPr>
          <a:lstStyle/>
          <a:p>
            <a:pPr algn="ctr"/>
            <a:r>
              <a:rPr lang="en-US" sz="1200" b="1" dirty="0">
                <a:solidFill>
                  <a:srgbClr val="3B3D40"/>
                </a:solidFill>
              </a:rPr>
              <a:t>Bank</a:t>
            </a:r>
          </a:p>
        </p:txBody>
      </p:sp>
      <p:sp>
        <p:nvSpPr>
          <p:cNvPr id="26" name="TextBox 25">
            <a:extLst>
              <a:ext uri="{FF2B5EF4-FFF2-40B4-BE49-F238E27FC236}">
                <a16:creationId xmlns:a16="http://schemas.microsoft.com/office/drawing/2014/main" id="{D1BA24E7-446F-1D44-9E55-F39F15260410}"/>
              </a:ext>
            </a:extLst>
          </p:cNvPr>
          <p:cNvSpPr txBox="1"/>
          <p:nvPr/>
        </p:nvSpPr>
        <p:spPr>
          <a:xfrm>
            <a:off x="10077725" y="2513067"/>
            <a:ext cx="923651" cy="276999"/>
          </a:xfrm>
          <a:prstGeom prst="rect">
            <a:avLst/>
          </a:prstGeom>
          <a:noFill/>
        </p:spPr>
        <p:txBody>
          <a:bodyPr wrap="none" rtlCol="0">
            <a:spAutoFit/>
          </a:bodyPr>
          <a:lstStyle/>
          <a:p>
            <a:pPr algn="ctr"/>
            <a:r>
              <a:rPr lang="en-US" sz="1200" b="1" dirty="0">
                <a:solidFill>
                  <a:srgbClr val="3B3D40"/>
                </a:solidFill>
              </a:rPr>
              <a:t>Short Seller</a:t>
            </a:r>
          </a:p>
        </p:txBody>
      </p:sp>
      <p:cxnSp>
        <p:nvCxnSpPr>
          <p:cNvPr id="33" name="Straight Arrow Connector 32">
            <a:extLst>
              <a:ext uri="{FF2B5EF4-FFF2-40B4-BE49-F238E27FC236}">
                <a16:creationId xmlns:a16="http://schemas.microsoft.com/office/drawing/2014/main" id="{AB0E1493-E803-A44B-A57B-45D6D47EAD0D}"/>
              </a:ext>
            </a:extLst>
          </p:cNvPr>
          <p:cNvCxnSpPr>
            <a:cxnSpLocks/>
          </p:cNvCxnSpPr>
          <p:nvPr/>
        </p:nvCxnSpPr>
        <p:spPr>
          <a:xfrm>
            <a:off x="3227120" y="3166539"/>
            <a:ext cx="1645920" cy="0"/>
          </a:xfrm>
          <a:prstGeom prst="straightConnector1">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0A5949-3E1F-584C-912E-7EA088B67B1A}"/>
              </a:ext>
            </a:extLst>
          </p:cNvPr>
          <p:cNvCxnSpPr>
            <a:cxnSpLocks/>
          </p:cNvCxnSpPr>
          <p:nvPr/>
        </p:nvCxnSpPr>
        <p:spPr>
          <a:xfrm>
            <a:off x="7439778" y="3166539"/>
            <a:ext cx="1645920" cy="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811CA1F-52A9-0E47-A2A4-F2FB2B31AAA2}"/>
              </a:ext>
            </a:extLst>
          </p:cNvPr>
          <p:cNvSpPr/>
          <p:nvPr/>
        </p:nvSpPr>
        <p:spPr>
          <a:xfrm>
            <a:off x="3235691" y="3188029"/>
            <a:ext cx="1628779" cy="523220"/>
          </a:xfrm>
          <a:prstGeom prst="rect">
            <a:avLst/>
          </a:prstGeom>
        </p:spPr>
        <p:txBody>
          <a:bodyPr wrap="none">
            <a:spAutoFit/>
          </a:bodyPr>
          <a:lstStyle/>
          <a:p>
            <a:pPr algn="ctr"/>
            <a:r>
              <a:rPr lang="en-US" sz="1400" b="1" dirty="0">
                <a:solidFill>
                  <a:srgbClr val="3B3D40"/>
                </a:solidFill>
              </a:rPr>
              <a:t>Shares as Collateral</a:t>
            </a:r>
          </a:p>
          <a:p>
            <a:pPr algn="ctr"/>
            <a:r>
              <a:rPr lang="en-US" sz="1400" b="1" dirty="0">
                <a:solidFill>
                  <a:srgbClr val="3B3D40"/>
                </a:solidFill>
              </a:rPr>
              <a:t>+ Interest on Loan</a:t>
            </a:r>
            <a:endParaRPr lang="en-US" sz="1400" dirty="0">
              <a:solidFill>
                <a:srgbClr val="3B3D40"/>
              </a:solidFill>
            </a:endParaRPr>
          </a:p>
        </p:txBody>
      </p:sp>
      <p:sp>
        <p:nvSpPr>
          <p:cNvPr id="37" name="Rectangle 36">
            <a:extLst>
              <a:ext uri="{FF2B5EF4-FFF2-40B4-BE49-F238E27FC236}">
                <a16:creationId xmlns:a16="http://schemas.microsoft.com/office/drawing/2014/main" id="{46A186F6-0174-3041-B517-DF527EAF8655}"/>
              </a:ext>
            </a:extLst>
          </p:cNvPr>
          <p:cNvSpPr/>
          <p:nvPr/>
        </p:nvSpPr>
        <p:spPr>
          <a:xfrm>
            <a:off x="7314498" y="3246470"/>
            <a:ext cx="1896481" cy="307777"/>
          </a:xfrm>
          <a:prstGeom prst="rect">
            <a:avLst/>
          </a:prstGeom>
        </p:spPr>
        <p:txBody>
          <a:bodyPr wrap="none">
            <a:spAutoFit/>
          </a:bodyPr>
          <a:lstStyle/>
          <a:p>
            <a:pPr algn="ctr"/>
            <a:r>
              <a:rPr lang="en-US" sz="1400" b="1" dirty="0">
                <a:solidFill>
                  <a:srgbClr val="3B3D40"/>
                </a:solidFill>
              </a:rPr>
              <a:t>Loans Collateral Shares</a:t>
            </a:r>
            <a:endParaRPr lang="en-US" sz="1400" dirty="0">
              <a:solidFill>
                <a:srgbClr val="3B3D40"/>
              </a:solidFill>
            </a:endParaRPr>
          </a:p>
        </p:txBody>
      </p:sp>
      <p:sp>
        <p:nvSpPr>
          <p:cNvPr id="48" name="Rectangle 47">
            <a:extLst>
              <a:ext uri="{FF2B5EF4-FFF2-40B4-BE49-F238E27FC236}">
                <a16:creationId xmlns:a16="http://schemas.microsoft.com/office/drawing/2014/main" id="{037D1F43-E5C6-3D46-BD3D-629E6E9437DB}"/>
              </a:ext>
            </a:extLst>
          </p:cNvPr>
          <p:cNvSpPr/>
          <p:nvPr/>
        </p:nvSpPr>
        <p:spPr>
          <a:xfrm>
            <a:off x="173675" y="3678181"/>
            <a:ext cx="5486400" cy="95410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1</a:t>
            </a:r>
            <a:r>
              <a:rPr lang="en-US" sz="1400" dirty="0">
                <a:solidFill>
                  <a:srgbClr val="3B3D40"/>
                </a:solidFill>
              </a:rPr>
              <a:t>) A large shareholder wishes to access some of their equity, but doesn’t wish to sell their shares. They approach a bank and secure a cheap loan using their shares as collateral. The bank loans the shareholder some money and holds the shares as collateral.</a:t>
            </a:r>
          </a:p>
        </p:txBody>
      </p:sp>
      <p:sp>
        <p:nvSpPr>
          <p:cNvPr id="52" name="Rectangle 51">
            <a:extLst>
              <a:ext uri="{FF2B5EF4-FFF2-40B4-BE49-F238E27FC236}">
                <a16:creationId xmlns:a16="http://schemas.microsoft.com/office/drawing/2014/main" id="{9CF68B51-CCFF-7445-8223-8B6A0A7A6FB0}"/>
              </a:ext>
            </a:extLst>
          </p:cNvPr>
          <p:cNvSpPr/>
          <p:nvPr/>
        </p:nvSpPr>
        <p:spPr>
          <a:xfrm>
            <a:off x="6531927" y="3678181"/>
            <a:ext cx="5486400" cy="95410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2</a:t>
            </a:r>
            <a:r>
              <a:rPr lang="en-US" sz="1400" dirty="0">
                <a:solidFill>
                  <a:srgbClr val="3B3D40"/>
                </a:solidFill>
              </a:rPr>
              <a:t>) The bank then takes that collateral that they don’t have legal ownership of (but they are in custody of) and loans it out to a short seller to utilize in their trading strategy. The short seller performs their trade, purchases the shares and returns them at a later date</a:t>
            </a:r>
          </a:p>
        </p:txBody>
      </p:sp>
      <p:sp>
        <p:nvSpPr>
          <p:cNvPr id="53" name="Rectangle 52">
            <a:extLst>
              <a:ext uri="{FF2B5EF4-FFF2-40B4-BE49-F238E27FC236}">
                <a16:creationId xmlns:a16="http://schemas.microsoft.com/office/drawing/2014/main" id="{DE42A093-E4E8-D64F-828B-62A5E6FA6B18}"/>
              </a:ext>
            </a:extLst>
          </p:cNvPr>
          <p:cNvSpPr/>
          <p:nvPr/>
        </p:nvSpPr>
        <p:spPr>
          <a:xfrm>
            <a:off x="1334702" y="4650792"/>
            <a:ext cx="9766806" cy="30777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3</a:t>
            </a:r>
            <a:r>
              <a:rPr lang="en-US" sz="1400" dirty="0">
                <a:solidFill>
                  <a:srgbClr val="3B3D40"/>
                </a:solidFill>
              </a:rPr>
              <a:t>) In an ideal scenario, the bank has 2x the effective interest on its loan.</a:t>
            </a:r>
          </a:p>
        </p:txBody>
      </p:sp>
      <p:sp>
        <p:nvSpPr>
          <p:cNvPr id="54" name="Rectangle 53">
            <a:extLst>
              <a:ext uri="{FF2B5EF4-FFF2-40B4-BE49-F238E27FC236}">
                <a16:creationId xmlns:a16="http://schemas.microsoft.com/office/drawing/2014/main" id="{BB22778E-9F9C-5444-96AE-60C7F949EF01}"/>
              </a:ext>
            </a:extLst>
          </p:cNvPr>
          <p:cNvSpPr/>
          <p:nvPr/>
        </p:nvSpPr>
        <p:spPr>
          <a:xfrm>
            <a:off x="786284" y="6634490"/>
            <a:ext cx="11350049" cy="261610"/>
          </a:xfrm>
          <a:prstGeom prst="rect">
            <a:avLst/>
          </a:prstGeom>
        </p:spPr>
        <p:txBody>
          <a:bodyPr wrap="square">
            <a:spAutoFit/>
          </a:bodyPr>
          <a:lstStyle/>
          <a:p>
            <a:pPr marL="227013" lvl="0" algn="r"/>
            <a:r>
              <a:rPr lang="en-US" sz="1050" dirty="0">
                <a:solidFill>
                  <a:srgbClr val="3B3D40"/>
                </a:solidFill>
              </a:rPr>
              <a:t>Several papers have been written about the role of rehypothecation in 2008 financial crises are linked in the footnotes</a:t>
            </a:r>
          </a:p>
        </p:txBody>
      </p:sp>
    </p:spTree>
    <p:extLst>
      <p:ext uri="{BB962C8B-B14F-4D97-AF65-F5344CB8AC3E}">
        <p14:creationId xmlns:p14="http://schemas.microsoft.com/office/powerpoint/2010/main" val="859986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Celsius attempted to build a stablecoin that redeployed collateral, however it was quickly called out as far too risky and was ordered to suspend operations by the state of New Jersey.</a:t>
            </a:r>
          </a:p>
        </p:txBody>
      </p:sp>
      <p:cxnSp>
        <p:nvCxnSpPr>
          <p:cNvPr id="6" name="Straight Connector 5">
            <a:extLst>
              <a:ext uri="{FF2B5EF4-FFF2-40B4-BE49-F238E27FC236}">
                <a16:creationId xmlns:a16="http://schemas.microsoft.com/office/drawing/2014/main" id="{282E7FB1-5F1E-9B43-A143-F3950D3D6A49}"/>
              </a:ext>
            </a:extLst>
          </p:cNvPr>
          <p:cNvCxnSpPr>
            <a:cxnSpLocks/>
          </p:cNvCxnSpPr>
          <p:nvPr/>
        </p:nvCxnSpPr>
        <p:spPr>
          <a:xfrm>
            <a:off x="6096000" y="213636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BB932556-3AFC-4442-B659-9A0C91C10386}"/>
              </a:ext>
            </a:extLst>
          </p:cNvPr>
          <p:cNvSpPr txBox="1">
            <a:spLocks/>
          </p:cNvSpPr>
          <p:nvPr/>
        </p:nvSpPr>
        <p:spPr>
          <a:xfrm>
            <a:off x="332568" y="1813094"/>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Rehypothecation is incredibly risky and in 2021, Prime Trust cut ties with Celsius over its alleged use.   </a:t>
            </a:r>
          </a:p>
        </p:txBody>
      </p:sp>
      <p:cxnSp>
        <p:nvCxnSpPr>
          <p:cNvPr id="8" name="Straight Connector 7">
            <a:extLst>
              <a:ext uri="{FF2B5EF4-FFF2-40B4-BE49-F238E27FC236}">
                <a16:creationId xmlns:a16="http://schemas.microsoft.com/office/drawing/2014/main" id="{19F88511-AB6F-274D-90F0-044D558F99B9}"/>
              </a:ext>
            </a:extLst>
          </p:cNvPr>
          <p:cNvCxnSpPr>
            <a:cxnSpLocks/>
          </p:cNvCxnSpPr>
          <p:nvPr/>
        </p:nvCxnSpPr>
        <p:spPr>
          <a:xfrm>
            <a:off x="332568"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7CA0E607-0F1A-F04D-A2E4-D884DAE544F2}"/>
              </a:ext>
            </a:extLst>
          </p:cNvPr>
          <p:cNvSpPr txBox="1">
            <a:spLocks/>
          </p:cNvSpPr>
          <p:nvPr/>
        </p:nvSpPr>
        <p:spPr>
          <a:xfrm>
            <a:off x="6373032" y="1813094"/>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Losing their prime broker was just the beginning of the fallout of rehypothecation </a:t>
            </a:r>
            <a:r>
              <a:rPr lang="en-US" sz="1600" b="0" dirty="0">
                <a:latin typeface="Helvetica Neue" panose="02000503000000020004" pitchFamily="2" charset="0"/>
                <a:ea typeface="Helvetica Neue" panose="02000503000000020004" pitchFamily="2" charset="0"/>
                <a:cs typeface="Helvetica Neue" panose="02000503000000020004" pitchFamily="2" charset="0"/>
              </a:rPr>
              <a:t>for Celsius</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10" name="Straight Connector 9">
            <a:extLst>
              <a:ext uri="{FF2B5EF4-FFF2-40B4-BE49-F238E27FC236}">
                <a16:creationId xmlns:a16="http://schemas.microsoft.com/office/drawing/2014/main" id="{50A93DC3-5D5F-8C41-9248-6F24C4AEDFDE}"/>
              </a:ext>
            </a:extLst>
          </p:cNvPr>
          <p:cNvCxnSpPr>
            <a:cxnSpLocks/>
          </p:cNvCxnSpPr>
          <p:nvPr/>
        </p:nvCxnSpPr>
        <p:spPr>
          <a:xfrm>
            <a:off x="6373032"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84AB9EE-E2CE-4649-8FBE-1C9F5F66ACB0}"/>
              </a:ext>
            </a:extLst>
          </p:cNvPr>
          <p:cNvSpPr/>
          <p:nvPr/>
        </p:nvSpPr>
        <p:spPr>
          <a:xfrm>
            <a:off x="-77919" y="4407258"/>
            <a:ext cx="6096000" cy="2308324"/>
          </a:xfrm>
          <a:prstGeom prst="rect">
            <a:avLst/>
          </a:prstGeom>
        </p:spPr>
        <p:txBody>
          <a:bodyPr>
            <a:spAutoFit/>
          </a:bodyPr>
          <a:lstStyle/>
          <a:p>
            <a:pPr marL="227013" lvl="0"/>
            <a:r>
              <a:rPr lang="en-US" sz="1600" dirty="0">
                <a:solidFill>
                  <a:srgbClr val="3B3D40"/>
                </a:solidFill>
              </a:rPr>
              <a:t>The CEO of Celsius was quick to deny these allegations and strongly refuted them as ”completely false”. However, publicly available information illustrated that their business model seemed to be based on using collateral as a liquidity source for the next loan in a very complex multilayer rehypothecation scheme.</a:t>
            </a:r>
          </a:p>
          <a:p>
            <a:pPr marL="227013" lvl="0"/>
            <a:endParaRPr lang="en-US" sz="1600" dirty="0">
              <a:solidFill>
                <a:srgbClr val="3B3D40"/>
              </a:solidFill>
            </a:endParaRPr>
          </a:p>
          <a:p>
            <a:pPr marL="227013"/>
            <a:r>
              <a:rPr lang="en-US" sz="1200" dirty="0">
                <a:solidFill>
                  <a:srgbClr val="3B3D40"/>
                </a:solidFill>
              </a:rPr>
              <a:t>Source: </a:t>
            </a:r>
            <a:r>
              <a:rPr lang="en-US" sz="1200" dirty="0">
                <a:solidFill>
                  <a:srgbClr val="3B3D40"/>
                </a:solidFill>
                <a:hlinkClick r:id="rId3"/>
              </a:rPr>
              <a:t>https://www.coindesk.com/business/2021/06/24/custodian-prime-trust-cuts-ties-with-crypto-lender-celsius/</a:t>
            </a:r>
            <a:endParaRPr lang="en-US" sz="1200" dirty="0">
              <a:solidFill>
                <a:srgbClr val="3B3D40"/>
              </a:solidFill>
            </a:endParaRPr>
          </a:p>
          <a:p>
            <a:pPr marL="227013"/>
            <a:endParaRPr lang="en-US" sz="1200" dirty="0">
              <a:solidFill>
                <a:srgbClr val="3B3D40"/>
              </a:solidFill>
            </a:endParaRPr>
          </a:p>
          <a:p>
            <a:pPr marL="227013"/>
            <a:r>
              <a:rPr lang="en-US" sz="1200" dirty="0">
                <a:solidFill>
                  <a:srgbClr val="3B3D40"/>
                </a:solidFill>
                <a:hlinkClick r:id="rId4"/>
              </a:rPr>
              <a:t>https://blog.celsius.network/what-we-do-how-we-do-it-9a82124f7159</a:t>
            </a:r>
            <a:endParaRPr lang="en-US" sz="1600" dirty="0">
              <a:solidFill>
                <a:srgbClr val="3B3D40"/>
              </a:solidFill>
            </a:endParaRPr>
          </a:p>
        </p:txBody>
      </p:sp>
      <p:pic>
        <p:nvPicPr>
          <p:cNvPr id="4098" name="Picture 2" descr="Celsius CEO Denies Rehypothecation Rumors in YouTube AMA">
            <a:extLst>
              <a:ext uri="{FF2B5EF4-FFF2-40B4-BE49-F238E27FC236}">
                <a16:creationId xmlns:a16="http://schemas.microsoft.com/office/drawing/2014/main" id="{E30C60B6-D546-1645-BB87-D0BD859E0AC2}"/>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84265" y="2665139"/>
            <a:ext cx="1969547" cy="110787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D3CA8023-19AE-B846-A5EF-CBB1FC8AB468}"/>
              </a:ext>
            </a:extLst>
          </p:cNvPr>
          <p:cNvSpPr/>
          <p:nvPr/>
        </p:nvSpPr>
        <p:spPr>
          <a:xfrm>
            <a:off x="2476940" y="2648799"/>
            <a:ext cx="3342028" cy="1200329"/>
          </a:xfrm>
          <a:prstGeom prst="rect">
            <a:avLst/>
          </a:prstGeom>
        </p:spPr>
        <p:txBody>
          <a:bodyPr wrap="square">
            <a:spAutoFit/>
          </a:bodyPr>
          <a:lstStyle/>
          <a:p>
            <a:r>
              <a:rPr lang="en-US" sz="1200" i="1" dirty="0">
                <a:solidFill>
                  <a:srgbClr val="333333"/>
                </a:solidFill>
                <a:latin typeface="hero-new"/>
              </a:rPr>
              <a:t>"I can tell you unequivocally that the article that </a:t>
            </a:r>
            <a:r>
              <a:rPr lang="en-US" sz="1200" i="1" dirty="0" err="1">
                <a:solidFill>
                  <a:srgbClr val="333333"/>
                </a:solidFill>
                <a:latin typeface="hero-new"/>
              </a:rPr>
              <a:t>Coindesk</a:t>
            </a:r>
            <a:r>
              <a:rPr lang="en-US" sz="1200" i="1" dirty="0">
                <a:solidFill>
                  <a:srgbClr val="333333"/>
                </a:solidFill>
                <a:latin typeface="hero-new"/>
              </a:rPr>
              <a:t> published is completely false. Remember, </a:t>
            </a:r>
            <a:r>
              <a:rPr lang="en-US" sz="1200" i="1" dirty="0" err="1">
                <a:solidFill>
                  <a:srgbClr val="333333"/>
                </a:solidFill>
                <a:latin typeface="hero-new"/>
              </a:rPr>
              <a:t>Coindesk</a:t>
            </a:r>
            <a:r>
              <a:rPr lang="en-US" sz="1200" i="1" dirty="0">
                <a:solidFill>
                  <a:srgbClr val="333333"/>
                </a:solidFill>
                <a:latin typeface="hero-new"/>
              </a:rPr>
              <a:t> is owned by the same company that owns one of our largest competitors," </a:t>
            </a:r>
          </a:p>
          <a:p>
            <a:endParaRPr lang="en-US" sz="1200" dirty="0">
              <a:solidFill>
                <a:srgbClr val="333333"/>
              </a:solidFill>
              <a:latin typeface="hero-new"/>
            </a:endParaRPr>
          </a:p>
          <a:p>
            <a:r>
              <a:rPr lang="en-US" sz="1200" dirty="0">
                <a:solidFill>
                  <a:srgbClr val="333333"/>
                </a:solidFill>
                <a:latin typeface="hero-new"/>
              </a:rPr>
              <a:t>- Alex </a:t>
            </a:r>
            <a:r>
              <a:rPr lang="en-US" sz="1200" dirty="0" err="1">
                <a:solidFill>
                  <a:srgbClr val="333333"/>
                </a:solidFill>
                <a:latin typeface="hero-new"/>
              </a:rPr>
              <a:t>Mashinsky</a:t>
            </a:r>
            <a:r>
              <a:rPr lang="en-US" sz="1200" dirty="0">
                <a:solidFill>
                  <a:srgbClr val="333333"/>
                </a:solidFill>
                <a:latin typeface="hero-new"/>
              </a:rPr>
              <a:t> CEO of Celsius</a:t>
            </a:r>
            <a:endParaRPr lang="en-US" sz="1200" dirty="0"/>
          </a:p>
        </p:txBody>
      </p:sp>
      <p:sp>
        <p:nvSpPr>
          <p:cNvPr id="50" name="Rectangle 49">
            <a:extLst>
              <a:ext uri="{FF2B5EF4-FFF2-40B4-BE49-F238E27FC236}">
                <a16:creationId xmlns:a16="http://schemas.microsoft.com/office/drawing/2014/main" id="{C681FBE7-AF46-2641-A9F0-B118FB31D5DF}"/>
              </a:ext>
            </a:extLst>
          </p:cNvPr>
          <p:cNvSpPr/>
          <p:nvPr/>
        </p:nvSpPr>
        <p:spPr>
          <a:xfrm>
            <a:off x="6018081" y="4407258"/>
            <a:ext cx="6096000" cy="2369880"/>
          </a:xfrm>
          <a:prstGeom prst="rect">
            <a:avLst/>
          </a:prstGeom>
        </p:spPr>
        <p:txBody>
          <a:bodyPr>
            <a:spAutoFit/>
          </a:bodyPr>
          <a:lstStyle/>
          <a:p>
            <a:pPr marL="227013" lvl="0"/>
            <a:r>
              <a:rPr lang="en-US" sz="1600" dirty="0">
                <a:solidFill>
                  <a:srgbClr val="3B3D40"/>
                </a:solidFill>
              </a:rPr>
              <a:t>Celsius was investigated by NY, NJ, TX, and KY who found these allegations to be true. Due to the large risks of rehypothecation and their business model, Celsius was issued a cease and desist order by the state of New Jersey, ordering it to suspend all business practices on September 17, 2021. They now operate internationally and for U.S. qualified accredited investors.</a:t>
            </a:r>
          </a:p>
          <a:p>
            <a:pPr marL="227013" lvl="0"/>
            <a:endParaRPr lang="en-US" sz="1600" dirty="0">
              <a:solidFill>
                <a:srgbClr val="3B3D40"/>
              </a:solidFill>
            </a:endParaRPr>
          </a:p>
          <a:p>
            <a:pPr marL="227013"/>
            <a:r>
              <a:rPr lang="en-US" sz="1200" dirty="0">
                <a:solidFill>
                  <a:srgbClr val="3B3D40"/>
                </a:solidFill>
              </a:rPr>
              <a:t>Source NJ: </a:t>
            </a:r>
            <a:r>
              <a:rPr lang="en-US" sz="1200" dirty="0">
                <a:solidFill>
                  <a:srgbClr val="3B3D40"/>
                </a:solidFill>
                <a:hlinkClick r:id="rId6"/>
              </a:rPr>
              <a:t>https://www.nj.gov/oag/newsreleases21/Celsius-Order-9.17.21.pdf</a:t>
            </a:r>
            <a:endParaRPr lang="en-US" sz="1200" dirty="0">
              <a:solidFill>
                <a:srgbClr val="3B3D40"/>
              </a:solidFill>
            </a:endParaRPr>
          </a:p>
          <a:p>
            <a:pPr marL="227013"/>
            <a:r>
              <a:rPr lang="en-US" sz="1200" dirty="0">
                <a:solidFill>
                  <a:srgbClr val="3B3D40"/>
                </a:solidFill>
              </a:rPr>
              <a:t>Source KY: </a:t>
            </a:r>
            <a:r>
              <a:rPr lang="en-US" sz="1200" dirty="0">
                <a:solidFill>
                  <a:srgbClr val="3B3D40"/>
                </a:solidFill>
                <a:hlinkClick r:id="rId7"/>
              </a:rPr>
              <a:t>https://kfi.ky.gov/Documents/Celsius%20Network%20LLC%202021AH00024.pdf</a:t>
            </a:r>
            <a:endParaRPr lang="en-US" sz="1200" dirty="0">
              <a:solidFill>
                <a:srgbClr val="3B3D40"/>
              </a:solidFill>
            </a:endParaRPr>
          </a:p>
          <a:p>
            <a:pPr marL="227013"/>
            <a:endParaRPr lang="en-US" sz="1200" dirty="0">
              <a:solidFill>
                <a:srgbClr val="3B3D40"/>
              </a:solidFill>
            </a:endParaRPr>
          </a:p>
        </p:txBody>
      </p:sp>
      <p:sp>
        <p:nvSpPr>
          <p:cNvPr id="52" name="Rectangle 51">
            <a:extLst>
              <a:ext uri="{FF2B5EF4-FFF2-40B4-BE49-F238E27FC236}">
                <a16:creationId xmlns:a16="http://schemas.microsoft.com/office/drawing/2014/main" id="{FEF4A140-B152-F34A-B37E-74B986F4FA74}"/>
              </a:ext>
            </a:extLst>
          </p:cNvPr>
          <p:cNvSpPr/>
          <p:nvPr/>
        </p:nvSpPr>
        <p:spPr>
          <a:xfrm>
            <a:off x="8041500" y="2448236"/>
            <a:ext cx="4072579" cy="1754326"/>
          </a:xfrm>
          <a:prstGeom prst="rect">
            <a:avLst/>
          </a:prstGeom>
        </p:spPr>
        <p:txBody>
          <a:bodyPr wrap="square">
            <a:spAutoFit/>
          </a:bodyPr>
          <a:lstStyle/>
          <a:p>
            <a:r>
              <a:rPr lang="en-US" sz="1200" i="1" dirty="0">
                <a:solidFill>
                  <a:srgbClr val="333333"/>
                </a:solidFill>
                <a:latin typeface="hero-new"/>
              </a:rPr>
              <a:t>Pursuant to the authority granted to Christopher W. </a:t>
            </a:r>
            <a:r>
              <a:rPr lang="en-US" sz="1200" i="1" dirty="0" err="1">
                <a:solidFill>
                  <a:srgbClr val="333333"/>
                </a:solidFill>
                <a:latin typeface="hero-new"/>
              </a:rPr>
              <a:t>Gerold</a:t>
            </a:r>
            <a:r>
              <a:rPr lang="en-US" sz="1200" i="1" dirty="0">
                <a:solidFill>
                  <a:srgbClr val="333333"/>
                </a:solidFill>
                <a:latin typeface="hero-new"/>
              </a:rPr>
              <a:t>, Chief of the New Jersey Bureau of Securities, under the Uniform Securities Law (1997), N.J.S.A 49:3-47 to -89 (“Securities Law”) and certain regulations thereunder, and based upon documents and information obtained during the investigation by the New Jersey Bureau of Securities (“Bureau”), the Bureau Chief hereby finds that there is good cause and it is in the public interest to enter this Summary Cease and Desist Order (“Order”) against Celsius Network, LLC. </a:t>
            </a:r>
          </a:p>
        </p:txBody>
      </p:sp>
      <p:pic>
        <p:nvPicPr>
          <p:cNvPr id="53" name="Picture 52">
            <a:extLst>
              <a:ext uri="{FF2B5EF4-FFF2-40B4-BE49-F238E27FC236}">
                <a16:creationId xmlns:a16="http://schemas.microsoft.com/office/drawing/2014/main" id="{4F9370FA-17F1-6E4B-90D4-763A40BD638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357720" y="2526116"/>
            <a:ext cx="1683780" cy="1522322"/>
          </a:xfrm>
          <a:prstGeom prst="rect">
            <a:avLst/>
          </a:prstGeom>
        </p:spPr>
      </p:pic>
    </p:spTree>
    <p:extLst>
      <p:ext uri="{BB962C8B-B14F-4D97-AF65-F5344CB8AC3E}">
        <p14:creationId xmlns:p14="http://schemas.microsoft.com/office/powerpoint/2010/main" val="3709344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One of the largest reasons consumers utilized custodied services like Tether or USDC is that they ostensibly did not deploy their custodied fiat deposits onto the capital markets.</a:t>
            </a:r>
          </a:p>
        </p:txBody>
      </p:sp>
      <p:pic>
        <p:nvPicPr>
          <p:cNvPr id="10" name="Picture 9">
            <a:extLst>
              <a:ext uri="{FF2B5EF4-FFF2-40B4-BE49-F238E27FC236}">
                <a16:creationId xmlns:a16="http://schemas.microsoft.com/office/drawing/2014/main" id="{C5BC53C6-C3D6-F04A-B4B8-9368F2565B02}"/>
              </a:ext>
            </a:extLst>
          </p:cNvPr>
          <p:cNvPicPr>
            <a:picLocks noChangeAspect="1"/>
          </p:cNvPicPr>
          <p:nvPr/>
        </p:nvPicPr>
        <p:blipFill>
          <a:blip r:embed="rId3"/>
          <a:stretch>
            <a:fillRect/>
          </a:stretch>
        </p:blipFill>
        <p:spPr>
          <a:xfrm>
            <a:off x="129732" y="2546062"/>
            <a:ext cx="3728923" cy="1950957"/>
          </a:xfrm>
          <a:prstGeom prst="rect">
            <a:avLst/>
          </a:prstGeom>
        </p:spPr>
      </p:pic>
      <p:pic>
        <p:nvPicPr>
          <p:cNvPr id="12" name="Picture 11">
            <a:extLst>
              <a:ext uri="{FF2B5EF4-FFF2-40B4-BE49-F238E27FC236}">
                <a16:creationId xmlns:a16="http://schemas.microsoft.com/office/drawing/2014/main" id="{533F0976-A74D-D249-A15F-65E0B2E21D1E}"/>
              </a:ext>
            </a:extLst>
          </p:cNvPr>
          <p:cNvPicPr>
            <a:picLocks noChangeAspect="1"/>
          </p:cNvPicPr>
          <p:nvPr/>
        </p:nvPicPr>
        <p:blipFill>
          <a:blip r:embed="rId4"/>
          <a:stretch>
            <a:fillRect/>
          </a:stretch>
        </p:blipFill>
        <p:spPr>
          <a:xfrm>
            <a:off x="4343506" y="2546062"/>
            <a:ext cx="3504986" cy="3541784"/>
          </a:xfrm>
          <a:prstGeom prst="rect">
            <a:avLst/>
          </a:prstGeom>
        </p:spPr>
      </p:pic>
      <p:sp>
        <p:nvSpPr>
          <p:cNvPr id="13" name="Text Placeholder 2">
            <a:extLst>
              <a:ext uri="{FF2B5EF4-FFF2-40B4-BE49-F238E27FC236}">
                <a16:creationId xmlns:a16="http://schemas.microsoft.com/office/drawing/2014/main" id="{C7F74C02-5097-FE45-A684-AA64E5844BB6}"/>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Unfortunately, Tether appears to have always deployed their capital and has been quickly backtracking on that promise. </a:t>
            </a:r>
          </a:p>
        </p:txBody>
      </p:sp>
      <p:pic>
        <p:nvPicPr>
          <p:cNvPr id="17" name="Picture 16">
            <a:extLst>
              <a:ext uri="{FF2B5EF4-FFF2-40B4-BE49-F238E27FC236}">
                <a16:creationId xmlns:a16="http://schemas.microsoft.com/office/drawing/2014/main" id="{8B1B7CD4-0B32-9F41-8156-E8CD2A6EC26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250449" y="2546062"/>
            <a:ext cx="3867598" cy="1622193"/>
          </a:xfrm>
          <a:prstGeom prst="rect">
            <a:avLst/>
          </a:prstGeom>
        </p:spPr>
      </p:pic>
      <p:sp>
        <p:nvSpPr>
          <p:cNvPr id="19" name="TextBox 18">
            <a:extLst>
              <a:ext uri="{FF2B5EF4-FFF2-40B4-BE49-F238E27FC236}">
                <a16:creationId xmlns:a16="http://schemas.microsoft.com/office/drawing/2014/main" id="{1266C52D-90A9-DF4B-973E-6CB28D6F1273}"/>
              </a:ext>
            </a:extLst>
          </p:cNvPr>
          <p:cNvSpPr txBox="1"/>
          <p:nvPr/>
        </p:nvSpPr>
        <p:spPr>
          <a:xfrm>
            <a:off x="73953" y="2124370"/>
            <a:ext cx="384048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B3D40"/>
                </a:solidFill>
                <a:effectLst/>
                <a:uLnTx/>
                <a:uFillTx/>
                <a:latin typeface="Calibri" panose="020F0502020204030204"/>
                <a:ea typeface="+mn-ea"/>
                <a:cs typeface="+mn-cs"/>
              </a:rPr>
              <a:t>2016</a:t>
            </a:r>
          </a:p>
        </p:txBody>
      </p:sp>
      <p:sp>
        <p:nvSpPr>
          <p:cNvPr id="20" name="TextBox 19">
            <a:extLst>
              <a:ext uri="{FF2B5EF4-FFF2-40B4-BE49-F238E27FC236}">
                <a16:creationId xmlns:a16="http://schemas.microsoft.com/office/drawing/2014/main" id="{94B5F24F-64AF-D841-A412-6513558713C0}"/>
              </a:ext>
            </a:extLst>
          </p:cNvPr>
          <p:cNvSpPr txBox="1"/>
          <p:nvPr/>
        </p:nvSpPr>
        <p:spPr>
          <a:xfrm>
            <a:off x="8264008" y="2124370"/>
            <a:ext cx="384048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B3D40"/>
                </a:solidFill>
                <a:effectLst/>
                <a:uLnTx/>
                <a:uFillTx/>
                <a:latin typeface="Calibri" panose="020F0502020204030204"/>
                <a:ea typeface="+mn-ea"/>
                <a:cs typeface="+mn-cs"/>
              </a:rPr>
              <a:t>2022</a:t>
            </a:r>
          </a:p>
        </p:txBody>
      </p:sp>
      <p:sp>
        <p:nvSpPr>
          <p:cNvPr id="21" name="TextBox 20">
            <a:extLst>
              <a:ext uri="{FF2B5EF4-FFF2-40B4-BE49-F238E27FC236}">
                <a16:creationId xmlns:a16="http://schemas.microsoft.com/office/drawing/2014/main" id="{BCEA3B14-68ED-4D4C-9F26-7AAB9A9ABA50}"/>
              </a:ext>
            </a:extLst>
          </p:cNvPr>
          <p:cNvSpPr txBox="1"/>
          <p:nvPr/>
        </p:nvSpPr>
        <p:spPr>
          <a:xfrm>
            <a:off x="4175759" y="2124370"/>
            <a:ext cx="384048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B3D40"/>
                </a:solidFill>
                <a:effectLst/>
                <a:uLnTx/>
                <a:uFillTx/>
                <a:latin typeface="Calibri" panose="020F0502020204030204"/>
                <a:ea typeface="+mn-ea"/>
                <a:cs typeface="+mn-cs"/>
              </a:rPr>
              <a:t>2019</a:t>
            </a:r>
          </a:p>
        </p:txBody>
      </p:sp>
      <p:cxnSp>
        <p:nvCxnSpPr>
          <p:cNvPr id="22" name="Straight Connector 21">
            <a:extLst>
              <a:ext uri="{FF2B5EF4-FFF2-40B4-BE49-F238E27FC236}">
                <a16:creationId xmlns:a16="http://schemas.microsoft.com/office/drawing/2014/main" id="{5F8C9548-A854-2041-8580-D82B2FA2281F}"/>
              </a:ext>
            </a:extLst>
          </p:cNvPr>
          <p:cNvCxnSpPr>
            <a:cxnSpLocks/>
          </p:cNvCxnSpPr>
          <p:nvPr/>
        </p:nvCxnSpPr>
        <p:spPr>
          <a:xfrm>
            <a:off x="4078746" y="2124801"/>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17A4E0-9CD9-DC45-943C-8B8A5B8CDD99}"/>
              </a:ext>
            </a:extLst>
          </p:cNvPr>
          <p:cNvCxnSpPr>
            <a:cxnSpLocks/>
          </p:cNvCxnSpPr>
          <p:nvPr/>
        </p:nvCxnSpPr>
        <p:spPr>
          <a:xfrm>
            <a:off x="8091187" y="2124801"/>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BFB272-82BC-EB4F-B3ED-3454DEE23FB7}"/>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8DE331B-50D8-6747-801B-F18E8F54CC50}"/>
              </a:ext>
            </a:extLst>
          </p:cNvPr>
          <p:cNvSpPr txBox="1"/>
          <p:nvPr/>
        </p:nvSpPr>
        <p:spPr>
          <a:xfrm>
            <a:off x="73953" y="4536211"/>
            <a:ext cx="38404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rPr>
              <a:t>The original promise of Tether from their archived website in 2016 was a digital token backed 1 to 1 with fiat currency. It is unknown currently if this was ever the case, but according to legal disclosures, the currency provided as collateral has been confirmed to have been deployed in capital markets as early as mid-2017.</a:t>
            </a:r>
          </a:p>
        </p:txBody>
      </p:sp>
      <p:sp>
        <p:nvSpPr>
          <p:cNvPr id="35" name="TextBox 34">
            <a:extLst>
              <a:ext uri="{FF2B5EF4-FFF2-40B4-BE49-F238E27FC236}">
                <a16:creationId xmlns:a16="http://schemas.microsoft.com/office/drawing/2014/main" id="{9D4E6373-22C9-1548-88BA-D0F60B9649C0}"/>
              </a:ext>
            </a:extLst>
          </p:cNvPr>
          <p:cNvSpPr txBox="1"/>
          <p:nvPr/>
        </p:nvSpPr>
        <p:spPr>
          <a:xfrm>
            <a:off x="4100811" y="6143666"/>
            <a:ext cx="3990376" cy="461665"/>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During the legal proceedings In 2019, the website was quietly changed to include </a:t>
            </a:r>
            <a:r>
              <a:rPr lang="en-US" sz="1200" b="1" dirty="0">
                <a:solidFill>
                  <a:srgbClr val="3B3D40"/>
                </a:solidFill>
              </a:rPr>
              <a:t>other assets “</a:t>
            </a: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from time to time”.</a:t>
            </a:r>
          </a:p>
        </p:txBody>
      </p:sp>
      <p:sp>
        <p:nvSpPr>
          <p:cNvPr id="36" name="TextBox 35">
            <a:extLst>
              <a:ext uri="{FF2B5EF4-FFF2-40B4-BE49-F238E27FC236}">
                <a16:creationId xmlns:a16="http://schemas.microsoft.com/office/drawing/2014/main" id="{5CA03392-BE92-A546-A443-842FD2069701}"/>
              </a:ext>
            </a:extLst>
          </p:cNvPr>
          <p:cNvSpPr txBox="1"/>
          <p:nvPr/>
        </p:nvSpPr>
        <p:spPr>
          <a:xfrm>
            <a:off x="8264008" y="4195828"/>
            <a:ext cx="384048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After Tether had been successfully sued by the Attorney General of New York in 2021</a:t>
            </a:r>
            <a:r>
              <a:rPr lang="en-US" sz="1200" b="1" dirty="0">
                <a:solidFill>
                  <a:srgbClr val="3B3D40"/>
                </a:solidFill>
                <a:latin typeface="Calibri" panose="020F0502020204030204"/>
              </a:rPr>
              <a:t>, T</a:t>
            </a: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ether’s website was further changed and they have admitted that their reserves are not cash. Their reserves are broken down in detail on the next slide.</a:t>
            </a:r>
          </a:p>
        </p:txBody>
      </p:sp>
    </p:spTree>
    <p:extLst>
      <p:ext uri="{BB962C8B-B14F-4D97-AF65-F5344CB8AC3E}">
        <p14:creationId xmlns:p14="http://schemas.microsoft.com/office/powerpoint/2010/main" val="3576061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That unfortunately is not the case and a plurality of Tether’s reserves are deployed in short-term commercial paper. Current speculation is that it is primarily deployed to Chinese real estate developers.</a:t>
            </a:r>
          </a:p>
        </p:txBody>
      </p:sp>
      <p:sp>
        <p:nvSpPr>
          <p:cNvPr id="4" name="Text Placeholder 2">
            <a:extLst>
              <a:ext uri="{FF2B5EF4-FFF2-40B4-BE49-F238E27FC236}">
                <a16:creationId xmlns:a16="http://schemas.microsoft.com/office/drawing/2014/main" id="{51EC2B8F-3C00-4B45-B852-4A76EA145C78}"/>
              </a:ext>
            </a:extLst>
          </p:cNvPr>
          <p:cNvSpPr txBox="1">
            <a:spLocks/>
          </p:cNvSpPr>
          <p:nvPr/>
        </p:nvSpPr>
        <p:spPr>
          <a:xfrm>
            <a:off x="6242756" y="1736828"/>
            <a:ext cx="544156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Commercial Paper Specifics</a:t>
            </a:r>
          </a:p>
        </p:txBody>
      </p:sp>
      <p:cxnSp>
        <p:nvCxnSpPr>
          <p:cNvPr id="5" name="Straight Connector 4">
            <a:extLst>
              <a:ext uri="{FF2B5EF4-FFF2-40B4-BE49-F238E27FC236}">
                <a16:creationId xmlns:a16="http://schemas.microsoft.com/office/drawing/2014/main" id="{92C62F7C-F380-1D4C-AAD2-46E07900E233}"/>
              </a:ext>
            </a:extLst>
          </p:cNvPr>
          <p:cNvCxnSpPr>
            <a:cxnSpLocks/>
          </p:cNvCxnSpPr>
          <p:nvPr/>
        </p:nvCxnSpPr>
        <p:spPr>
          <a:xfrm>
            <a:off x="6219758" y="1992829"/>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4DC4E921-38A3-4649-9CEE-25A2616C2E18}"/>
              </a:ext>
            </a:extLst>
          </p:cNvPr>
          <p:cNvSpPr txBox="1">
            <a:spLocks/>
          </p:cNvSpPr>
          <p:nvPr/>
        </p:nvSpPr>
        <p:spPr>
          <a:xfrm>
            <a:off x="357811" y="1736828"/>
            <a:ext cx="548983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Tether Reserve</a:t>
            </a:r>
          </a:p>
        </p:txBody>
      </p:sp>
      <p:cxnSp>
        <p:nvCxnSpPr>
          <p:cNvPr id="7" name="Straight Connector 6">
            <a:extLst>
              <a:ext uri="{FF2B5EF4-FFF2-40B4-BE49-F238E27FC236}">
                <a16:creationId xmlns:a16="http://schemas.microsoft.com/office/drawing/2014/main" id="{82FFA07B-AFD3-4B48-8763-4C963AE1417E}"/>
              </a:ext>
            </a:extLst>
          </p:cNvPr>
          <p:cNvCxnSpPr>
            <a:cxnSpLocks/>
          </p:cNvCxnSpPr>
          <p:nvPr/>
        </p:nvCxnSpPr>
        <p:spPr>
          <a:xfrm>
            <a:off x="357812" y="1992829"/>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C7ABB71D-27B5-9D4E-B625-2C5BDB86E0BD}"/>
              </a:ext>
            </a:extLst>
          </p:cNvPr>
          <p:cNvGraphicFramePr/>
          <p:nvPr/>
        </p:nvGraphicFramePr>
        <p:xfrm>
          <a:off x="357812" y="2000558"/>
          <a:ext cx="5489833" cy="4675769"/>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8AC021AA-F113-3544-A396-F5D1BAD05B43}"/>
              </a:ext>
            </a:extLst>
          </p:cNvPr>
          <p:cNvSpPr/>
          <p:nvPr/>
        </p:nvSpPr>
        <p:spPr>
          <a:xfrm>
            <a:off x="6095999" y="4541634"/>
            <a:ext cx="6018081" cy="1815882"/>
          </a:xfrm>
          <a:prstGeom prst="rect">
            <a:avLst/>
          </a:prstGeom>
        </p:spPr>
        <p:txBody>
          <a:bodyPr wrap="square">
            <a:spAutoFit/>
          </a:bodyPr>
          <a:lstStyle/>
          <a:p>
            <a:pPr marL="117475" lvl="0"/>
            <a:r>
              <a:rPr lang="en-US" sz="1600" dirty="0">
                <a:solidFill>
                  <a:srgbClr val="3B3D40"/>
                </a:solidFill>
              </a:rPr>
              <a:t>While Tether has claimed to have never held Evergrande stock specifically, it’s implied they hold Chinese commercial paper with A2+ ratings. It should be noted however that these companies have seen significant downgrades in the past 3 months and as of writing (April 12) Tether has not released its March 31</a:t>
            </a:r>
            <a:r>
              <a:rPr lang="en-US" sz="1600" baseline="30000" dirty="0">
                <a:solidFill>
                  <a:srgbClr val="3B3D40"/>
                </a:solidFill>
              </a:rPr>
              <a:t>st</a:t>
            </a:r>
            <a:r>
              <a:rPr lang="en-US" sz="1600" dirty="0">
                <a:solidFill>
                  <a:srgbClr val="3B3D40"/>
                </a:solidFill>
              </a:rPr>
              <a:t> audit report that would show any changes in the distribution of commercial paper after the major downgrades in the Chinese real estate sector earlier this year.</a:t>
            </a:r>
            <a:endParaRPr lang="en-US" sz="1200" dirty="0">
              <a:solidFill>
                <a:srgbClr val="3B3D40"/>
              </a:solidFill>
            </a:endParaRPr>
          </a:p>
        </p:txBody>
      </p:sp>
      <p:sp>
        <p:nvSpPr>
          <p:cNvPr id="15" name="Rectangle 14">
            <a:extLst>
              <a:ext uri="{FF2B5EF4-FFF2-40B4-BE49-F238E27FC236}">
                <a16:creationId xmlns:a16="http://schemas.microsoft.com/office/drawing/2014/main" id="{860F3DC5-7E72-C84B-B471-C034D1862C11}"/>
              </a:ext>
            </a:extLst>
          </p:cNvPr>
          <p:cNvSpPr/>
          <p:nvPr/>
        </p:nvSpPr>
        <p:spPr>
          <a:xfrm>
            <a:off x="7540831" y="2090543"/>
            <a:ext cx="4293357" cy="2246769"/>
          </a:xfrm>
          <a:prstGeom prst="rect">
            <a:avLst/>
          </a:prstGeom>
        </p:spPr>
        <p:txBody>
          <a:bodyPr wrap="square">
            <a:spAutoFit/>
          </a:bodyPr>
          <a:lstStyle/>
          <a:p>
            <a:r>
              <a:rPr lang="en-US" sz="1400" i="1" dirty="0">
                <a:solidFill>
                  <a:srgbClr val="333333"/>
                </a:solidFill>
                <a:latin typeface="hero-new"/>
              </a:rPr>
              <a:t>If the concern is Evergrande, see our earlier statement: “Doesn't hold and never held.” (In regards to Evergrande commercial paper specifically)</a:t>
            </a:r>
          </a:p>
          <a:p>
            <a:endParaRPr lang="en-US" sz="1400" i="1" dirty="0">
              <a:solidFill>
                <a:srgbClr val="333333"/>
              </a:solidFill>
              <a:latin typeface="hero-new"/>
            </a:endParaRPr>
          </a:p>
          <a:p>
            <a:r>
              <a:rPr lang="en-US" sz="1400" i="1" dirty="0">
                <a:solidFill>
                  <a:srgbClr val="333333"/>
                </a:solidFill>
                <a:latin typeface="hero-new"/>
              </a:rPr>
              <a:t>If the concern is Chinese CP, as such, we have published the ratings on our portfolio and the maturities as part of our June 30, 2021 reserves report (subject to the assurance opinion from Moore Cayman).</a:t>
            </a:r>
          </a:p>
          <a:p>
            <a:endParaRPr lang="en-US" sz="1400" i="1" dirty="0">
              <a:solidFill>
                <a:srgbClr val="333333"/>
              </a:solidFill>
              <a:latin typeface="hero-new"/>
            </a:endParaRPr>
          </a:p>
          <a:p>
            <a:r>
              <a:rPr lang="en-US" sz="1400" i="1" dirty="0">
                <a:solidFill>
                  <a:srgbClr val="333333"/>
                </a:solidFill>
                <a:latin typeface="hero-new"/>
              </a:rPr>
              <a:t>-Stuart </a:t>
            </a:r>
            <a:r>
              <a:rPr lang="en-US" sz="1400" i="1" dirty="0" err="1">
                <a:solidFill>
                  <a:srgbClr val="333333"/>
                </a:solidFill>
                <a:latin typeface="hero-new"/>
              </a:rPr>
              <a:t>Hoegner</a:t>
            </a:r>
            <a:r>
              <a:rPr lang="en-US" sz="1400" i="1" dirty="0">
                <a:solidFill>
                  <a:srgbClr val="333333"/>
                </a:solidFill>
                <a:latin typeface="hero-new"/>
              </a:rPr>
              <a:t> (General Counsel of </a:t>
            </a:r>
            <a:r>
              <a:rPr lang="en-US" sz="1400" i="1" dirty="0" err="1">
                <a:solidFill>
                  <a:srgbClr val="333333"/>
                </a:solidFill>
                <a:latin typeface="hero-new"/>
              </a:rPr>
              <a:t>Tether.to</a:t>
            </a:r>
            <a:r>
              <a:rPr lang="en-US" sz="1400" i="1" dirty="0">
                <a:solidFill>
                  <a:srgbClr val="333333"/>
                </a:solidFill>
                <a:latin typeface="hero-new"/>
              </a:rPr>
              <a:t>)</a:t>
            </a:r>
          </a:p>
        </p:txBody>
      </p:sp>
      <p:sp>
        <p:nvSpPr>
          <p:cNvPr id="17" name="Rectangle 1">
            <a:extLst>
              <a:ext uri="{FF2B5EF4-FFF2-40B4-BE49-F238E27FC236}">
                <a16:creationId xmlns:a16="http://schemas.microsoft.com/office/drawing/2014/main" id="{BBE35404-ECA3-924F-BAA3-D9857D9C4C4A}"/>
              </a:ext>
            </a:extLst>
          </p:cNvPr>
          <p:cNvSpPr>
            <a:spLocks noChangeArrowheads="1"/>
          </p:cNvSpPr>
          <p:nvPr/>
        </p:nvSpPr>
        <p:spPr bwMode="auto">
          <a:xfrm>
            <a:off x="0" y="0"/>
            <a:ext cx="327025"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000000"/>
                </a:solidFill>
                <a:effectLst/>
                <a:latin typeface="Times" pitchFamily="2" charset="0"/>
              </a:rPr>
            </a:br>
            <a:endParaRPr kumimoji="0" lang="en-US" altLang="en-US" sz="1100" b="0" i="0" u="none" strike="noStrike" cap="none" normalizeH="0" baseline="0">
              <a:ln>
                <a:noFill/>
              </a:ln>
              <a:solidFill>
                <a:srgbClr val="000000"/>
              </a:solidFill>
              <a:effectLst/>
              <a:latin typeface="Times"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D582EC00-BA05-334A-B7D0-85A5DB112D24}"/>
              </a:ext>
            </a:extLst>
          </p:cNvPr>
          <p:cNvSpPr>
            <a:spLocks noChangeArrowheads="1"/>
          </p:cNvSpPr>
          <p:nvPr/>
        </p:nvSpPr>
        <p:spPr bwMode="auto">
          <a:xfrm>
            <a:off x="0" y="0"/>
            <a:ext cx="327025"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US"/>
          </a:p>
        </p:txBody>
      </p:sp>
      <p:sp>
        <p:nvSpPr>
          <p:cNvPr id="23" name="Oval 22">
            <a:extLst>
              <a:ext uri="{FF2B5EF4-FFF2-40B4-BE49-F238E27FC236}">
                <a16:creationId xmlns:a16="http://schemas.microsoft.com/office/drawing/2014/main" id="{03343E85-E1F6-C246-8CBE-09881C48E1CF}"/>
              </a:ext>
            </a:extLst>
          </p:cNvPr>
          <p:cNvSpPr/>
          <p:nvPr/>
        </p:nvSpPr>
        <p:spPr>
          <a:xfrm>
            <a:off x="6344357" y="2670114"/>
            <a:ext cx="1087626" cy="1087626"/>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2346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Redeploying collateral is extremely risky because shocks hit hard and fast and often require liquidating billions in just a few hours.</a:t>
            </a:r>
          </a:p>
        </p:txBody>
      </p:sp>
      <p:sp>
        <p:nvSpPr>
          <p:cNvPr id="9" name="Text Placeholder 2">
            <a:extLst>
              <a:ext uri="{FF2B5EF4-FFF2-40B4-BE49-F238E27FC236}">
                <a16:creationId xmlns:a16="http://schemas.microsoft.com/office/drawing/2014/main" id="{E05F0EE9-EF85-E145-AD1A-7C4C773725F9}"/>
              </a:ext>
            </a:extLst>
          </p:cNvPr>
          <p:cNvSpPr txBox="1">
            <a:spLocks/>
          </p:cNvSpPr>
          <p:nvPr/>
        </p:nvSpPr>
        <p:spPr>
          <a:xfrm>
            <a:off x="223056" y="1603123"/>
            <a:ext cx="11745888"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Gary Gorton</a:t>
            </a:r>
            <a:r>
              <a:rPr lang="en-US" sz="1600" b="0" baseline="30000" dirty="0">
                <a:latin typeface="Helvetica Neue" panose="02000503000000020004" pitchFamily="2" charset="0"/>
                <a:ea typeface="Helvetica Neue" panose="02000503000000020004" pitchFamily="2" charset="0"/>
                <a:cs typeface="Helvetica Neue" panose="02000503000000020004" pitchFamily="2" charset="0"/>
              </a:rPr>
              <a:t>1</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and Jeffery Zhang</a:t>
            </a:r>
            <a:r>
              <a:rPr lang="en-US" sz="1600" b="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argue that, similar to early banking attempts in the 1840s, “privately produced monies are not an effective medium of exchange because they are not always accepted at par and are subject to runs.</a:t>
            </a:r>
          </a:p>
        </p:txBody>
      </p:sp>
      <p:cxnSp>
        <p:nvCxnSpPr>
          <p:cNvPr id="10" name="Straight Connector 9">
            <a:extLst>
              <a:ext uri="{FF2B5EF4-FFF2-40B4-BE49-F238E27FC236}">
                <a16:creationId xmlns:a16="http://schemas.microsoft.com/office/drawing/2014/main" id="{CC6CBB9D-D63A-634A-A76B-70B9E2ACC707}"/>
              </a:ext>
            </a:extLst>
          </p:cNvPr>
          <p:cNvCxnSpPr>
            <a:cxnSpLocks/>
          </p:cNvCxnSpPr>
          <p:nvPr/>
        </p:nvCxnSpPr>
        <p:spPr>
          <a:xfrm>
            <a:off x="341171" y="2067576"/>
            <a:ext cx="1150965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811817-98C6-D045-BF2F-E72628A09435}"/>
              </a:ext>
            </a:extLst>
          </p:cNvPr>
          <p:cNvSpPr/>
          <p:nvPr/>
        </p:nvSpPr>
        <p:spPr>
          <a:xfrm>
            <a:off x="0" y="6605331"/>
            <a:ext cx="7949612" cy="246221"/>
          </a:xfrm>
          <a:prstGeom prst="rect">
            <a:avLst/>
          </a:prstGeom>
        </p:spPr>
        <p:txBody>
          <a:bodyPr wrap="none">
            <a:spAutoFit/>
          </a:bodyPr>
          <a:lstStyle/>
          <a:p>
            <a:r>
              <a:rPr lang="en-US" sz="1000" i="1"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1.) Yale School of Management; U.S. National Bureau of Economic Research (NBER); Yale University - Yale Program on Financial Stability</a:t>
            </a:r>
          </a:p>
        </p:txBody>
      </p:sp>
      <p:sp>
        <p:nvSpPr>
          <p:cNvPr id="22" name="Rectangle 21">
            <a:extLst>
              <a:ext uri="{FF2B5EF4-FFF2-40B4-BE49-F238E27FC236}">
                <a16:creationId xmlns:a16="http://schemas.microsoft.com/office/drawing/2014/main" id="{4A1D4F80-023A-AB40-87CB-AD20781D2FE8}"/>
              </a:ext>
            </a:extLst>
          </p:cNvPr>
          <p:cNvSpPr/>
          <p:nvPr/>
        </p:nvSpPr>
        <p:spPr>
          <a:xfrm>
            <a:off x="8096920" y="6605330"/>
            <a:ext cx="3482043" cy="246221"/>
          </a:xfrm>
          <a:prstGeom prst="rect">
            <a:avLst/>
          </a:prstGeom>
        </p:spPr>
        <p:txBody>
          <a:bodyPr wrap="none">
            <a:spAutoFit/>
          </a:bodyPr>
          <a:lstStyle/>
          <a:p>
            <a:r>
              <a:rPr lang="en-US" sz="1000" i="1"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2.) Board of Governor of the U.S. Federal Reserve System</a:t>
            </a:r>
            <a:endParaRPr lang="en-US" sz="1200" dirty="0">
              <a:solidFill>
                <a:srgbClr val="3B3D40"/>
              </a:solidFill>
            </a:endParaRPr>
          </a:p>
        </p:txBody>
      </p:sp>
      <p:grpSp>
        <p:nvGrpSpPr>
          <p:cNvPr id="27" name="Group 26">
            <a:extLst>
              <a:ext uri="{FF2B5EF4-FFF2-40B4-BE49-F238E27FC236}">
                <a16:creationId xmlns:a16="http://schemas.microsoft.com/office/drawing/2014/main" id="{8CB2C77E-749F-FE46-84F7-D5665D53184B}"/>
              </a:ext>
            </a:extLst>
          </p:cNvPr>
          <p:cNvGrpSpPr/>
          <p:nvPr/>
        </p:nvGrpSpPr>
        <p:grpSpPr>
          <a:xfrm>
            <a:off x="541227" y="4043947"/>
            <a:ext cx="1845534" cy="1187564"/>
            <a:chOff x="4838516" y="4283742"/>
            <a:chExt cx="1845534" cy="1187564"/>
          </a:xfrm>
        </p:grpSpPr>
        <p:pic>
          <p:nvPicPr>
            <p:cNvPr id="28" name="Picture 2" descr="Neutrino USD price today, USDN to USD live, marketcap and chart |  CoinMarketCap">
              <a:extLst>
                <a:ext uri="{FF2B5EF4-FFF2-40B4-BE49-F238E27FC236}">
                  <a16:creationId xmlns:a16="http://schemas.microsoft.com/office/drawing/2014/main" id="{147DE745-D0E4-5645-8C23-D35306FAE1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4083" y="428374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2">
              <a:extLst>
                <a:ext uri="{FF2B5EF4-FFF2-40B4-BE49-F238E27FC236}">
                  <a16:creationId xmlns:a16="http://schemas.microsoft.com/office/drawing/2014/main" id="{6FC4996A-98D1-0748-B9B8-8C32502D0F40}"/>
                </a:ext>
              </a:extLst>
            </p:cNvPr>
            <p:cNvSpPr txBox="1">
              <a:spLocks/>
            </p:cNvSpPr>
            <p:nvPr/>
          </p:nvSpPr>
          <p:spPr>
            <a:xfrm>
              <a:off x="4838516" y="5223033"/>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Neutrino</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1" name="Text Placeholder 2">
            <a:extLst>
              <a:ext uri="{FF2B5EF4-FFF2-40B4-BE49-F238E27FC236}">
                <a16:creationId xmlns:a16="http://schemas.microsoft.com/office/drawing/2014/main" id="{6651A4BE-852E-6645-AB7B-2A003F136E33}"/>
              </a:ext>
            </a:extLst>
          </p:cNvPr>
          <p:cNvSpPr txBox="1">
            <a:spLocks/>
          </p:cNvSpPr>
          <p:nvPr/>
        </p:nvSpPr>
        <p:spPr>
          <a:xfrm>
            <a:off x="457200" y="2140930"/>
            <a:ext cx="11121762" cy="25314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Many modern stablecoins struggle to return to parity after they </a:t>
            </a:r>
            <a:r>
              <a:rPr lang="en-US" sz="1600" dirty="0" err="1">
                <a:latin typeface="Calibri" panose="020F0502020204030204" pitchFamily="34" charset="0"/>
                <a:ea typeface="Helvetica Neue" panose="02000503000000020004" pitchFamily="2" charset="0"/>
                <a:cs typeface="Calibri" panose="020F0502020204030204" pitchFamily="34" charset="0"/>
              </a:rPr>
              <a:t>depeg</a:t>
            </a:r>
            <a:r>
              <a:rPr lang="en-US" sz="1600" dirty="0">
                <a:latin typeface="Calibri" panose="020F0502020204030204" pitchFamily="34" charset="0"/>
                <a:ea typeface="Helvetica Neue" panose="02000503000000020004" pitchFamily="2" charset="0"/>
                <a:cs typeface="Calibri" panose="020F0502020204030204" pitchFamily="34" charset="0"/>
              </a:rPr>
              <a:t> and require billion dollar+ open market operations.</a:t>
            </a:r>
          </a:p>
        </p:txBody>
      </p:sp>
      <p:graphicFrame>
        <p:nvGraphicFramePr>
          <p:cNvPr id="12" name="Chart 11">
            <a:extLst>
              <a:ext uri="{FF2B5EF4-FFF2-40B4-BE49-F238E27FC236}">
                <a16:creationId xmlns:a16="http://schemas.microsoft.com/office/drawing/2014/main" id="{9F754170-41C7-FB45-84E0-1A4A3C59EBD4}"/>
              </a:ext>
            </a:extLst>
          </p:cNvPr>
          <p:cNvGraphicFramePr/>
          <p:nvPr>
            <p:extLst>
              <p:ext uri="{D42A27DB-BD31-4B8C-83A1-F6EECF244321}">
                <p14:modId xmlns:p14="http://schemas.microsoft.com/office/powerpoint/2010/main" val="1351315130"/>
              </p:ext>
            </p:extLst>
          </p:nvPr>
        </p:nvGraphicFramePr>
        <p:xfrm>
          <a:off x="0" y="2324617"/>
          <a:ext cx="12192000" cy="3393627"/>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9A56B87D-2797-3E43-A5CE-11ED1812075F}"/>
              </a:ext>
            </a:extLst>
          </p:cNvPr>
          <p:cNvSpPr/>
          <p:nvPr/>
        </p:nvSpPr>
        <p:spPr>
          <a:xfrm>
            <a:off x="1668966" y="4198191"/>
            <a:ext cx="4297680" cy="830997"/>
          </a:xfrm>
          <a:prstGeom prst="rect">
            <a:avLst/>
          </a:prstGeom>
        </p:spPr>
        <p:txBody>
          <a:bodyPr wrap="square">
            <a:spAutoFit/>
          </a:bodyPr>
          <a:lstStyle/>
          <a:p>
            <a:pPr marL="227013" lvl="0" algn="ctr"/>
            <a:r>
              <a:rPr lang="en-US" sz="1200" dirty="0">
                <a:solidFill>
                  <a:srgbClr val="3B3D40"/>
                </a:solidFill>
              </a:rPr>
              <a:t>On April 2</a:t>
            </a:r>
            <a:r>
              <a:rPr lang="en-US" sz="1200" baseline="30000" dirty="0">
                <a:solidFill>
                  <a:srgbClr val="3B3D40"/>
                </a:solidFill>
              </a:rPr>
              <a:t>nd</a:t>
            </a:r>
            <a:r>
              <a:rPr lang="en-US" sz="1200" dirty="0">
                <a:solidFill>
                  <a:srgbClr val="3B3D40"/>
                </a:solidFill>
              </a:rPr>
              <a:t> 2022, Neutrino began to </a:t>
            </a:r>
            <a:r>
              <a:rPr lang="en-US" sz="1200" dirty="0" err="1">
                <a:solidFill>
                  <a:srgbClr val="3B3D40"/>
                </a:solidFill>
              </a:rPr>
              <a:t>depeg</a:t>
            </a:r>
            <a:r>
              <a:rPr lang="en-US" sz="1200" dirty="0">
                <a:solidFill>
                  <a:srgbClr val="3B3D40"/>
                </a:solidFill>
              </a:rPr>
              <a:t> from the dollar. Waves were liquidated to shore up the price and maintain the peg, however despite a large sale of WAVES, it still trades at 3% discount to the USD one week later.</a:t>
            </a:r>
          </a:p>
        </p:txBody>
      </p:sp>
      <p:sp>
        <p:nvSpPr>
          <p:cNvPr id="14" name="Rectangle 13">
            <a:extLst>
              <a:ext uri="{FF2B5EF4-FFF2-40B4-BE49-F238E27FC236}">
                <a16:creationId xmlns:a16="http://schemas.microsoft.com/office/drawing/2014/main" id="{8C967389-351C-8141-8942-FF03C134CC8E}"/>
              </a:ext>
            </a:extLst>
          </p:cNvPr>
          <p:cNvSpPr/>
          <p:nvPr/>
        </p:nvSpPr>
        <p:spPr>
          <a:xfrm>
            <a:off x="6096000" y="4198191"/>
            <a:ext cx="4297680" cy="830997"/>
          </a:xfrm>
          <a:prstGeom prst="rect">
            <a:avLst/>
          </a:prstGeom>
        </p:spPr>
        <p:txBody>
          <a:bodyPr wrap="square">
            <a:spAutoFit/>
          </a:bodyPr>
          <a:lstStyle/>
          <a:p>
            <a:pPr marL="227013" lvl="0" algn="ctr"/>
            <a:r>
              <a:rPr lang="en-US" sz="1200" dirty="0">
                <a:solidFill>
                  <a:srgbClr val="3B3D40"/>
                </a:solidFill>
              </a:rPr>
              <a:t>The price of WAVES meanwhile lost $2.6B+ USD as it was quickly liquidated to shore up Neutrino’s price. During the most intense period, it liquidated 20% of its market cap in just 24 hours or $40.4M USD per hour of open market operations. </a:t>
            </a:r>
          </a:p>
        </p:txBody>
      </p:sp>
      <p:grpSp>
        <p:nvGrpSpPr>
          <p:cNvPr id="15" name="Group 14">
            <a:extLst>
              <a:ext uri="{FF2B5EF4-FFF2-40B4-BE49-F238E27FC236}">
                <a16:creationId xmlns:a16="http://schemas.microsoft.com/office/drawing/2014/main" id="{3C4E9522-45C6-364B-BDAF-BF13999234FA}"/>
              </a:ext>
            </a:extLst>
          </p:cNvPr>
          <p:cNvGrpSpPr/>
          <p:nvPr/>
        </p:nvGrpSpPr>
        <p:grpSpPr>
          <a:xfrm>
            <a:off x="10005296" y="4043947"/>
            <a:ext cx="1845534" cy="1135624"/>
            <a:chOff x="607682" y="4244188"/>
            <a:chExt cx="1845534" cy="1135624"/>
          </a:xfrm>
        </p:grpSpPr>
        <p:pic>
          <p:nvPicPr>
            <p:cNvPr id="16" name="Graphic 15">
              <a:extLst>
                <a:ext uri="{FF2B5EF4-FFF2-40B4-BE49-F238E27FC236}">
                  <a16:creationId xmlns:a16="http://schemas.microsoft.com/office/drawing/2014/main" id="{A5E54528-F484-6342-AC15-DF0B3C9373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249" y="4244188"/>
              <a:ext cx="914400" cy="914400"/>
            </a:xfrm>
            <a:prstGeom prst="rect">
              <a:avLst/>
            </a:prstGeom>
          </p:spPr>
        </p:pic>
        <p:sp>
          <p:nvSpPr>
            <p:cNvPr id="17" name="Text Placeholder 2">
              <a:extLst>
                <a:ext uri="{FF2B5EF4-FFF2-40B4-BE49-F238E27FC236}">
                  <a16:creationId xmlns:a16="http://schemas.microsoft.com/office/drawing/2014/main" id="{3A936308-1D68-914B-8409-5909C58FEB55}"/>
                </a:ext>
              </a:extLst>
            </p:cNvPr>
            <p:cNvSpPr txBox="1">
              <a:spLocks/>
            </p:cNvSpPr>
            <p:nvPr/>
          </p:nvSpPr>
          <p:spPr>
            <a:xfrm>
              <a:off x="607682" y="5131539"/>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Waves</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8" name="Rectangle 17">
            <a:extLst>
              <a:ext uri="{FF2B5EF4-FFF2-40B4-BE49-F238E27FC236}">
                <a16:creationId xmlns:a16="http://schemas.microsoft.com/office/drawing/2014/main" id="{57E1AEBC-E7EF-D743-ABB2-21FD05478793}"/>
              </a:ext>
            </a:extLst>
          </p:cNvPr>
          <p:cNvSpPr/>
          <p:nvPr/>
        </p:nvSpPr>
        <p:spPr>
          <a:xfrm>
            <a:off x="120981" y="5701859"/>
            <a:ext cx="11950039" cy="954107"/>
          </a:xfrm>
          <a:prstGeom prst="rect">
            <a:avLst/>
          </a:prstGeom>
        </p:spPr>
        <p:txBody>
          <a:bodyPr wrap="square">
            <a:spAutoFit/>
          </a:bodyPr>
          <a:lstStyle/>
          <a:p>
            <a:pPr marL="227013"/>
            <a:r>
              <a:rPr lang="en-US" sz="1400" dirty="0">
                <a:solidFill>
                  <a:srgbClr val="3B3D40"/>
                </a:solidFill>
              </a:rPr>
              <a:t>Luckily this wasn’t a run on the stablecoin and the price proportionality held but it demonstrates the nonlinear relationship that can occur during runs. At its worst, the price of Neutrino was trading at a 25% discount to the dollar. In order to correct that, it required burning 53% of WAVES’s total market cap. On the first day, nearly $1B of WAVES was liquidated and in just 48 hours buyers needed to be found to purchase $1.8B of WAVES market cap. Luckily enough buyers were found, but it demonstrates how quickly and sharply price pressure escalates and the speed of the feedback loop. </a:t>
            </a:r>
          </a:p>
        </p:txBody>
      </p:sp>
    </p:spTree>
    <p:extLst>
      <p:ext uri="{BB962C8B-B14F-4D97-AF65-F5344CB8AC3E}">
        <p14:creationId xmlns:p14="http://schemas.microsoft.com/office/powerpoint/2010/main" val="476686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Traditional banks also have measures in place to mitigate liquidity risks and manage runs. Specifically, highly liquid interbank overnight exchanges and repurchase agreements.</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Banks cover each other’s liquidity needs in order to cover shortfalls and ensure that capital can be efficiently deployed.</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Graphic 6" descr="Bank">
            <a:extLst>
              <a:ext uri="{FF2B5EF4-FFF2-40B4-BE49-F238E27FC236}">
                <a16:creationId xmlns:a16="http://schemas.microsoft.com/office/drawing/2014/main" id="{223491D2-01A9-FB4C-80E5-4E696B365E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6300" y="3492127"/>
            <a:ext cx="914400" cy="914400"/>
          </a:xfrm>
          <a:prstGeom prst="rect">
            <a:avLst/>
          </a:prstGeom>
        </p:spPr>
      </p:pic>
      <p:pic>
        <p:nvPicPr>
          <p:cNvPr id="10" name="Graphic 9" descr="Bank">
            <a:extLst>
              <a:ext uri="{FF2B5EF4-FFF2-40B4-BE49-F238E27FC236}">
                <a16:creationId xmlns:a16="http://schemas.microsoft.com/office/drawing/2014/main" id="{3CA52FE6-EAE5-5847-8A92-CCC88E59FE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61432" y="3492127"/>
            <a:ext cx="914400" cy="914400"/>
          </a:xfrm>
          <a:prstGeom prst="rect">
            <a:avLst/>
          </a:prstGeom>
        </p:spPr>
      </p:pic>
      <p:cxnSp>
        <p:nvCxnSpPr>
          <p:cNvPr id="11" name="Straight Arrow Connector 10">
            <a:extLst>
              <a:ext uri="{FF2B5EF4-FFF2-40B4-BE49-F238E27FC236}">
                <a16:creationId xmlns:a16="http://schemas.microsoft.com/office/drawing/2014/main" id="{078C62E5-051A-D44B-803B-C742B6F460F5}"/>
              </a:ext>
            </a:extLst>
          </p:cNvPr>
          <p:cNvCxnSpPr>
            <a:cxnSpLocks/>
          </p:cNvCxnSpPr>
          <p:nvPr/>
        </p:nvCxnSpPr>
        <p:spPr>
          <a:xfrm>
            <a:off x="5090700" y="4097917"/>
            <a:ext cx="1970733" cy="0"/>
          </a:xfrm>
          <a:prstGeom prst="straightConnector1">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4AD32B-580A-7D4B-81F6-93698FA96343}"/>
              </a:ext>
            </a:extLst>
          </p:cNvPr>
          <p:cNvCxnSpPr>
            <a:cxnSpLocks/>
          </p:cNvCxnSpPr>
          <p:nvPr/>
        </p:nvCxnSpPr>
        <p:spPr>
          <a:xfrm>
            <a:off x="5090700" y="3812167"/>
            <a:ext cx="1970732" cy="0"/>
          </a:xfrm>
          <a:prstGeom prst="straightConnector1">
            <a:avLst/>
          </a:prstGeom>
          <a:ln w="7620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AB8D606-A5CF-FD47-8EAF-E5B676E2AFD8}"/>
              </a:ext>
            </a:extLst>
          </p:cNvPr>
          <p:cNvSpPr/>
          <p:nvPr/>
        </p:nvSpPr>
        <p:spPr>
          <a:xfrm>
            <a:off x="5570960" y="4155880"/>
            <a:ext cx="1010213" cy="338554"/>
          </a:xfrm>
          <a:prstGeom prst="rect">
            <a:avLst/>
          </a:prstGeom>
        </p:spPr>
        <p:txBody>
          <a:bodyPr wrap="none">
            <a:spAutoFit/>
          </a:bodyPr>
          <a:lstStyle/>
          <a:p>
            <a:pPr algn="ctr"/>
            <a:r>
              <a:rPr lang="en-US" sz="1600" b="1" dirty="0">
                <a:solidFill>
                  <a:srgbClr val="3B3D40"/>
                </a:solidFill>
              </a:rPr>
              <a:t>Securities</a:t>
            </a:r>
            <a:endParaRPr lang="en-US" sz="1600" dirty="0">
              <a:solidFill>
                <a:srgbClr val="3B3D40"/>
              </a:solidFill>
            </a:endParaRPr>
          </a:p>
        </p:txBody>
      </p:sp>
      <p:sp>
        <p:nvSpPr>
          <p:cNvPr id="17" name="Rectangle 16">
            <a:extLst>
              <a:ext uri="{FF2B5EF4-FFF2-40B4-BE49-F238E27FC236}">
                <a16:creationId xmlns:a16="http://schemas.microsoft.com/office/drawing/2014/main" id="{C12A1504-6E85-4B42-9F8E-E7D2AE2FC314}"/>
              </a:ext>
            </a:extLst>
          </p:cNvPr>
          <p:cNvSpPr/>
          <p:nvPr/>
        </p:nvSpPr>
        <p:spPr>
          <a:xfrm>
            <a:off x="5782556" y="3441391"/>
            <a:ext cx="587020" cy="338554"/>
          </a:xfrm>
          <a:prstGeom prst="rect">
            <a:avLst/>
          </a:prstGeom>
        </p:spPr>
        <p:txBody>
          <a:bodyPr wrap="none">
            <a:spAutoFit/>
          </a:bodyPr>
          <a:lstStyle/>
          <a:p>
            <a:pPr algn="ctr"/>
            <a:r>
              <a:rPr lang="en-US" sz="1600" b="1" dirty="0">
                <a:solidFill>
                  <a:srgbClr val="3B3D40"/>
                </a:solidFill>
              </a:rPr>
              <a:t>Cash</a:t>
            </a:r>
            <a:endParaRPr lang="en-US" sz="1600" dirty="0">
              <a:solidFill>
                <a:srgbClr val="3B3D40"/>
              </a:solidFill>
            </a:endParaRPr>
          </a:p>
        </p:txBody>
      </p:sp>
      <p:pic>
        <p:nvPicPr>
          <p:cNvPr id="25" name="Graphic 24" descr="Users">
            <a:extLst>
              <a:ext uri="{FF2B5EF4-FFF2-40B4-BE49-F238E27FC236}">
                <a16:creationId xmlns:a16="http://schemas.microsoft.com/office/drawing/2014/main" id="{852F47E8-7D94-ED4E-96BE-BF0710C12C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8866" y="2330029"/>
            <a:ext cx="914400" cy="914400"/>
          </a:xfrm>
          <a:prstGeom prst="rect">
            <a:avLst/>
          </a:prstGeom>
        </p:spPr>
      </p:pic>
      <p:cxnSp>
        <p:nvCxnSpPr>
          <p:cNvPr id="26" name="Elbow Connector 25">
            <a:extLst>
              <a:ext uri="{FF2B5EF4-FFF2-40B4-BE49-F238E27FC236}">
                <a16:creationId xmlns:a16="http://schemas.microsoft.com/office/drawing/2014/main" id="{D9D230E6-A468-6344-AE81-636FF288A27B}"/>
              </a:ext>
            </a:extLst>
          </p:cNvPr>
          <p:cNvCxnSpPr>
            <a:cxnSpLocks/>
            <a:stCxn id="25" idx="1"/>
            <a:endCxn id="34" idx="0"/>
          </p:cNvCxnSpPr>
          <p:nvPr/>
        </p:nvCxnSpPr>
        <p:spPr>
          <a:xfrm rot="10800000" flipV="1">
            <a:off x="4633500" y="2787229"/>
            <a:ext cx="985367" cy="449896"/>
          </a:xfrm>
          <a:prstGeom prst="bentConnector2">
            <a:avLst/>
          </a:prstGeom>
          <a:ln w="76200">
            <a:solidFill>
              <a:srgbClr val="3B3D4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2CA62F54-0A1A-144B-AE54-7C9AD615DD10}"/>
              </a:ext>
            </a:extLst>
          </p:cNvPr>
          <p:cNvCxnSpPr>
            <a:cxnSpLocks/>
            <a:stCxn id="25" idx="3"/>
            <a:endCxn id="35" idx="0"/>
          </p:cNvCxnSpPr>
          <p:nvPr/>
        </p:nvCxnSpPr>
        <p:spPr>
          <a:xfrm>
            <a:off x="6533266" y="2787229"/>
            <a:ext cx="985366" cy="449897"/>
          </a:xfrm>
          <a:prstGeom prst="bentConnector2">
            <a:avLst/>
          </a:prstGeom>
          <a:ln w="7620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3D4C3B6-7DB6-9C4C-BD2A-90D40D7E56A9}"/>
              </a:ext>
            </a:extLst>
          </p:cNvPr>
          <p:cNvSpPr/>
          <p:nvPr/>
        </p:nvSpPr>
        <p:spPr>
          <a:xfrm>
            <a:off x="2207491" y="2143697"/>
            <a:ext cx="7737150" cy="30777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1</a:t>
            </a:r>
            <a:r>
              <a:rPr lang="en-US" sz="1400" dirty="0">
                <a:solidFill>
                  <a:srgbClr val="3B3D40"/>
                </a:solidFill>
              </a:rPr>
              <a:t>) A net imbalance has resulted in users withdrawing money from Bank A and depositing it in Bank B</a:t>
            </a:r>
          </a:p>
        </p:txBody>
      </p:sp>
      <p:sp>
        <p:nvSpPr>
          <p:cNvPr id="33" name="Rectangle 32">
            <a:extLst>
              <a:ext uri="{FF2B5EF4-FFF2-40B4-BE49-F238E27FC236}">
                <a16:creationId xmlns:a16="http://schemas.microsoft.com/office/drawing/2014/main" id="{E5C63E7F-B41D-D743-9BBC-FDB255F3B3FC}"/>
              </a:ext>
            </a:extLst>
          </p:cNvPr>
          <p:cNvSpPr/>
          <p:nvPr/>
        </p:nvSpPr>
        <p:spPr>
          <a:xfrm>
            <a:off x="1088136" y="2912367"/>
            <a:ext cx="3128032" cy="1169551"/>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2</a:t>
            </a:r>
            <a:r>
              <a:rPr lang="en-US" sz="1400" dirty="0">
                <a:solidFill>
                  <a:srgbClr val="3B3D40"/>
                </a:solidFill>
              </a:rPr>
              <a:t>) Bank A has a shortfall of liquid assets to provide all the users with their cash. They can’t sell their securities on the open market as that will tank the price of their assets.</a:t>
            </a:r>
          </a:p>
        </p:txBody>
      </p:sp>
      <p:sp>
        <p:nvSpPr>
          <p:cNvPr id="34" name="Rectangle 33">
            <a:extLst>
              <a:ext uri="{FF2B5EF4-FFF2-40B4-BE49-F238E27FC236}">
                <a16:creationId xmlns:a16="http://schemas.microsoft.com/office/drawing/2014/main" id="{A9960F85-9951-1B4A-BC7F-D8F54F9655CD}"/>
              </a:ext>
            </a:extLst>
          </p:cNvPr>
          <p:cNvSpPr/>
          <p:nvPr/>
        </p:nvSpPr>
        <p:spPr>
          <a:xfrm>
            <a:off x="4243007" y="3237125"/>
            <a:ext cx="780984" cy="338554"/>
          </a:xfrm>
          <a:prstGeom prst="rect">
            <a:avLst/>
          </a:prstGeom>
        </p:spPr>
        <p:txBody>
          <a:bodyPr wrap="none">
            <a:spAutoFit/>
          </a:bodyPr>
          <a:lstStyle/>
          <a:p>
            <a:pPr algn="ctr"/>
            <a:r>
              <a:rPr lang="en-US" sz="1600" b="1" dirty="0">
                <a:solidFill>
                  <a:srgbClr val="3B3D40"/>
                </a:solidFill>
              </a:rPr>
              <a:t>Bank A</a:t>
            </a:r>
            <a:endParaRPr lang="en-US" sz="1600" dirty="0">
              <a:solidFill>
                <a:srgbClr val="3B3D40"/>
              </a:solidFill>
            </a:endParaRPr>
          </a:p>
        </p:txBody>
      </p:sp>
      <p:sp>
        <p:nvSpPr>
          <p:cNvPr id="35" name="Rectangle 34">
            <a:extLst>
              <a:ext uri="{FF2B5EF4-FFF2-40B4-BE49-F238E27FC236}">
                <a16:creationId xmlns:a16="http://schemas.microsoft.com/office/drawing/2014/main" id="{7E9F442C-7C15-0943-B524-3065785B21AE}"/>
              </a:ext>
            </a:extLst>
          </p:cNvPr>
          <p:cNvSpPr/>
          <p:nvPr/>
        </p:nvSpPr>
        <p:spPr>
          <a:xfrm>
            <a:off x="7128140" y="3237126"/>
            <a:ext cx="780984" cy="338554"/>
          </a:xfrm>
          <a:prstGeom prst="rect">
            <a:avLst/>
          </a:prstGeom>
        </p:spPr>
        <p:txBody>
          <a:bodyPr wrap="none">
            <a:spAutoFit/>
          </a:bodyPr>
          <a:lstStyle/>
          <a:p>
            <a:pPr algn="ctr"/>
            <a:r>
              <a:rPr lang="en-US" sz="1600" b="1" dirty="0">
                <a:solidFill>
                  <a:srgbClr val="3B3D40"/>
                </a:solidFill>
              </a:rPr>
              <a:t>Bank B</a:t>
            </a:r>
            <a:endParaRPr lang="en-US" sz="1600" dirty="0">
              <a:solidFill>
                <a:srgbClr val="3B3D40"/>
              </a:solidFill>
            </a:endParaRPr>
          </a:p>
        </p:txBody>
      </p:sp>
      <p:sp>
        <p:nvSpPr>
          <p:cNvPr id="36" name="Rectangle 35">
            <a:extLst>
              <a:ext uri="{FF2B5EF4-FFF2-40B4-BE49-F238E27FC236}">
                <a16:creationId xmlns:a16="http://schemas.microsoft.com/office/drawing/2014/main" id="{78BFE12F-9A60-E546-88C9-E84EB30D24BD}"/>
              </a:ext>
            </a:extLst>
          </p:cNvPr>
          <p:cNvSpPr/>
          <p:nvPr/>
        </p:nvSpPr>
        <p:spPr>
          <a:xfrm>
            <a:off x="7975831" y="2912367"/>
            <a:ext cx="3003571" cy="1188720"/>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3</a:t>
            </a:r>
            <a:r>
              <a:rPr lang="en-US" sz="1400" dirty="0">
                <a:solidFill>
                  <a:srgbClr val="3B3D40"/>
                </a:solidFill>
              </a:rPr>
              <a:t>) Bank B meanwhile has too much cash and is no longer capital efficient. If this cash isn’t quickly deployed, Bank B won’t be able to make interest on its deposits.</a:t>
            </a:r>
          </a:p>
        </p:txBody>
      </p:sp>
      <p:sp>
        <p:nvSpPr>
          <p:cNvPr id="41" name="Rectangle 40">
            <a:extLst>
              <a:ext uri="{FF2B5EF4-FFF2-40B4-BE49-F238E27FC236}">
                <a16:creationId xmlns:a16="http://schemas.microsoft.com/office/drawing/2014/main" id="{4ED82D33-EC92-8442-893A-D630AA9F704C}"/>
              </a:ext>
            </a:extLst>
          </p:cNvPr>
          <p:cNvSpPr/>
          <p:nvPr/>
        </p:nvSpPr>
        <p:spPr>
          <a:xfrm>
            <a:off x="1212597" y="4434135"/>
            <a:ext cx="9766806" cy="95410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4</a:t>
            </a:r>
            <a:r>
              <a:rPr lang="en-US" sz="1400" dirty="0">
                <a:solidFill>
                  <a:srgbClr val="3B3D40"/>
                </a:solidFill>
              </a:rPr>
              <a:t>) These two Banks recognize that they can solve each others problems and enter into a mutually beneficial arrangement to solve their respective issues. Bank A temporarily loans Bank B some of its outstanding securities, and Bank B loans Bank A the cash equivalent to the value of the security. Bank A has promised to buy back those securities in the future, as it slowly rebalances its balance sheet for the original purchase price plus some additional interest. </a:t>
            </a:r>
          </a:p>
        </p:txBody>
      </p:sp>
      <p:sp>
        <p:nvSpPr>
          <p:cNvPr id="42" name="Rectangle 41">
            <a:extLst>
              <a:ext uri="{FF2B5EF4-FFF2-40B4-BE49-F238E27FC236}">
                <a16:creationId xmlns:a16="http://schemas.microsoft.com/office/drawing/2014/main" id="{CF79D35D-0CEC-E646-B16B-761D99D39FCA}"/>
              </a:ext>
            </a:extLst>
          </p:cNvPr>
          <p:cNvSpPr/>
          <p:nvPr/>
        </p:nvSpPr>
        <p:spPr>
          <a:xfrm>
            <a:off x="298068" y="5639510"/>
            <a:ext cx="11595864" cy="1169551"/>
          </a:xfrm>
          <a:prstGeom prst="rect">
            <a:avLst/>
          </a:prstGeom>
        </p:spPr>
        <p:txBody>
          <a:bodyPr wrap="square">
            <a:spAutoFit/>
          </a:bodyPr>
          <a:lstStyle/>
          <a:p>
            <a:pPr marL="227013" lvl="0"/>
            <a:r>
              <a:rPr lang="en-US" sz="1400" dirty="0">
                <a:solidFill>
                  <a:srgbClr val="3B3D40"/>
                </a:solidFill>
              </a:rPr>
              <a:t>This arrangement, a sale of securities with a promise to buy it back is called a repurchase agreement or ”repo” for short, and is integral to the functioning of modern banking infrastructure. These operations are constantly conducted on the repo market, a $4+ Trillion USD market, and the interest rate banks are willing to lend to each other at, is one of the primary ways to calculate the risk-free rate at any given time. These rates impact everything from financial derivatives to mortgages and are often cited and closely tracked (In Europe it’s the Repo Funds Rate (RFR) which is currently negative). Banks can also loan to each other without security as collateral (In the US, this is done at the fed funds rate, and in the UK is the London Interbank Overnight Rate, (LIBOR)).  </a:t>
            </a:r>
          </a:p>
        </p:txBody>
      </p:sp>
    </p:spTree>
    <p:extLst>
      <p:ext uri="{BB962C8B-B14F-4D97-AF65-F5344CB8AC3E}">
        <p14:creationId xmlns:p14="http://schemas.microsoft.com/office/powerpoint/2010/main" val="1526903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don’t have an equivalent liquidity market. However, there are signs that it may be possible to develop a similar repo market that will help stabilize liquidity risks.</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“4pool” is a recent development where several stablecoins are partnering to provide a public liquidity pool.</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194" name="Picture 2" descr="Curve.fi">
            <a:extLst>
              <a:ext uri="{FF2B5EF4-FFF2-40B4-BE49-F238E27FC236}">
                <a16:creationId xmlns:a16="http://schemas.microsoft.com/office/drawing/2014/main" id="{C4F19DA1-6C04-9C4F-A000-6A7FCC10BF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8268" y="2882444"/>
            <a:ext cx="1968500" cy="198272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70B237F-25E8-9342-9FF2-2C44C2C592F0}"/>
              </a:ext>
            </a:extLst>
          </p:cNvPr>
          <p:cNvSpPr/>
          <p:nvPr/>
        </p:nvSpPr>
        <p:spPr>
          <a:xfrm>
            <a:off x="5027817" y="4865172"/>
            <a:ext cx="1333570" cy="338554"/>
          </a:xfrm>
          <a:prstGeom prst="rect">
            <a:avLst/>
          </a:prstGeom>
        </p:spPr>
        <p:txBody>
          <a:bodyPr wrap="none">
            <a:spAutoFit/>
          </a:bodyPr>
          <a:lstStyle/>
          <a:p>
            <a:pPr algn="ctr"/>
            <a:r>
              <a:rPr lang="en-US" sz="1600" b="1" dirty="0">
                <a:solidFill>
                  <a:srgbClr val="3B3D40"/>
                </a:solidFill>
              </a:rPr>
              <a:t>Curve’s 4pool</a:t>
            </a:r>
            <a:endParaRPr lang="en-US" sz="1600" dirty="0">
              <a:solidFill>
                <a:srgbClr val="3B3D40"/>
              </a:solidFill>
            </a:endParaRPr>
          </a:p>
        </p:txBody>
      </p:sp>
      <p:sp>
        <p:nvSpPr>
          <p:cNvPr id="24" name="Rectangle 23">
            <a:extLst>
              <a:ext uri="{FF2B5EF4-FFF2-40B4-BE49-F238E27FC236}">
                <a16:creationId xmlns:a16="http://schemas.microsoft.com/office/drawing/2014/main" id="{1A2F2296-97B5-6C40-88A3-24FC18E426A7}"/>
              </a:ext>
            </a:extLst>
          </p:cNvPr>
          <p:cNvSpPr/>
          <p:nvPr/>
        </p:nvSpPr>
        <p:spPr>
          <a:xfrm>
            <a:off x="298068" y="5785982"/>
            <a:ext cx="11595864" cy="738664"/>
          </a:xfrm>
          <a:prstGeom prst="rect">
            <a:avLst/>
          </a:prstGeom>
        </p:spPr>
        <p:txBody>
          <a:bodyPr wrap="square">
            <a:spAutoFit/>
          </a:bodyPr>
          <a:lstStyle/>
          <a:p>
            <a:pPr marL="227013" lvl="0"/>
            <a:r>
              <a:rPr lang="en-US" sz="1400" dirty="0">
                <a:solidFill>
                  <a:srgbClr val="3B3D40"/>
                </a:solidFill>
              </a:rPr>
              <a:t>The primary limitation to using 4pool for that function today is agreeing on the base currency. In traditional markets, USD is an easily agreed upon common currency of repo markets and it will be difficult to get competing stablecoins to agree on whose token should be the base currency that underpins this new repo market and which tokens should be considered “securities”.</a:t>
            </a:r>
          </a:p>
        </p:txBody>
      </p:sp>
      <p:pic>
        <p:nvPicPr>
          <p:cNvPr id="28" name="Picture 2">
            <a:extLst>
              <a:ext uri="{FF2B5EF4-FFF2-40B4-BE49-F238E27FC236}">
                <a16:creationId xmlns:a16="http://schemas.microsoft.com/office/drawing/2014/main" id="{184BCD8D-EC29-C645-A8F4-50EB3642528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49002" y="2299238"/>
            <a:ext cx="2616834" cy="83411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ntroducing the $150 Million Terra Ecosystem Fund | by The Intern | Terra  Money | Medium">
            <a:extLst>
              <a:ext uri="{FF2B5EF4-FFF2-40B4-BE49-F238E27FC236}">
                <a16:creationId xmlns:a16="http://schemas.microsoft.com/office/drawing/2014/main" id="{7796E4C2-E5EE-474A-88FA-567442637F9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35788" y="3254867"/>
            <a:ext cx="2530048" cy="62361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entre | USD Coin brand assets - CENTRE.io">
            <a:extLst>
              <a:ext uri="{FF2B5EF4-FFF2-40B4-BE49-F238E27FC236}">
                <a16:creationId xmlns:a16="http://schemas.microsoft.com/office/drawing/2014/main" id="{0CDE34A7-524B-F748-AFEB-23DBED851FE9}"/>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l="5211" t="10318" r="5229" b="11414"/>
          <a:stretch/>
        </p:blipFill>
        <p:spPr bwMode="auto">
          <a:xfrm>
            <a:off x="554780" y="4850400"/>
            <a:ext cx="2811056" cy="736986"/>
          </a:xfrm>
          <a:prstGeom prst="rect">
            <a:avLst/>
          </a:prstGeom>
          <a:noFill/>
          <a:extLst>
            <a:ext uri="{909E8E84-426E-40DD-AFC4-6F175D3DCCD1}">
              <a14:hiddenFill xmlns:a14="http://schemas.microsoft.com/office/drawing/2010/main">
                <a:solidFill>
                  <a:srgbClr val="FFFFFF"/>
                </a:solidFill>
              </a14:hiddenFill>
            </a:ext>
          </a:extLst>
        </p:spPr>
      </p:pic>
      <p:sp>
        <p:nvSpPr>
          <p:cNvPr id="20" name="Triangle 19">
            <a:extLst>
              <a:ext uri="{FF2B5EF4-FFF2-40B4-BE49-F238E27FC236}">
                <a16:creationId xmlns:a16="http://schemas.microsoft.com/office/drawing/2014/main" id="{0D56872F-BAA6-DC43-8B6A-D452A3D522A3}"/>
              </a:ext>
            </a:extLst>
          </p:cNvPr>
          <p:cNvSpPr/>
          <p:nvPr/>
        </p:nvSpPr>
        <p:spPr>
          <a:xfrm rot="5400000">
            <a:off x="2507851" y="3663724"/>
            <a:ext cx="3143623" cy="626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5CEB5419-0EAF-5440-A9A4-130D9CFA21F5}"/>
              </a:ext>
            </a:extLst>
          </p:cNvPr>
          <p:cNvSpPr/>
          <p:nvPr/>
        </p:nvSpPr>
        <p:spPr>
          <a:xfrm rot="5400000">
            <a:off x="5737729" y="3663725"/>
            <a:ext cx="3143623" cy="626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Users">
            <a:extLst>
              <a:ext uri="{FF2B5EF4-FFF2-40B4-BE49-F238E27FC236}">
                <a16:creationId xmlns:a16="http://schemas.microsoft.com/office/drawing/2014/main" id="{BE125BB6-9DFD-8A46-B578-3B7A2A73E0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09626" y="2436167"/>
            <a:ext cx="1856765" cy="1856765"/>
          </a:xfrm>
          <a:prstGeom prst="rect">
            <a:avLst/>
          </a:prstGeom>
        </p:spPr>
      </p:pic>
      <p:sp>
        <p:nvSpPr>
          <p:cNvPr id="46" name="Rectangle 45">
            <a:extLst>
              <a:ext uri="{FF2B5EF4-FFF2-40B4-BE49-F238E27FC236}">
                <a16:creationId xmlns:a16="http://schemas.microsoft.com/office/drawing/2014/main" id="{DA940DDB-F274-2941-B979-24AEF76DAFCF}"/>
              </a:ext>
            </a:extLst>
          </p:cNvPr>
          <p:cNvSpPr/>
          <p:nvPr/>
        </p:nvSpPr>
        <p:spPr>
          <a:xfrm>
            <a:off x="7622765" y="4059816"/>
            <a:ext cx="4230486" cy="1384995"/>
          </a:xfrm>
          <a:prstGeom prst="rect">
            <a:avLst/>
          </a:prstGeom>
        </p:spPr>
        <p:txBody>
          <a:bodyPr wrap="square">
            <a:spAutoFit/>
          </a:bodyPr>
          <a:lstStyle/>
          <a:p>
            <a:pPr marL="227013" lvl="0"/>
            <a:r>
              <a:rPr lang="en-US" sz="1400" dirty="0">
                <a:solidFill>
                  <a:srgbClr val="3B3D40"/>
                </a:solidFill>
              </a:rPr>
              <a:t>Today, this pooled liquidity is intended primarily for end users, not the stablecoins themselves. However, it isn’t a stretch to adapt such a pool to replicate the functions of modern repo markets and provide stablecoins a way to secure additional liquidity in exchange for securities.</a:t>
            </a:r>
          </a:p>
        </p:txBody>
      </p:sp>
      <p:pic>
        <p:nvPicPr>
          <p:cNvPr id="16" name="Picture 1" descr="page10image10689024">
            <a:extLst>
              <a:ext uri="{FF2B5EF4-FFF2-40B4-BE49-F238E27FC236}">
                <a16:creationId xmlns:a16="http://schemas.microsoft.com/office/drawing/2014/main" id="{2D41EA02-298B-390C-01DE-0093A247D4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014" y="4003513"/>
            <a:ext cx="2218697" cy="78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234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Multi-chain layer 1 networks with integrated cross chain interaction like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Polkadot</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and Cosmos are very well positioned to facilitate this sort of liquidity market making functionality.</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err="1">
                <a:latin typeface="Helvetica Neue" panose="02000503000000020004" pitchFamily="2" charset="0"/>
                <a:ea typeface="Helvetica Neue" panose="02000503000000020004" pitchFamily="2" charset="0"/>
                <a:cs typeface="Helvetica Neue" panose="02000503000000020004" pitchFamily="2" charset="0"/>
              </a:rPr>
              <a:t>Polkadot’s</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architecture is well positioned to function as a repo market amongst multiple stablecoins.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EDFAFE24-525A-704C-B122-64BB52362366}"/>
              </a:ext>
            </a:extLst>
          </p:cNvPr>
          <p:cNvPicPr>
            <a:picLocks noChangeAspect="1"/>
          </p:cNvPicPr>
          <p:nvPr/>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22984" r="26562"/>
          <a:stretch/>
        </p:blipFill>
        <p:spPr>
          <a:xfrm>
            <a:off x="4213162" y="2143697"/>
            <a:ext cx="3512634" cy="3435758"/>
          </a:xfrm>
          <a:prstGeom prst="rect">
            <a:avLst/>
          </a:prstGeom>
        </p:spPr>
      </p:pic>
      <p:sp>
        <p:nvSpPr>
          <p:cNvPr id="21" name="Rectangle 20">
            <a:extLst>
              <a:ext uri="{FF2B5EF4-FFF2-40B4-BE49-F238E27FC236}">
                <a16:creationId xmlns:a16="http://schemas.microsoft.com/office/drawing/2014/main" id="{6E0BD021-E3CC-0443-BA40-71B298B0AB4C}"/>
              </a:ext>
            </a:extLst>
          </p:cNvPr>
          <p:cNvSpPr/>
          <p:nvPr/>
        </p:nvSpPr>
        <p:spPr>
          <a:xfrm>
            <a:off x="298068" y="5639510"/>
            <a:ext cx="11595864" cy="954107"/>
          </a:xfrm>
          <a:prstGeom prst="rect">
            <a:avLst/>
          </a:prstGeom>
          <a:solidFill>
            <a:srgbClr val="E4E4E4"/>
          </a:solidFill>
        </p:spPr>
        <p:txBody>
          <a:bodyPr wrap="square">
            <a:spAutoFit/>
          </a:bodyPr>
          <a:lstStyle/>
          <a:p>
            <a:pPr marL="227013" lvl="0"/>
            <a:r>
              <a:rPr lang="en-US" sz="1400" dirty="0">
                <a:solidFill>
                  <a:srgbClr val="3B3D40"/>
                </a:solidFill>
              </a:rPr>
              <a:t>The central relay chain of </a:t>
            </a:r>
            <a:r>
              <a:rPr lang="en-US" sz="1400" dirty="0" err="1">
                <a:solidFill>
                  <a:srgbClr val="3B3D40"/>
                </a:solidFill>
              </a:rPr>
              <a:t>Polkadot</a:t>
            </a:r>
            <a:r>
              <a:rPr lang="en-US" sz="1400" dirty="0">
                <a:solidFill>
                  <a:srgbClr val="3B3D40"/>
                </a:solidFill>
              </a:rPr>
              <a:t> can act as a central repo market where all stablecoins come to resolve liquidity challenges. By using DOT as the common currency, it should allow stablecoins to perform open market operations to manage liquidity issues as long as DOT retains some value. Here if Stablecoin A needs liquidity, it can borrow some of Stablecoin B’s collateral for liquidity and pay for it in DOT with the promise to return that collateral in the future with interest.</a:t>
            </a:r>
          </a:p>
        </p:txBody>
      </p:sp>
      <p:sp>
        <p:nvSpPr>
          <p:cNvPr id="10" name="Oval 9">
            <a:extLst>
              <a:ext uri="{FF2B5EF4-FFF2-40B4-BE49-F238E27FC236}">
                <a16:creationId xmlns:a16="http://schemas.microsoft.com/office/drawing/2014/main" id="{CC7AD077-93D2-084F-9920-B94AB8B9CD46}"/>
              </a:ext>
            </a:extLst>
          </p:cNvPr>
          <p:cNvSpPr/>
          <p:nvPr/>
        </p:nvSpPr>
        <p:spPr>
          <a:xfrm>
            <a:off x="1876262" y="3209665"/>
            <a:ext cx="981307" cy="98130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Oval 24">
            <a:extLst>
              <a:ext uri="{FF2B5EF4-FFF2-40B4-BE49-F238E27FC236}">
                <a16:creationId xmlns:a16="http://schemas.microsoft.com/office/drawing/2014/main" id="{3397AF9F-001D-154E-A44A-BF04FA0485EE}"/>
              </a:ext>
            </a:extLst>
          </p:cNvPr>
          <p:cNvSpPr/>
          <p:nvPr/>
        </p:nvSpPr>
        <p:spPr>
          <a:xfrm>
            <a:off x="9334431" y="3209665"/>
            <a:ext cx="981307" cy="981307"/>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10">
            <a:extLst>
              <a:ext uri="{FF2B5EF4-FFF2-40B4-BE49-F238E27FC236}">
                <a16:creationId xmlns:a16="http://schemas.microsoft.com/office/drawing/2014/main" id="{713B64AB-9012-1B4D-92BC-1419433F5DA4}"/>
              </a:ext>
            </a:extLst>
          </p:cNvPr>
          <p:cNvSpPr/>
          <p:nvPr/>
        </p:nvSpPr>
        <p:spPr>
          <a:xfrm>
            <a:off x="1573318" y="4190972"/>
            <a:ext cx="1587192" cy="523220"/>
          </a:xfrm>
          <a:prstGeom prst="rect">
            <a:avLst/>
          </a:prstGeom>
          <a:solidFill>
            <a:srgbClr val="E4E4E4"/>
          </a:solidFill>
        </p:spPr>
        <p:txBody>
          <a:bodyPr wrap="square">
            <a:spAutoFit/>
          </a:bodyPr>
          <a:lstStyle/>
          <a:p>
            <a:pPr lvl="0" algn="ctr"/>
            <a:r>
              <a:rPr lang="en-US" sz="1600" b="1" dirty="0">
                <a:solidFill>
                  <a:srgbClr val="3B3D40"/>
                </a:solidFill>
              </a:rPr>
              <a:t>Stablecoin A:</a:t>
            </a:r>
            <a:r>
              <a:rPr lang="en-US" sz="1600" dirty="0">
                <a:solidFill>
                  <a:srgbClr val="3B3D40"/>
                </a:solidFill>
              </a:rPr>
              <a:t> </a:t>
            </a:r>
          </a:p>
          <a:p>
            <a:pPr marL="11113" lvl="0" algn="ctr"/>
            <a:r>
              <a:rPr lang="en-US" sz="1200" dirty="0">
                <a:solidFill>
                  <a:srgbClr val="3B3D40"/>
                </a:solidFill>
              </a:rPr>
              <a:t>Needs Liquidity</a:t>
            </a:r>
          </a:p>
        </p:txBody>
      </p:sp>
      <p:sp>
        <p:nvSpPr>
          <p:cNvPr id="27" name="Rectangle 26">
            <a:extLst>
              <a:ext uri="{FF2B5EF4-FFF2-40B4-BE49-F238E27FC236}">
                <a16:creationId xmlns:a16="http://schemas.microsoft.com/office/drawing/2014/main" id="{4A7A3C28-7010-DF43-8425-967B6B9D9DED}"/>
              </a:ext>
            </a:extLst>
          </p:cNvPr>
          <p:cNvSpPr/>
          <p:nvPr/>
        </p:nvSpPr>
        <p:spPr>
          <a:xfrm>
            <a:off x="8778448" y="4190972"/>
            <a:ext cx="2093272" cy="523220"/>
          </a:xfrm>
          <a:prstGeom prst="rect">
            <a:avLst/>
          </a:prstGeom>
          <a:solidFill>
            <a:srgbClr val="E4E4E4"/>
          </a:solidFill>
        </p:spPr>
        <p:txBody>
          <a:bodyPr wrap="square">
            <a:spAutoFit/>
          </a:bodyPr>
          <a:lstStyle/>
          <a:p>
            <a:pPr lvl="0" algn="ctr"/>
            <a:r>
              <a:rPr lang="en-US" sz="1600" b="1" dirty="0">
                <a:solidFill>
                  <a:srgbClr val="3B3D40"/>
                </a:solidFill>
              </a:rPr>
              <a:t>Stablecoin B:</a:t>
            </a:r>
            <a:r>
              <a:rPr lang="en-US" sz="1600" dirty="0">
                <a:solidFill>
                  <a:srgbClr val="3B3D40"/>
                </a:solidFill>
              </a:rPr>
              <a:t> </a:t>
            </a:r>
          </a:p>
          <a:p>
            <a:pPr marL="11113" lvl="0" algn="ctr"/>
            <a:r>
              <a:rPr lang="en-US" sz="1200" dirty="0">
                <a:solidFill>
                  <a:srgbClr val="3B3D40"/>
                </a:solidFill>
              </a:rPr>
              <a:t>Needs to Deploy Collateral</a:t>
            </a:r>
          </a:p>
        </p:txBody>
      </p:sp>
      <p:cxnSp>
        <p:nvCxnSpPr>
          <p:cNvPr id="32" name="Straight Arrow Connector 31">
            <a:extLst>
              <a:ext uri="{FF2B5EF4-FFF2-40B4-BE49-F238E27FC236}">
                <a16:creationId xmlns:a16="http://schemas.microsoft.com/office/drawing/2014/main" id="{5F1C74CF-9C2A-0B4E-8600-5248536BC661}"/>
              </a:ext>
            </a:extLst>
          </p:cNvPr>
          <p:cNvCxnSpPr>
            <a:cxnSpLocks/>
          </p:cNvCxnSpPr>
          <p:nvPr/>
        </p:nvCxnSpPr>
        <p:spPr>
          <a:xfrm>
            <a:off x="3089312" y="3868707"/>
            <a:ext cx="1371600" cy="0"/>
          </a:xfrm>
          <a:prstGeom prst="straightConnector1">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D65195-D2C9-0748-90EF-C7CFDCFA184E}"/>
              </a:ext>
            </a:extLst>
          </p:cNvPr>
          <p:cNvCxnSpPr>
            <a:cxnSpLocks/>
          </p:cNvCxnSpPr>
          <p:nvPr/>
        </p:nvCxnSpPr>
        <p:spPr>
          <a:xfrm>
            <a:off x="7725796" y="3671289"/>
            <a:ext cx="1371600" cy="0"/>
          </a:xfrm>
          <a:prstGeom prst="straightConnector1">
            <a:avLst/>
          </a:prstGeom>
          <a:ln w="7620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0E12CF9-C5CA-F147-A05E-F3BE6E56AF6C}"/>
              </a:ext>
            </a:extLst>
          </p:cNvPr>
          <p:cNvCxnSpPr>
            <a:cxnSpLocks/>
          </p:cNvCxnSpPr>
          <p:nvPr/>
        </p:nvCxnSpPr>
        <p:spPr>
          <a:xfrm>
            <a:off x="3089312" y="3671289"/>
            <a:ext cx="1371600" cy="0"/>
          </a:xfrm>
          <a:prstGeom prst="straightConnector1">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B21A34-E635-CB42-8BD9-33BBF8D40340}"/>
              </a:ext>
            </a:extLst>
          </p:cNvPr>
          <p:cNvCxnSpPr>
            <a:cxnSpLocks/>
          </p:cNvCxnSpPr>
          <p:nvPr/>
        </p:nvCxnSpPr>
        <p:spPr>
          <a:xfrm>
            <a:off x="7725796" y="3868707"/>
            <a:ext cx="1371600" cy="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12AD165-7E3F-5249-8CCA-DAD8CFB1BD43}"/>
              </a:ext>
            </a:extLst>
          </p:cNvPr>
          <p:cNvSpPr/>
          <p:nvPr/>
        </p:nvSpPr>
        <p:spPr>
          <a:xfrm>
            <a:off x="8195030" y="3360621"/>
            <a:ext cx="433132" cy="261610"/>
          </a:xfrm>
          <a:prstGeom prst="rect">
            <a:avLst/>
          </a:prstGeom>
        </p:spPr>
        <p:txBody>
          <a:bodyPr wrap="none">
            <a:spAutoFit/>
          </a:bodyPr>
          <a:lstStyle/>
          <a:p>
            <a:pPr algn="ctr"/>
            <a:r>
              <a:rPr lang="en-US" sz="1100" dirty="0">
                <a:solidFill>
                  <a:srgbClr val="3B3D40"/>
                </a:solidFill>
              </a:rPr>
              <a:t>DOT</a:t>
            </a:r>
          </a:p>
        </p:txBody>
      </p:sp>
      <p:sp>
        <p:nvSpPr>
          <p:cNvPr id="36" name="Rectangle 35">
            <a:extLst>
              <a:ext uri="{FF2B5EF4-FFF2-40B4-BE49-F238E27FC236}">
                <a16:creationId xmlns:a16="http://schemas.microsoft.com/office/drawing/2014/main" id="{2C27FA06-2EC9-F544-B40B-E7AC1140EEC3}"/>
              </a:ext>
            </a:extLst>
          </p:cNvPr>
          <p:cNvSpPr/>
          <p:nvPr/>
        </p:nvSpPr>
        <p:spPr>
          <a:xfrm>
            <a:off x="7780656" y="3938575"/>
            <a:ext cx="1261884" cy="261610"/>
          </a:xfrm>
          <a:prstGeom prst="rect">
            <a:avLst/>
          </a:prstGeom>
        </p:spPr>
        <p:txBody>
          <a:bodyPr wrap="none">
            <a:spAutoFit/>
          </a:bodyPr>
          <a:lstStyle/>
          <a:p>
            <a:pPr algn="ctr"/>
            <a:r>
              <a:rPr lang="en-US" sz="1100" dirty="0">
                <a:solidFill>
                  <a:srgbClr val="3B3D40"/>
                </a:solidFill>
              </a:rPr>
              <a:t>Tokens (Securities)</a:t>
            </a:r>
          </a:p>
        </p:txBody>
      </p:sp>
      <p:sp>
        <p:nvSpPr>
          <p:cNvPr id="37" name="Rectangle 36">
            <a:extLst>
              <a:ext uri="{FF2B5EF4-FFF2-40B4-BE49-F238E27FC236}">
                <a16:creationId xmlns:a16="http://schemas.microsoft.com/office/drawing/2014/main" id="{3E75FB11-996A-8A43-A48E-9DF0DCF126F2}"/>
              </a:ext>
            </a:extLst>
          </p:cNvPr>
          <p:cNvSpPr/>
          <p:nvPr/>
        </p:nvSpPr>
        <p:spPr>
          <a:xfrm>
            <a:off x="3602619" y="3938575"/>
            <a:ext cx="433132" cy="261610"/>
          </a:xfrm>
          <a:prstGeom prst="rect">
            <a:avLst/>
          </a:prstGeom>
        </p:spPr>
        <p:txBody>
          <a:bodyPr wrap="none">
            <a:spAutoFit/>
          </a:bodyPr>
          <a:lstStyle/>
          <a:p>
            <a:pPr algn="ctr"/>
            <a:r>
              <a:rPr lang="en-US" sz="1100" dirty="0">
                <a:solidFill>
                  <a:srgbClr val="3B3D40"/>
                </a:solidFill>
              </a:rPr>
              <a:t>DOT</a:t>
            </a:r>
          </a:p>
        </p:txBody>
      </p:sp>
      <p:sp>
        <p:nvSpPr>
          <p:cNvPr id="38" name="Rectangle 37">
            <a:extLst>
              <a:ext uri="{FF2B5EF4-FFF2-40B4-BE49-F238E27FC236}">
                <a16:creationId xmlns:a16="http://schemas.microsoft.com/office/drawing/2014/main" id="{88E52DA1-EDC5-1841-AB62-24DFAEC971DF}"/>
              </a:ext>
            </a:extLst>
          </p:cNvPr>
          <p:cNvSpPr/>
          <p:nvPr/>
        </p:nvSpPr>
        <p:spPr>
          <a:xfrm>
            <a:off x="3188245" y="3360621"/>
            <a:ext cx="1261884" cy="261610"/>
          </a:xfrm>
          <a:prstGeom prst="rect">
            <a:avLst/>
          </a:prstGeom>
        </p:spPr>
        <p:txBody>
          <a:bodyPr wrap="none">
            <a:spAutoFit/>
          </a:bodyPr>
          <a:lstStyle/>
          <a:p>
            <a:pPr algn="ctr"/>
            <a:r>
              <a:rPr lang="en-US" sz="1100" dirty="0">
                <a:solidFill>
                  <a:srgbClr val="3B3D40"/>
                </a:solidFill>
              </a:rPr>
              <a:t>Tokens (Securities)</a:t>
            </a:r>
          </a:p>
        </p:txBody>
      </p:sp>
      <p:pic>
        <p:nvPicPr>
          <p:cNvPr id="15" name="Graphic 14" descr="Coins">
            <a:extLst>
              <a:ext uri="{FF2B5EF4-FFF2-40B4-BE49-F238E27FC236}">
                <a16:creationId xmlns:a16="http://schemas.microsoft.com/office/drawing/2014/main" id="{01BFB9D8-5347-1D43-ADD4-B3E63004B5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3606" y="3288839"/>
            <a:ext cx="822960" cy="822960"/>
          </a:xfrm>
          <a:prstGeom prst="rect">
            <a:avLst/>
          </a:prstGeom>
        </p:spPr>
      </p:pic>
      <p:pic>
        <p:nvPicPr>
          <p:cNvPr id="17" name="Graphic 16" descr="Gold bars">
            <a:extLst>
              <a:ext uri="{FF2B5EF4-FFF2-40B4-BE49-F238E27FC236}">
                <a16:creationId xmlns:a16="http://schemas.microsoft.com/office/drawing/2014/main" id="{641FA947-FADF-E24F-B9D8-A9A378D328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5434" y="3288839"/>
            <a:ext cx="822960" cy="822960"/>
          </a:xfrm>
          <a:prstGeom prst="rect">
            <a:avLst/>
          </a:prstGeom>
        </p:spPr>
      </p:pic>
    </p:spTree>
    <p:extLst>
      <p:ext uri="{BB962C8B-B14F-4D97-AF65-F5344CB8AC3E}">
        <p14:creationId xmlns:p14="http://schemas.microsoft.com/office/powerpoint/2010/main" val="2979779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second challenge to the modern stablecoin network is its high cross exposure meaning that any instability would quickly spread across the ecosystem.</a:t>
            </a:r>
          </a:p>
        </p:txBody>
      </p:sp>
      <p:sp>
        <p:nvSpPr>
          <p:cNvPr id="40" name="TextBox 39">
            <a:extLst>
              <a:ext uri="{FF2B5EF4-FFF2-40B4-BE49-F238E27FC236}">
                <a16:creationId xmlns:a16="http://schemas.microsoft.com/office/drawing/2014/main" id="{AC466F88-BA3D-FC49-84E7-7A1F573D5DC2}"/>
              </a:ext>
            </a:extLst>
          </p:cNvPr>
          <p:cNvSpPr txBox="1"/>
          <p:nvPr/>
        </p:nvSpPr>
        <p:spPr>
          <a:xfrm>
            <a:off x="111760" y="2935932"/>
            <a:ext cx="3840480" cy="2431435"/>
          </a:xfrm>
          <a:prstGeom prst="rect">
            <a:avLst/>
          </a:prstGeom>
          <a:noFill/>
        </p:spPr>
        <p:txBody>
          <a:bodyPr wrap="square" rtlCol="0">
            <a:spAutoFit/>
          </a:bodyPr>
          <a:lstStyle/>
          <a:p>
            <a:pPr algn="ctr"/>
            <a:r>
              <a:rPr lang="en-US" sz="2000" b="1" dirty="0">
                <a:solidFill>
                  <a:schemeClr val="accent6">
                    <a:lumMod val="60000"/>
                    <a:lumOff val="40000"/>
                  </a:schemeClr>
                </a:solidFill>
              </a:rPr>
              <a:t>Poor Capital Efficiency</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Collateralized Stablecoins historically have been very capital inefficient. Overcollateralizing ultimately encumbers more liquidity than it creates decreasing the overall capital available in financial crypto markets. </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Algorithmic stablecoin projects offer a time-proven solution that has worked in the traditional financial world, and is purely capital and liquidity additive. However this comes with the challenge of runs and hyperinflation as the assets are not backed by collateral.</a:t>
            </a:r>
          </a:p>
        </p:txBody>
      </p:sp>
      <p:sp>
        <p:nvSpPr>
          <p:cNvPr id="41" name="TextBox 40">
            <a:extLst>
              <a:ext uri="{FF2B5EF4-FFF2-40B4-BE49-F238E27FC236}">
                <a16:creationId xmlns:a16="http://schemas.microsoft.com/office/drawing/2014/main" id="{EA318EE2-5033-204E-A609-15E6F9ABC171}"/>
              </a:ext>
            </a:extLst>
          </p:cNvPr>
          <p:cNvSpPr txBox="1"/>
          <p:nvPr/>
        </p:nvSpPr>
        <p:spPr>
          <a:xfrm>
            <a:off x="4175760" y="2935932"/>
            <a:ext cx="3840480" cy="2431435"/>
          </a:xfrm>
          <a:prstGeom prst="rect">
            <a:avLst/>
          </a:prstGeom>
          <a:noFill/>
        </p:spPr>
        <p:txBody>
          <a:bodyPr wrap="square" rtlCol="0">
            <a:spAutoFit/>
          </a:bodyPr>
          <a:lstStyle/>
          <a:p>
            <a:pPr lvl="0" algn="ctr"/>
            <a:r>
              <a:rPr lang="en-US" sz="2000" b="1" dirty="0">
                <a:solidFill>
                  <a:srgbClr val="3B3D40"/>
                </a:solidFill>
              </a:rPr>
              <a:t>High Cross-Correlations</a:t>
            </a:r>
          </a:p>
          <a:p>
            <a:pPr lvl="0" algn="ctr"/>
            <a:endParaRPr lang="en-US" sz="1200" b="1" dirty="0">
              <a:solidFill>
                <a:srgbClr val="3B3D40"/>
              </a:solidFill>
            </a:endParaRPr>
          </a:p>
          <a:p>
            <a:pPr lvl="0" algn="ctr"/>
            <a:r>
              <a:rPr lang="en-US" sz="1200" b="1" dirty="0">
                <a:solidFill>
                  <a:srgbClr val="3B3D40"/>
                </a:solidFill>
              </a:rPr>
              <a:t>Many stablecoin projects like DAI are directly dependent on other stablecoin projects for their stability. This creates cross links that could cause amplify shocks across the entire ecosystem similar to the 2008 Financial crisis.</a:t>
            </a:r>
          </a:p>
          <a:p>
            <a:pPr lvl="0" algn="ctr"/>
            <a:endParaRPr lang="en-US" sz="1200" b="1" dirty="0">
              <a:solidFill>
                <a:srgbClr val="3B3D40"/>
              </a:solidFill>
            </a:endParaRPr>
          </a:p>
          <a:p>
            <a:pPr lvl="0" algn="ctr"/>
            <a:r>
              <a:rPr lang="en-US" sz="1200" b="1" dirty="0">
                <a:solidFill>
                  <a:srgbClr val="3B3D40"/>
                </a:solidFill>
              </a:rPr>
              <a:t>Both fiat-backed stablecoin projects and purely algorithmic stablecoin projects offer some degree of diversification, however the situation is more complex with some algorithmic stablecoins, such as Terra which is partially collateralized with and exposed to BTC. </a:t>
            </a:r>
          </a:p>
        </p:txBody>
      </p:sp>
      <p:grpSp>
        <p:nvGrpSpPr>
          <p:cNvPr id="42" name="Group 41">
            <a:extLst>
              <a:ext uri="{FF2B5EF4-FFF2-40B4-BE49-F238E27FC236}">
                <a16:creationId xmlns:a16="http://schemas.microsoft.com/office/drawing/2014/main" id="{16E037BC-5552-1246-9573-C9C7FF99F34A}"/>
              </a:ext>
            </a:extLst>
          </p:cNvPr>
          <p:cNvGrpSpPr/>
          <p:nvPr/>
        </p:nvGrpSpPr>
        <p:grpSpPr>
          <a:xfrm>
            <a:off x="5551403" y="2133945"/>
            <a:ext cx="1089194" cy="407815"/>
            <a:chOff x="5555152" y="1992448"/>
            <a:chExt cx="1089194" cy="407815"/>
          </a:xfrm>
          <a:solidFill>
            <a:schemeClr val="tx2">
              <a:lumMod val="60000"/>
              <a:lumOff val="40000"/>
            </a:schemeClr>
          </a:solidFill>
        </p:grpSpPr>
        <p:sp>
          <p:nvSpPr>
            <p:cNvPr id="43" name="Right Arrow 42">
              <a:extLst>
                <a:ext uri="{FF2B5EF4-FFF2-40B4-BE49-F238E27FC236}">
                  <a16:creationId xmlns:a16="http://schemas.microsoft.com/office/drawing/2014/main" id="{50A0B1B8-5C55-4B4B-B182-D39C614F5238}"/>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sp>
          <p:nvSpPr>
            <p:cNvPr id="44" name="Right Arrow 43">
              <a:extLst>
                <a:ext uri="{FF2B5EF4-FFF2-40B4-BE49-F238E27FC236}">
                  <a16:creationId xmlns:a16="http://schemas.microsoft.com/office/drawing/2014/main" id="{D813FE40-410B-1349-9977-6C94EB9D1A67}"/>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grpSp>
      <p:pic>
        <p:nvPicPr>
          <p:cNvPr id="45" name="Graphic 44" descr="Downward trend">
            <a:extLst>
              <a:ext uri="{FF2B5EF4-FFF2-40B4-BE49-F238E27FC236}">
                <a16:creationId xmlns:a16="http://schemas.microsoft.com/office/drawing/2014/main" id="{C7D64958-35E0-5242-95ED-FC58F92A8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800" y="1866351"/>
            <a:ext cx="914400" cy="914400"/>
          </a:xfrm>
          <a:prstGeom prst="rect">
            <a:avLst/>
          </a:prstGeom>
        </p:spPr>
      </p:pic>
      <p:pic>
        <p:nvPicPr>
          <p:cNvPr id="46" name="Graphic 45" descr="Money">
            <a:extLst>
              <a:ext uri="{FF2B5EF4-FFF2-40B4-BE49-F238E27FC236}">
                <a16:creationId xmlns:a16="http://schemas.microsoft.com/office/drawing/2014/main" id="{83F37E24-FE61-0042-BCBF-D34D67A24F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800" y="1883004"/>
            <a:ext cx="914400" cy="914400"/>
          </a:xfrm>
          <a:prstGeom prst="rect">
            <a:avLst/>
          </a:prstGeom>
        </p:spPr>
      </p:pic>
      <p:sp>
        <p:nvSpPr>
          <p:cNvPr id="47" name="TextBox 46">
            <a:extLst>
              <a:ext uri="{FF2B5EF4-FFF2-40B4-BE49-F238E27FC236}">
                <a16:creationId xmlns:a16="http://schemas.microsoft.com/office/drawing/2014/main" id="{0F36132B-F1CD-D54E-8F67-3B74A4CC3066}"/>
              </a:ext>
            </a:extLst>
          </p:cNvPr>
          <p:cNvSpPr txBox="1"/>
          <p:nvPr/>
        </p:nvSpPr>
        <p:spPr>
          <a:xfrm>
            <a:off x="8239760" y="2935931"/>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Algorithmic Supply Reduction</a:t>
            </a:r>
          </a:p>
          <a:p>
            <a:pPr lvl="0"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Most multi-coin algorithmic stablecoin projects struggle to reduce token supply, especially at the speed at which demand curves can change. Rebasing models can, but it comes at the cost of sacrificing a wallet’s stable value.</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over-collateralized stablecoin projects simply respond to demand and automatically liquidate supply when it is unneeded through token redemptions for either the posted collateral or the custodied assets. </a:t>
            </a:r>
          </a:p>
        </p:txBody>
      </p:sp>
    </p:spTree>
    <p:extLst>
      <p:ext uri="{BB962C8B-B14F-4D97-AF65-F5344CB8AC3E}">
        <p14:creationId xmlns:p14="http://schemas.microsoft.com/office/powerpoint/2010/main" val="574148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Since then, centralized, custodied stablecoins have all functioned similar to this original implementation by Tether.</a:t>
            </a:r>
          </a:p>
        </p:txBody>
      </p:sp>
      <p:sp>
        <p:nvSpPr>
          <p:cNvPr id="3" name="Text Placeholder 2">
            <a:extLst>
              <a:ext uri="{FF2B5EF4-FFF2-40B4-BE49-F238E27FC236}">
                <a16:creationId xmlns:a16="http://schemas.microsoft.com/office/drawing/2014/main" id="{E4BCAB37-339C-6746-ADD8-96F42701F1D2}"/>
              </a:ext>
            </a:extLst>
          </p:cNvPr>
          <p:cNvSpPr txBox="1">
            <a:spLocks/>
          </p:cNvSpPr>
          <p:nvPr/>
        </p:nvSpPr>
        <p:spPr>
          <a:xfrm>
            <a:off x="332569"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Off-Chain Minting and Redemption Processes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294FC628-6B29-9F43-A003-483701A674F4}"/>
              </a:ext>
            </a:extLst>
          </p:cNvPr>
          <p:cNvCxnSpPr>
            <a:cxnSpLocks/>
          </p:cNvCxnSpPr>
          <p:nvPr/>
        </p:nvCxnSpPr>
        <p:spPr>
          <a:xfrm>
            <a:off x="332569"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E3E3E270-C005-E342-B294-67E46ADDB26F}"/>
              </a:ext>
            </a:extLst>
          </p:cNvPr>
          <p:cNvSpPr txBox="1">
            <a:spLocks/>
          </p:cNvSpPr>
          <p:nvPr/>
        </p:nvSpPr>
        <p:spPr>
          <a:xfrm>
            <a:off x="7543277"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Example Projects </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Cap Jan 2022)</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D290DDE6-7E11-634F-864C-4844B79C6723}"/>
              </a:ext>
            </a:extLst>
          </p:cNvPr>
          <p:cNvCxnSpPr>
            <a:cxnSpLocks/>
          </p:cNvCxnSpPr>
          <p:nvPr/>
        </p:nvCxnSpPr>
        <p:spPr>
          <a:xfrm>
            <a:off x="7543277"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Snip Same Side Corner Rectangle 6">
            <a:extLst>
              <a:ext uri="{FF2B5EF4-FFF2-40B4-BE49-F238E27FC236}">
                <a16:creationId xmlns:a16="http://schemas.microsoft.com/office/drawing/2014/main" id="{11307C5F-FC2D-3245-9270-3C34C580BA43}"/>
              </a:ext>
            </a:extLst>
          </p:cNvPr>
          <p:cNvSpPr/>
          <p:nvPr/>
        </p:nvSpPr>
        <p:spPr>
          <a:xfrm>
            <a:off x="1947114" y="2661052"/>
            <a:ext cx="556197" cy="509908"/>
          </a:xfrm>
          <a:prstGeom prst="snip2SameRect">
            <a:avLst>
              <a:gd name="adj1" fmla="val 23334"/>
              <a:gd name="adj2" fmla="val 0"/>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90112880-13B2-7440-83A9-93C857B113E2}"/>
              </a:ext>
            </a:extLst>
          </p:cNvPr>
          <p:cNvSpPr/>
          <p:nvPr/>
        </p:nvSpPr>
        <p:spPr>
          <a:xfrm>
            <a:off x="1965429" y="2183148"/>
            <a:ext cx="519567" cy="533178"/>
          </a:xfrm>
          <a:prstGeom prst="ellipse">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E30C091B-17BE-CC4D-BB92-C2B7F062BBE6}"/>
              </a:ext>
            </a:extLst>
          </p:cNvPr>
          <p:cNvCxnSpPr>
            <a:cxnSpLocks/>
          </p:cNvCxnSpPr>
          <p:nvPr/>
        </p:nvCxnSpPr>
        <p:spPr>
          <a:xfrm>
            <a:off x="2774042" y="2503262"/>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F03490-4198-DC4A-827F-D65E68F440AA}"/>
              </a:ext>
            </a:extLst>
          </p:cNvPr>
          <p:cNvCxnSpPr>
            <a:cxnSpLocks/>
          </p:cNvCxnSpPr>
          <p:nvPr/>
        </p:nvCxnSpPr>
        <p:spPr>
          <a:xfrm flipH="1">
            <a:off x="2774042" y="2984136"/>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Centre | USD Coin brand assets - CENTRE.io">
            <a:extLst>
              <a:ext uri="{FF2B5EF4-FFF2-40B4-BE49-F238E27FC236}">
                <a16:creationId xmlns:a16="http://schemas.microsoft.com/office/drawing/2014/main" id="{E322AC90-67F2-C445-BD29-948642ED11E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3660957" y="2351207"/>
            <a:ext cx="3126734" cy="819750"/>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2">
            <a:extLst>
              <a:ext uri="{FF2B5EF4-FFF2-40B4-BE49-F238E27FC236}">
                <a16:creationId xmlns:a16="http://schemas.microsoft.com/office/drawing/2014/main" id="{3E9E14B8-1C7F-5C49-8145-0B427BF973C4}"/>
              </a:ext>
            </a:extLst>
          </p:cNvPr>
          <p:cNvSpPr txBox="1">
            <a:spLocks/>
          </p:cNvSpPr>
          <p:nvPr/>
        </p:nvSpPr>
        <p:spPr>
          <a:xfrm>
            <a:off x="579427" y="2550737"/>
            <a:ext cx="1512507" cy="45018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Minting </a:t>
            </a:r>
          </a:p>
          <a:p>
            <a:pPr lvl="0" algn="ctr"/>
            <a:r>
              <a:rPr lang="en-US" sz="1600" dirty="0">
                <a:latin typeface="Calibri" panose="020F0502020204030204" pitchFamily="34" charset="0"/>
                <a:ea typeface="Helvetica Neue" panose="02000503000000020004" pitchFamily="2" charset="0"/>
                <a:cs typeface="Calibri" panose="020F0502020204030204" pitchFamily="34" charset="0"/>
              </a:rPr>
              <a:t>Process</a:t>
            </a:r>
          </a:p>
        </p:txBody>
      </p:sp>
      <p:sp>
        <p:nvSpPr>
          <p:cNvPr id="26" name="Text Placeholder 2">
            <a:extLst>
              <a:ext uri="{FF2B5EF4-FFF2-40B4-BE49-F238E27FC236}">
                <a16:creationId xmlns:a16="http://schemas.microsoft.com/office/drawing/2014/main" id="{ACF22B44-3932-C748-A49A-AD45EA1FA965}"/>
              </a:ext>
            </a:extLst>
          </p:cNvPr>
          <p:cNvSpPr txBox="1">
            <a:spLocks/>
          </p:cNvSpPr>
          <p:nvPr/>
        </p:nvSpPr>
        <p:spPr>
          <a:xfrm>
            <a:off x="2618566" y="2167406"/>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$1 USD</a:t>
            </a:r>
          </a:p>
        </p:txBody>
      </p:sp>
      <p:sp>
        <p:nvSpPr>
          <p:cNvPr id="27" name="Text Placeholder 2">
            <a:extLst>
              <a:ext uri="{FF2B5EF4-FFF2-40B4-BE49-F238E27FC236}">
                <a16:creationId xmlns:a16="http://schemas.microsoft.com/office/drawing/2014/main" id="{E07A7F0D-11BE-1A41-88F4-691F8D475104}"/>
              </a:ext>
            </a:extLst>
          </p:cNvPr>
          <p:cNvSpPr txBox="1">
            <a:spLocks/>
          </p:cNvSpPr>
          <p:nvPr/>
        </p:nvSpPr>
        <p:spPr>
          <a:xfrm>
            <a:off x="2618566" y="3146005"/>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1 USDC</a:t>
            </a:r>
          </a:p>
        </p:txBody>
      </p:sp>
      <p:sp>
        <p:nvSpPr>
          <p:cNvPr id="34" name="Snip Same Side Corner Rectangle 33">
            <a:extLst>
              <a:ext uri="{FF2B5EF4-FFF2-40B4-BE49-F238E27FC236}">
                <a16:creationId xmlns:a16="http://schemas.microsoft.com/office/drawing/2014/main" id="{347983D3-DAF1-8749-9D0C-6F05E4C6A63A}"/>
              </a:ext>
            </a:extLst>
          </p:cNvPr>
          <p:cNvSpPr/>
          <p:nvPr/>
        </p:nvSpPr>
        <p:spPr>
          <a:xfrm>
            <a:off x="1947114" y="5084656"/>
            <a:ext cx="556197" cy="509908"/>
          </a:xfrm>
          <a:prstGeom prst="snip2SameRect">
            <a:avLst>
              <a:gd name="adj1" fmla="val 23334"/>
              <a:gd name="adj2" fmla="val 0"/>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3E384232-9AB0-794A-948D-73064EDE92B8}"/>
              </a:ext>
            </a:extLst>
          </p:cNvPr>
          <p:cNvSpPr/>
          <p:nvPr/>
        </p:nvSpPr>
        <p:spPr>
          <a:xfrm>
            <a:off x="1965429" y="4606752"/>
            <a:ext cx="519567" cy="533178"/>
          </a:xfrm>
          <a:prstGeom prst="ellipse">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29E3DA0F-6522-674A-8E1F-15C05990447C}"/>
              </a:ext>
            </a:extLst>
          </p:cNvPr>
          <p:cNvCxnSpPr>
            <a:cxnSpLocks/>
          </p:cNvCxnSpPr>
          <p:nvPr/>
        </p:nvCxnSpPr>
        <p:spPr>
          <a:xfrm>
            <a:off x="2774042" y="4926866"/>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ACC9C79-F6AD-CB45-B647-9691F00B6610}"/>
              </a:ext>
            </a:extLst>
          </p:cNvPr>
          <p:cNvCxnSpPr>
            <a:cxnSpLocks/>
          </p:cNvCxnSpPr>
          <p:nvPr/>
        </p:nvCxnSpPr>
        <p:spPr>
          <a:xfrm flipH="1">
            <a:off x="2774042" y="5407740"/>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2" descr="Centre | USD Coin brand assets - CENTRE.io">
            <a:extLst>
              <a:ext uri="{FF2B5EF4-FFF2-40B4-BE49-F238E27FC236}">
                <a16:creationId xmlns:a16="http://schemas.microsoft.com/office/drawing/2014/main" id="{EB36D96E-A84D-C143-A947-278E7F45A0C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3660957" y="4774811"/>
            <a:ext cx="3126734" cy="8197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 Placeholder 2">
            <a:extLst>
              <a:ext uri="{FF2B5EF4-FFF2-40B4-BE49-F238E27FC236}">
                <a16:creationId xmlns:a16="http://schemas.microsoft.com/office/drawing/2014/main" id="{EB4CFA53-795A-8944-ACB2-11C462F4271B}"/>
              </a:ext>
            </a:extLst>
          </p:cNvPr>
          <p:cNvSpPr txBox="1">
            <a:spLocks/>
          </p:cNvSpPr>
          <p:nvPr/>
        </p:nvSpPr>
        <p:spPr>
          <a:xfrm>
            <a:off x="579427" y="4974341"/>
            <a:ext cx="1512507" cy="45018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Redemption Process</a:t>
            </a:r>
          </a:p>
        </p:txBody>
      </p:sp>
      <p:sp>
        <p:nvSpPr>
          <p:cNvPr id="40" name="Text Placeholder 2">
            <a:extLst>
              <a:ext uri="{FF2B5EF4-FFF2-40B4-BE49-F238E27FC236}">
                <a16:creationId xmlns:a16="http://schemas.microsoft.com/office/drawing/2014/main" id="{7C4232AD-6A9D-F948-97B6-358F3EA66F61}"/>
              </a:ext>
            </a:extLst>
          </p:cNvPr>
          <p:cNvSpPr txBox="1">
            <a:spLocks/>
          </p:cNvSpPr>
          <p:nvPr/>
        </p:nvSpPr>
        <p:spPr>
          <a:xfrm>
            <a:off x="2618566" y="4591010"/>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 USDC</a:t>
            </a:r>
          </a:p>
        </p:txBody>
      </p:sp>
      <p:sp>
        <p:nvSpPr>
          <p:cNvPr id="41" name="Text Placeholder 2">
            <a:extLst>
              <a:ext uri="{FF2B5EF4-FFF2-40B4-BE49-F238E27FC236}">
                <a16:creationId xmlns:a16="http://schemas.microsoft.com/office/drawing/2014/main" id="{C8C6E7B3-2415-F345-8D4F-66ABAF206021}"/>
              </a:ext>
            </a:extLst>
          </p:cNvPr>
          <p:cNvSpPr txBox="1">
            <a:spLocks/>
          </p:cNvSpPr>
          <p:nvPr/>
        </p:nvSpPr>
        <p:spPr>
          <a:xfrm>
            <a:off x="2618566" y="5569609"/>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 USD</a:t>
            </a:r>
          </a:p>
        </p:txBody>
      </p:sp>
      <p:sp>
        <p:nvSpPr>
          <p:cNvPr id="42" name="TextBox 41">
            <a:extLst>
              <a:ext uri="{FF2B5EF4-FFF2-40B4-BE49-F238E27FC236}">
                <a16:creationId xmlns:a16="http://schemas.microsoft.com/office/drawing/2014/main" id="{E833D3EF-7D91-414F-AFB1-8530EBBD49B5}"/>
              </a:ext>
            </a:extLst>
          </p:cNvPr>
          <p:cNvSpPr txBox="1"/>
          <p:nvPr/>
        </p:nvSpPr>
        <p:spPr>
          <a:xfrm>
            <a:off x="384350" y="3467807"/>
            <a:ext cx="6553213" cy="646331"/>
          </a:xfrm>
          <a:prstGeom prst="rect">
            <a:avLst/>
          </a:prstGeom>
          <a:noFill/>
        </p:spPr>
        <p:txBody>
          <a:bodyPr wrap="square" rtlCol="0">
            <a:spAutoFit/>
          </a:bodyPr>
          <a:lstStyle/>
          <a:p>
            <a:pPr algn="ctr"/>
            <a:r>
              <a:rPr lang="en-US" sz="1200" dirty="0">
                <a:solidFill>
                  <a:srgbClr val="3B3D40"/>
                </a:solidFill>
              </a:rPr>
              <a:t>During the minting process a user transfers an asset such as fiat dollars (USD) over to a centralized third party like Circle that takes custody of those assets. In exchange Circle issues an equivalent amount of tokens on the ledger, in this case ERC-20 USDC tokens on the Ethereum Network. </a:t>
            </a:r>
          </a:p>
        </p:txBody>
      </p:sp>
      <p:sp>
        <p:nvSpPr>
          <p:cNvPr id="43" name="TextBox 42">
            <a:extLst>
              <a:ext uri="{FF2B5EF4-FFF2-40B4-BE49-F238E27FC236}">
                <a16:creationId xmlns:a16="http://schemas.microsoft.com/office/drawing/2014/main" id="{015D3854-D705-834C-912C-9822D145FA4E}"/>
              </a:ext>
            </a:extLst>
          </p:cNvPr>
          <p:cNvSpPr txBox="1"/>
          <p:nvPr/>
        </p:nvSpPr>
        <p:spPr>
          <a:xfrm>
            <a:off x="384350" y="5914137"/>
            <a:ext cx="6553213" cy="461665"/>
          </a:xfrm>
          <a:prstGeom prst="rect">
            <a:avLst/>
          </a:prstGeom>
          <a:noFill/>
        </p:spPr>
        <p:txBody>
          <a:bodyPr wrap="square" rtlCol="0">
            <a:spAutoFit/>
          </a:bodyPr>
          <a:lstStyle/>
          <a:p>
            <a:pPr algn="ctr"/>
            <a:r>
              <a:rPr lang="en-US" sz="1200" dirty="0">
                <a:solidFill>
                  <a:srgbClr val="3B3D40"/>
                </a:solidFill>
              </a:rPr>
              <a:t>During the redemption process a user returns those ERC-20 USDC tokens to the issuing party, in this case Circle, in exchange for an equivalent amount of the pegged currency. </a:t>
            </a:r>
          </a:p>
        </p:txBody>
      </p:sp>
      <p:pic>
        <p:nvPicPr>
          <p:cNvPr id="31" name="Picture 2">
            <a:extLst>
              <a:ext uri="{FF2B5EF4-FFF2-40B4-BE49-F238E27FC236}">
                <a16:creationId xmlns:a16="http://schemas.microsoft.com/office/drawing/2014/main" id="{9BA016D0-966D-C248-BF56-4FE02ED321E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976884" y="2062555"/>
            <a:ext cx="3222588" cy="1027200"/>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805CE696-2EED-F24F-9B9B-0194AAA3EEC9}"/>
              </a:ext>
            </a:extLst>
          </p:cNvPr>
          <p:cNvSpPr txBox="1">
            <a:spLocks/>
          </p:cNvSpPr>
          <p:nvPr/>
        </p:nvSpPr>
        <p:spPr>
          <a:xfrm>
            <a:off x="7597394" y="3034281"/>
            <a:ext cx="3981569"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Launched in 2014, </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$78B USD Market Cap</a:t>
            </a:r>
          </a:p>
        </p:txBody>
      </p:sp>
      <p:pic>
        <p:nvPicPr>
          <p:cNvPr id="32" name="Picture 4" descr="Binance USD (BUSD) - Paxos">
            <a:extLst>
              <a:ext uri="{FF2B5EF4-FFF2-40B4-BE49-F238E27FC236}">
                <a16:creationId xmlns:a16="http://schemas.microsoft.com/office/drawing/2014/main" id="{1EC5E043-8D2F-BD42-BFCD-842FD028AFD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56167" y="4946434"/>
            <a:ext cx="2903361" cy="1336002"/>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2">
            <a:extLst>
              <a:ext uri="{FF2B5EF4-FFF2-40B4-BE49-F238E27FC236}">
                <a16:creationId xmlns:a16="http://schemas.microsoft.com/office/drawing/2014/main" id="{478FAC2F-4D8E-A041-B7AC-C90981D20EE3}"/>
              </a:ext>
            </a:extLst>
          </p:cNvPr>
          <p:cNvSpPr txBox="1">
            <a:spLocks/>
          </p:cNvSpPr>
          <p:nvPr/>
        </p:nvSpPr>
        <p:spPr>
          <a:xfrm>
            <a:off x="8665411" y="6046740"/>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$14.5B USD</a:t>
            </a:r>
          </a:p>
        </p:txBody>
      </p:sp>
      <p:pic>
        <p:nvPicPr>
          <p:cNvPr id="33" name="Picture 2" descr="Centre | USD Coin brand assets - CENTRE.io">
            <a:extLst>
              <a:ext uri="{FF2B5EF4-FFF2-40B4-BE49-F238E27FC236}">
                <a16:creationId xmlns:a16="http://schemas.microsoft.com/office/drawing/2014/main" id="{B88D03E6-98C0-FE45-9955-8ACB288D066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7857295" y="3661565"/>
            <a:ext cx="3461767" cy="907587"/>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2">
            <a:extLst>
              <a:ext uri="{FF2B5EF4-FFF2-40B4-BE49-F238E27FC236}">
                <a16:creationId xmlns:a16="http://schemas.microsoft.com/office/drawing/2014/main" id="{D453A33D-FF13-B04E-A681-251D0403E68C}"/>
              </a:ext>
            </a:extLst>
          </p:cNvPr>
          <p:cNvSpPr txBox="1">
            <a:spLocks/>
          </p:cNvSpPr>
          <p:nvPr/>
        </p:nvSpPr>
        <p:spPr>
          <a:xfrm>
            <a:off x="8665411" y="4486415"/>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2018</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$42.2B USD</a:t>
            </a:r>
          </a:p>
        </p:txBody>
      </p:sp>
    </p:spTree>
    <p:extLst>
      <p:ext uri="{BB962C8B-B14F-4D97-AF65-F5344CB8AC3E}">
        <p14:creationId xmlns:p14="http://schemas.microsoft.com/office/powerpoint/2010/main" val="2363072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One of the biggest learnings of 2008 was the impact of hidden group correlations. An overlooked but endemic exposure to real estate resulted in a complete meltdown of seemingly diversified portfolios.</a:t>
            </a:r>
          </a:p>
        </p:txBody>
      </p:sp>
      <p:pic>
        <p:nvPicPr>
          <p:cNvPr id="4" name="Picture 3">
            <a:extLst>
              <a:ext uri="{FF2B5EF4-FFF2-40B4-BE49-F238E27FC236}">
                <a16:creationId xmlns:a16="http://schemas.microsoft.com/office/drawing/2014/main" id="{7A38F566-ED3C-5845-A24D-DE5F10D59D78}"/>
              </a:ext>
            </a:extLst>
          </p:cNvPr>
          <p:cNvPicPr>
            <a:picLocks noChangeAspect="1"/>
          </p:cNvPicPr>
          <p:nvPr/>
        </p:nvPicPr>
        <p:blipFill>
          <a:blip r:embed="rId3"/>
          <a:stretch>
            <a:fillRect/>
          </a:stretch>
        </p:blipFill>
        <p:spPr>
          <a:xfrm>
            <a:off x="354951" y="2254165"/>
            <a:ext cx="5486400" cy="4114800"/>
          </a:xfrm>
          <a:prstGeom prst="rect">
            <a:avLst/>
          </a:prstGeom>
        </p:spPr>
      </p:pic>
      <p:sp>
        <p:nvSpPr>
          <p:cNvPr id="6" name="Text Placeholder 2">
            <a:extLst>
              <a:ext uri="{FF2B5EF4-FFF2-40B4-BE49-F238E27FC236}">
                <a16:creationId xmlns:a16="http://schemas.microsoft.com/office/drawing/2014/main" id="{25ADEE37-575F-AB45-84A3-C77DBDD0EF96}"/>
              </a:ext>
            </a:extLst>
          </p:cNvPr>
          <p:cNvSpPr txBox="1">
            <a:spLocks/>
          </p:cNvSpPr>
          <p:nvPr/>
        </p:nvSpPr>
        <p:spPr>
          <a:xfrm>
            <a:off x="354951" y="1709371"/>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This phenomena is called ”Financial Contagion” and results in risk quickly spreading through the entire market.</a:t>
            </a:r>
          </a:p>
        </p:txBody>
      </p:sp>
      <p:cxnSp>
        <p:nvCxnSpPr>
          <p:cNvPr id="7" name="Straight Connector 6">
            <a:extLst>
              <a:ext uri="{FF2B5EF4-FFF2-40B4-BE49-F238E27FC236}">
                <a16:creationId xmlns:a16="http://schemas.microsoft.com/office/drawing/2014/main" id="{7D2BB1D5-B41D-2F4A-A50C-266D5D658C95}"/>
              </a:ext>
            </a:extLst>
          </p:cNvPr>
          <p:cNvCxnSpPr>
            <a:cxnSpLocks/>
          </p:cNvCxnSpPr>
          <p:nvPr/>
        </p:nvCxnSpPr>
        <p:spPr>
          <a:xfrm>
            <a:off x="354951" y="2178516"/>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9E2D5498-443F-C34D-80E0-2A8F27ACD0B0}"/>
              </a:ext>
            </a:extLst>
          </p:cNvPr>
          <p:cNvSpPr txBox="1">
            <a:spLocks/>
          </p:cNvSpPr>
          <p:nvPr/>
        </p:nvSpPr>
        <p:spPr>
          <a:xfrm>
            <a:off x="6431655" y="1900581"/>
            <a:ext cx="55836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2008 Financial Crisis Summary</a:t>
            </a:r>
          </a:p>
        </p:txBody>
      </p:sp>
      <p:cxnSp>
        <p:nvCxnSpPr>
          <p:cNvPr id="9" name="Straight Connector 8">
            <a:extLst>
              <a:ext uri="{FF2B5EF4-FFF2-40B4-BE49-F238E27FC236}">
                <a16:creationId xmlns:a16="http://schemas.microsoft.com/office/drawing/2014/main" id="{8E446C00-A50A-EA42-AFBD-31BBEF99EBA6}"/>
              </a:ext>
            </a:extLst>
          </p:cNvPr>
          <p:cNvCxnSpPr>
            <a:cxnSpLocks/>
          </p:cNvCxnSpPr>
          <p:nvPr/>
        </p:nvCxnSpPr>
        <p:spPr>
          <a:xfrm>
            <a:off x="6431973" y="2178959"/>
            <a:ext cx="55836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5">
            <a:extLst>
              <a:ext uri="{FF2B5EF4-FFF2-40B4-BE49-F238E27FC236}">
                <a16:creationId xmlns:a16="http://schemas.microsoft.com/office/drawing/2014/main" id="{07F36389-312E-2743-A653-73FCF5BD3F17}"/>
              </a:ext>
            </a:extLst>
          </p:cNvPr>
          <p:cNvSpPr txBox="1">
            <a:spLocks/>
          </p:cNvSpPr>
          <p:nvPr/>
        </p:nvSpPr>
        <p:spPr>
          <a:xfrm>
            <a:off x="6431655" y="2254674"/>
            <a:ext cx="5583640" cy="38665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B3D40"/>
                </a:solidFill>
                <a:effectLst/>
                <a:uLnTx/>
                <a:uFillTx/>
                <a:latin typeface="Calibri" panose="020F0502020204030204"/>
                <a:ea typeface="+mn-ea"/>
                <a:cs typeface="+mn-cs"/>
              </a:rPr>
              <a:t>Most Companies and Institutions Had Huge Exposure to Real Estate Assets and Mortgage Backed Securities:</a:t>
            </a:r>
            <a:r>
              <a:rPr kumimoji="0" lang="en-US" sz="1600" b="0" i="0" u="none" strike="noStrike" kern="1200" cap="none" spc="0" normalizeH="0" baseline="0" noProof="0" dirty="0">
                <a:ln>
                  <a:noFill/>
                </a:ln>
                <a:solidFill>
                  <a:srgbClr val="3B3D40"/>
                </a:solidFill>
                <a:effectLst/>
                <a:uLnTx/>
                <a:uFillTx/>
                <a:latin typeface="Calibri" panose="020F0502020204030204"/>
                <a:ea typeface="+mn-ea"/>
                <a:cs typeface="+mn-cs"/>
              </a:rPr>
              <a:t> </a:t>
            </a:r>
          </a:p>
          <a:p>
            <a:pPr marL="227013" lvl="0" indent="0">
              <a:lnSpc>
                <a:spcPct val="100000"/>
              </a:lnSpc>
              <a:spcBef>
                <a:spcPts val="0"/>
              </a:spcBef>
              <a:buNone/>
              <a:defRPr/>
            </a:pPr>
            <a:r>
              <a:rPr lang="en-US" sz="1200" dirty="0">
                <a:solidFill>
                  <a:srgbClr val="3B3D40"/>
                </a:solidFill>
              </a:rPr>
              <a:t>The primary cause for the severity of the 2008 global financial crisis was endemic exposure to real estate, whether it was banks who directly held mortgages, investors who held mortgage backed securities in their portfolios, or insurance companies such as AIG that issued financial derivatives on the aforementioned securities. The cross-correlations that resulted in this massive endemic exposure to real estate nearly caused the collapse of the entire financial industry though the knock on effects once banks themselves became insolvent.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800" b="1" i="0" u="none" strike="noStrike" kern="1200" cap="none" spc="0" normalizeH="0" baseline="0" noProof="0" dirty="0">
              <a:ln>
                <a:noFill/>
              </a:ln>
              <a:solidFill>
                <a:srgbClr val="3B3D40"/>
              </a:solidFill>
              <a:effectLst/>
              <a:uLnTx/>
              <a:uFillTx/>
              <a:latin typeface="Calibri" panose="020F0502020204030204"/>
              <a:ea typeface="+mn-ea"/>
              <a:cs typeface="+mn-cs"/>
            </a:endParaRPr>
          </a:p>
          <a:p>
            <a:pPr marL="0" lvl="0" indent="0">
              <a:lnSpc>
                <a:spcPct val="100000"/>
              </a:lnSpc>
              <a:spcBef>
                <a:spcPts val="0"/>
              </a:spcBef>
              <a:buNone/>
              <a:defRPr/>
            </a:pPr>
            <a:r>
              <a:rPr lang="en-US" sz="1600" b="1" dirty="0">
                <a:solidFill>
                  <a:srgbClr val="3B3D40"/>
                </a:solidFill>
              </a:rPr>
              <a:t>The Fallout of Contagion Usually Results In Strict Regulations:</a:t>
            </a:r>
            <a:r>
              <a:rPr lang="en-US" sz="1600" dirty="0">
                <a:solidFill>
                  <a:srgbClr val="3B3D40"/>
                </a:solidFill>
              </a:rPr>
              <a:t> </a:t>
            </a:r>
          </a:p>
          <a:p>
            <a:pPr marL="227013" lvl="0" indent="0">
              <a:lnSpc>
                <a:spcPct val="100000"/>
              </a:lnSpc>
              <a:spcBef>
                <a:spcPts val="0"/>
              </a:spcBef>
              <a:buNone/>
              <a:defRPr/>
            </a:pPr>
            <a:r>
              <a:rPr lang="en-US" sz="1200" dirty="0">
                <a:solidFill>
                  <a:srgbClr val="3B3D40"/>
                </a:solidFill>
              </a:rPr>
              <a:t>Financial contagion is one of the main causes of financial regulation. A top priority for both domestic financial regulators and international organizations is to prevent financial contagion using regulations. This priority was especially important in the fallout of the 2008 financial crisis, when global economies were under challenge from the U.S. subprime mortgage crisis and European sovereign debt crisis.</a:t>
            </a:r>
          </a:p>
        </p:txBody>
      </p:sp>
      <p:sp>
        <p:nvSpPr>
          <p:cNvPr id="11" name="TextBox 10">
            <a:extLst>
              <a:ext uri="{FF2B5EF4-FFF2-40B4-BE49-F238E27FC236}">
                <a16:creationId xmlns:a16="http://schemas.microsoft.com/office/drawing/2014/main" id="{B936E8E2-BA0C-ED40-B66D-1B555FBB9F9F}"/>
              </a:ext>
            </a:extLst>
          </p:cNvPr>
          <p:cNvSpPr txBox="1"/>
          <p:nvPr/>
        </p:nvSpPr>
        <p:spPr>
          <a:xfrm>
            <a:off x="1102963" y="6368965"/>
            <a:ext cx="3990376" cy="415498"/>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Source: Wikipedia “Financial Contagion”</a:t>
            </a:r>
          </a:p>
          <a:p>
            <a:pPr lvl="0" algn="ctr">
              <a:defRPr/>
            </a:pPr>
            <a:r>
              <a:rPr lang="en-US" sz="900" b="1" dirty="0">
                <a:solidFill>
                  <a:srgbClr val="3B3D40"/>
                </a:solidFill>
              </a:rPr>
              <a:t>https://</a:t>
            </a:r>
            <a:r>
              <a:rPr lang="en-US" sz="900" b="1" dirty="0" err="1">
                <a:solidFill>
                  <a:srgbClr val="3B3D40"/>
                </a:solidFill>
              </a:rPr>
              <a:t>en.wikipedia.org</a:t>
            </a:r>
            <a:r>
              <a:rPr lang="en-US" sz="900" b="1" dirty="0">
                <a:solidFill>
                  <a:srgbClr val="3B3D40"/>
                </a:solidFill>
              </a:rPr>
              <a:t>/wiki/</a:t>
            </a:r>
            <a:r>
              <a:rPr lang="en-US" sz="900" b="1" dirty="0" err="1">
                <a:solidFill>
                  <a:srgbClr val="3B3D40"/>
                </a:solidFill>
              </a:rPr>
              <a:t>Financial_contagion</a:t>
            </a:r>
            <a:endParaRPr kumimoji="0" lang="en-US" sz="9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480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Replicating the issue of an endemic exposure to real estate assets, nearly every extent USD stablecoin in the modern ecosystem is directly or indirectly reliant on Tether and/or USDC.</a:t>
            </a:r>
          </a:p>
        </p:txBody>
      </p:sp>
      <p:pic>
        <p:nvPicPr>
          <p:cNvPr id="6" name="Picture 2" descr="Centre | USD Coin brand assets - CENTRE.io">
            <a:extLst>
              <a:ext uri="{FF2B5EF4-FFF2-40B4-BE49-F238E27FC236}">
                <a16:creationId xmlns:a16="http://schemas.microsoft.com/office/drawing/2014/main" id="{E577ED46-DEEA-F247-96B3-AB676D037954}"/>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5052558" y="2069190"/>
            <a:ext cx="1931046" cy="50627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A11FF179-75EA-CF4B-B3D6-5BAD0E0087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0722" y="3161999"/>
            <a:ext cx="1445264" cy="280424"/>
          </a:xfrm>
          <a:prstGeom prst="rect">
            <a:avLst/>
          </a:prstGeom>
        </p:spPr>
      </p:pic>
      <p:grpSp>
        <p:nvGrpSpPr>
          <p:cNvPr id="16" name="Group 15">
            <a:extLst>
              <a:ext uri="{FF2B5EF4-FFF2-40B4-BE49-F238E27FC236}">
                <a16:creationId xmlns:a16="http://schemas.microsoft.com/office/drawing/2014/main" id="{25782E11-3FED-D648-BCE4-D3CBEF03B7E4}"/>
              </a:ext>
            </a:extLst>
          </p:cNvPr>
          <p:cNvGrpSpPr/>
          <p:nvPr/>
        </p:nvGrpSpPr>
        <p:grpSpPr>
          <a:xfrm>
            <a:off x="3378590" y="4203839"/>
            <a:ext cx="1271274" cy="429240"/>
            <a:chOff x="457200" y="4219634"/>
            <a:chExt cx="3042241" cy="1027199"/>
          </a:xfrm>
        </p:grpSpPr>
        <p:sp>
          <p:nvSpPr>
            <p:cNvPr id="17" name="Rounded Rectangle 16">
              <a:extLst>
                <a:ext uri="{FF2B5EF4-FFF2-40B4-BE49-F238E27FC236}">
                  <a16:creationId xmlns:a16="http://schemas.microsoft.com/office/drawing/2014/main" id="{3E7BB60D-EF24-1C45-87DD-D3697EE4405C}"/>
                </a:ext>
              </a:extLst>
            </p:cNvPr>
            <p:cNvSpPr/>
            <p:nvPr/>
          </p:nvSpPr>
          <p:spPr>
            <a:xfrm>
              <a:off x="457200" y="4219634"/>
              <a:ext cx="3042241" cy="1027199"/>
            </a:xfrm>
            <a:prstGeom prst="roundRect">
              <a:avLst/>
            </a:prstGeom>
            <a:solidFill>
              <a:srgbClr val="061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a:extLst>
                <a:ext uri="{FF2B5EF4-FFF2-40B4-BE49-F238E27FC236}">
                  <a16:creationId xmlns:a16="http://schemas.microsoft.com/office/drawing/2014/main" id="{8589B4ED-8956-6740-85C8-D04710BE092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21020" y="4441133"/>
              <a:ext cx="2514600" cy="58420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 Placeholder 2">
            <a:extLst>
              <a:ext uri="{FF2B5EF4-FFF2-40B4-BE49-F238E27FC236}">
                <a16:creationId xmlns:a16="http://schemas.microsoft.com/office/drawing/2014/main" id="{7BC8AAB3-D3F9-1C46-A2AC-8A174E6C63A1}"/>
              </a:ext>
            </a:extLst>
          </p:cNvPr>
          <p:cNvSpPr txBox="1">
            <a:spLocks/>
          </p:cNvSpPr>
          <p:nvPr/>
        </p:nvSpPr>
        <p:spPr>
          <a:xfrm>
            <a:off x="609396" y="1736828"/>
            <a:ext cx="1097320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USD Coin Serves as Collateral For Multiple Other Stablecoins</a:t>
            </a:r>
          </a:p>
        </p:txBody>
      </p:sp>
      <p:cxnSp>
        <p:nvCxnSpPr>
          <p:cNvPr id="22" name="Straight Connector 21">
            <a:extLst>
              <a:ext uri="{FF2B5EF4-FFF2-40B4-BE49-F238E27FC236}">
                <a16:creationId xmlns:a16="http://schemas.microsoft.com/office/drawing/2014/main" id="{E5276729-E6DB-F74B-96E1-E5954BE6B122}"/>
              </a:ext>
            </a:extLst>
          </p:cNvPr>
          <p:cNvCxnSpPr>
            <a:cxnSpLocks/>
          </p:cNvCxnSpPr>
          <p:nvPr/>
        </p:nvCxnSpPr>
        <p:spPr>
          <a:xfrm>
            <a:off x="381000" y="1992829"/>
            <a:ext cx="1143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782C03F-8E5E-424E-8233-CBC680397C27}"/>
              </a:ext>
            </a:extLst>
          </p:cNvPr>
          <p:cNvCxnSpPr>
            <a:cxnSpLocks/>
            <a:endCxn id="6" idx="2"/>
          </p:cNvCxnSpPr>
          <p:nvPr/>
        </p:nvCxnSpPr>
        <p:spPr>
          <a:xfrm rot="16200000" flipV="1">
            <a:off x="7456561" y="1136983"/>
            <a:ext cx="576947" cy="3453905"/>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553EBCEB-C684-434D-9CF2-4A39437820FD}"/>
              </a:ext>
            </a:extLst>
          </p:cNvPr>
          <p:cNvCxnSpPr>
            <a:cxnSpLocks/>
            <a:stCxn id="11" idx="0"/>
            <a:endCxn id="6" idx="2"/>
          </p:cNvCxnSpPr>
          <p:nvPr/>
        </p:nvCxnSpPr>
        <p:spPr>
          <a:xfrm rot="5400000" flipH="1" flipV="1">
            <a:off x="4042449" y="1186368"/>
            <a:ext cx="586537" cy="3364727"/>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0EC796B-EA93-E743-8DCD-D8A0D800EACB}"/>
              </a:ext>
            </a:extLst>
          </p:cNvPr>
          <p:cNvSpPr/>
          <p:nvPr/>
        </p:nvSpPr>
        <p:spPr>
          <a:xfrm>
            <a:off x="1252330" y="5502852"/>
            <a:ext cx="9885048" cy="1261884"/>
          </a:xfrm>
          <a:prstGeom prst="rect">
            <a:avLst/>
          </a:prstGeom>
        </p:spPr>
        <p:txBody>
          <a:bodyPr wrap="square">
            <a:spAutoFit/>
          </a:bodyPr>
          <a:lstStyle/>
          <a:p>
            <a:pPr lvl="0"/>
            <a:r>
              <a:rPr lang="en-US" sz="1600" b="1" dirty="0">
                <a:solidFill>
                  <a:srgbClr val="3B3D40"/>
                </a:solidFill>
              </a:rPr>
              <a:t>Stablecoins today are incredibly entangled much like Real Estate in 2008:</a:t>
            </a:r>
            <a:r>
              <a:rPr lang="en-US" sz="1600" dirty="0">
                <a:solidFill>
                  <a:srgbClr val="3B3D40"/>
                </a:solidFill>
              </a:rPr>
              <a:t> </a:t>
            </a:r>
          </a:p>
          <a:p>
            <a:pPr marL="227013"/>
            <a:r>
              <a:rPr lang="en-US" sz="1200" dirty="0">
                <a:solidFill>
                  <a:srgbClr val="3B3D40"/>
                </a:solidFill>
              </a:rPr>
              <a:t>Whether intentional or accidental, most stablecoins today maintain direct exposure to custodied stablecoins like USDC, </a:t>
            </a:r>
            <a:r>
              <a:rPr lang="en-US" sz="1200" dirty="0" err="1">
                <a:solidFill>
                  <a:srgbClr val="3B3D40"/>
                </a:solidFill>
              </a:rPr>
              <a:t>TrueUSD</a:t>
            </a:r>
            <a:r>
              <a:rPr lang="en-US" sz="1200" dirty="0">
                <a:solidFill>
                  <a:srgbClr val="3B3D40"/>
                </a:solidFill>
              </a:rPr>
              <a:t> or Tether. Any fluctuation or impact on their prices would immediately impact the prices of the stablecoins as DAI, </a:t>
            </a:r>
            <a:r>
              <a:rPr lang="en-US" sz="1200" dirty="0" err="1">
                <a:solidFill>
                  <a:srgbClr val="3B3D40"/>
                </a:solidFill>
              </a:rPr>
              <a:t>Frax</a:t>
            </a:r>
            <a:r>
              <a:rPr lang="en-US" sz="1200" dirty="0">
                <a:solidFill>
                  <a:srgbClr val="3B3D40"/>
                </a:solidFill>
              </a:rPr>
              <a:t>, and others. In addition, due to their perceived stability, they have low overcollateralization rates (101% collateral ratio for USDC) so any shock in their price would quickly trigger liquidations in many collateral pools which in turn would bring further pricing pressure. This is a risk because USDC is not backed 1:1 by cash, instead it’s been deployed into the broader capital market (</a:t>
            </a:r>
            <a:r>
              <a:rPr lang="en-US" sz="1200" dirty="0">
                <a:solidFill>
                  <a:srgbClr val="3B3D40"/>
                </a:solidFill>
                <a:hlinkClick r:id="rId7"/>
              </a:rPr>
              <a:t>https://www.bloomberg.com/news/articles/2021-08-11/coinbase-drops-promise-of-token-s-cash-backing-that-wasn-t-true</a:t>
            </a:r>
            <a:r>
              <a:rPr lang="en-US" sz="1200" dirty="0">
                <a:solidFill>
                  <a:srgbClr val="3B3D40"/>
                </a:solidFill>
              </a:rPr>
              <a:t>)</a:t>
            </a:r>
          </a:p>
        </p:txBody>
      </p:sp>
      <p:sp>
        <p:nvSpPr>
          <p:cNvPr id="23" name="Rectangle 22">
            <a:extLst>
              <a:ext uri="{FF2B5EF4-FFF2-40B4-BE49-F238E27FC236}">
                <a16:creationId xmlns:a16="http://schemas.microsoft.com/office/drawing/2014/main" id="{465481FB-0FA1-AA45-8210-6065725BA39A}"/>
              </a:ext>
            </a:extLst>
          </p:cNvPr>
          <p:cNvSpPr/>
          <p:nvPr/>
        </p:nvSpPr>
        <p:spPr>
          <a:xfrm>
            <a:off x="1259999" y="3621207"/>
            <a:ext cx="2384001" cy="523220"/>
          </a:xfrm>
          <a:prstGeom prst="rect">
            <a:avLst/>
          </a:prstGeom>
        </p:spPr>
        <p:txBody>
          <a:bodyPr wrap="square">
            <a:spAutoFit/>
          </a:bodyPr>
          <a:lstStyle/>
          <a:p>
            <a:pPr marL="9525" lvl="0" algn="ctr"/>
            <a:r>
              <a:rPr lang="en-US" sz="1400" b="1" dirty="0">
                <a:solidFill>
                  <a:srgbClr val="3B3D40"/>
                </a:solidFill>
              </a:rPr>
              <a:t>1/3 of Every RSV is backed by USDC</a:t>
            </a:r>
          </a:p>
        </p:txBody>
      </p:sp>
      <p:sp>
        <p:nvSpPr>
          <p:cNvPr id="24" name="Rectangle 23">
            <a:extLst>
              <a:ext uri="{FF2B5EF4-FFF2-40B4-BE49-F238E27FC236}">
                <a16:creationId xmlns:a16="http://schemas.microsoft.com/office/drawing/2014/main" id="{547B2ADD-C8B9-1249-986B-EE63A158B9D0}"/>
              </a:ext>
            </a:extLst>
          </p:cNvPr>
          <p:cNvSpPr/>
          <p:nvPr/>
        </p:nvSpPr>
        <p:spPr>
          <a:xfrm>
            <a:off x="4903999" y="3621207"/>
            <a:ext cx="2384001" cy="523220"/>
          </a:xfrm>
          <a:prstGeom prst="rect">
            <a:avLst/>
          </a:prstGeom>
        </p:spPr>
        <p:txBody>
          <a:bodyPr wrap="square">
            <a:spAutoFit/>
          </a:bodyPr>
          <a:lstStyle/>
          <a:p>
            <a:pPr marL="9525" lvl="0" algn="ctr"/>
            <a:r>
              <a:rPr lang="en-US" sz="1400" b="1" dirty="0">
                <a:solidFill>
                  <a:srgbClr val="3B3D40"/>
                </a:solidFill>
              </a:rPr>
              <a:t>PSM Locks the Value of DAI to USDC 1:1</a:t>
            </a:r>
          </a:p>
        </p:txBody>
      </p:sp>
      <p:sp>
        <p:nvSpPr>
          <p:cNvPr id="25" name="Rectangle 24">
            <a:extLst>
              <a:ext uri="{FF2B5EF4-FFF2-40B4-BE49-F238E27FC236}">
                <a16:creationId xmlns:a16="http://schemas.microsoft.com/office/drawing/2014/main" id="{D5E13C2E-6E3A-D94B-AB50-B50A873E2FAC}"/>
              </a:ext>
            </a:extLst>
          </p:cNvPr>
          <p:cNvSpPr/>
          <p:nvPr/>
        </p:nvSpPr>
        <p:spPr>
          <a:xfrm>
            <a:off x="8547999" y="3751831"/>
            <a:ext cx="2384001" cy="523220"/>
          </a:xfrm>
          <a:prstGeom prst="rect">
            <a:avLst/>
          </a:prstGeom>
        </p:spPr>
        <p:txBody>
          <a:bodyPr wrap="square">
            <a:spAutoFit/>
          </a:bodyPr>
          <a:lstStyle/>
          <a:p>
            <a:pPr marL="9525" lvl="0" algn="ctr"/>
            <a:r>
              <a:rPr lang="en-US" sz="1400" b="1" dirty="0">
                <a:solidFill>
                  <a:srgbClr val="3B3D40"/>
                </a:solidFill>
              </a:rPr>
              <a:t>USDC is 100% of </a:t>
            </a:r>
            <a:r>
              <a:rPr lang="en-US" sz="1400" b="1" dirty="0" err="1">
                <a:solidFill>
                  <a:srgbClr val="3B3D40"/>
                </a:solidFill>
              </a:rPr>
              <a:t>Frax’s</a:t>
            </a:r>
            <a:r>
              <a:rPr lang="en-US" sz="1400" b="1" dirty="0">
                <a:solidFill>
                  <a:srgbClr val="3B3D40"/>
                </a:solidFill>
              </a:rPr>
              <a:t> Collateral</a:t>
            </a:r>
          </a:p>
        </p:txBody>
      </p:sp>
      <p:sp>
        <p:nvSpPr>
          <p:cNvPr id="26" name="Rectangle 25">
            <a:extLst>
              <a:ext uri="{FF2B5EF4-FFF2-40B4-BE49-F238E27FC236}">
                <a16:creationId xmlns:a16="http://schemas.microsoft.com/office/drawing/2014/main" id="{2D941C3A-B329-E841-97DE-AAA223427740}"/>
              </a:ext>
            </a:extLst>
          </p:cNvPr>
          <p:cNvSpPr/>
          <p:nvPr/>
        </p:nvSpPr>
        <p:spPr>
          <a:xfrm>
            <a:off x="2822226" y="4737455"/>
            <a:ext cx="2384001" cy="523220"/>
          </a:xfrm>
          <a:prstGeom prst="rect">
            <a:avLst/>
          </a:prstGeom>
        </p:spPr>
        <p:txBody>
          <a:bodyPr wrap="square">
            <a:spAutoFit/>
          </a:bodyPr>
          <a:lstStyle/>
          <a:p>
            <a:pPr marL="9525" lvl="0" algn="ctr"/>
            <a:r>
              <a:rPr lang="en-US" sz="1400" b="1" dirty="0">
                <a:solidFill>
                  <a:srgbClr val="3B3D40"/>
                </a:solidFill>
              </a:rPr>
              <a:t>USDC and DAI are each 40%+ of Origin Dollar’s Collateral</a:t>
            </a:r>
          </a:p>
        </p:txBody>
      </p:sp>
      <p:sp>
        <p:nvSpPr>
          <p:cNvPr id="56" name="Rectangle 55">
            <a:extLst>
              <a:ext uri="{FF2B5EF4-FFF2-40B4-BE49-F238E27FC236}">
                <a16:creationId xmlns:a16="http://schemas.microsoft.com/office/drawing/2014/main" id="{A8516B60-5D15-304F-88FE-CAC6937CDEEA}"/>
              </a:ext>
            </a:extLst>
          </p:cNvPr>
          <p:cNvSpPr/>
          <p:nvPr/>
        </p:nvSpPr>
        <p:spPr>
          <a:xfrm>
            <a:off x="6751972" y="4701557"/>
            <a:ext cx="2384001" cy="523220"/>
          </a:xfrm>
          <a:prstGeom prst="rect">
            <a:avLst/>
          </a:prstGeom>
        </p:spPr>
        <p:txBody>
          <a:bodyPr wrap="square">
            <a:spAutoFit/>
          </a:bodyPr>
          <a:lstStyle/>
          <a:p>
            <a:pPr marL="9525" lvl="0" algn="ctr"/>
            <a:r>
              <a:rPr lang="en-US" sz="1400" b="1" dirty="0">
                <a:solidFill>
                  <a:srgbClr val="3B3D40"/>
                </a:solidFill>
              </a:rPr>
              <a:t>USDC, DAI and FRAX are 89% of </a:t>
            </a:r>
            <a:r>
              <a:rPr lang="en-US" sz="1400" b="1" dirty="0" err="1">
                <a:solidFill>
                  <a:srgbClr val="3B3D40"/>
                </a:solidFill>
              </a:rPr>
              <a:t>agEUR’s</a:t>
            </a:r>
            <a:r>
              <a:rPr lang="en-US" sz="1400" b="1" dirty="0">
                <a:solidFill>
                  <a:srgbClr val="3B3D40"/>
                </a:solidFill>
              </a:rPr>
              <a:t> Collateral*</a:t>
            </a:r>
          </a:p>
        </p:txBody>
      </p:sp>
      <p:pic>
        <p:nvPicPr>
          <p:cNvPr id="10244" name="Picture 4" descr="agEUR price today, chart, and market cap | CoinGecko">
            <a:extLst>
              <a:ext uri="{FF2B5EF4-FFF2-40B4-BE49-F238E27FC236}">
                <a16:creationId xmlns:a16="http://schemas.microsoft.com/office/drawing/2014/main" id="{94F392EA-CB56-7C42-A589-DC380C3D132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83618" y="4080429"/>
            <a:ext cx="720708" cy="720708"/>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Elbow Connector 67">
            <a:extLst>
              <a:ext uri="{FF2B5EF4-FFF2-40B4-BE49-F238E27FC236}">
                <a16:creationId xmlns:a16="http://schemas.microsoft.com/office/drawing/2014/main" id="{B55A5E60-AF97-3043-8A8F-05992ED6DA28}"/>
              </a:ext>
            </a:extLst>
          </p:cNvPr>
          <p:cNvCxnSpPr>
            <a:cxnSpLocks/>
            <a:stCxn id="17" idx="0"/>
            <a:endCxn id="6" idx="1"/>
          </p:cNvCxnSpPr>
          <p:nvPr/>
        </p:nvCxnSpPr>
        <p:spPr>
          <a:xfrm rot="5400000" flipH="1" flipV="1">
            <a:off x="3592636" y="2743918"/>
            <a:ext cx="1881513" cy="1038331"/>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953A976C-9AA9-BD41-81CF-2D531772DF28}"/>
              </a:ext>
            </a:extLst>
          </p:cNvPr>
          <p:cNvCxnSpPr>
            <a:cxnSpLocks/>
            <a:stCxn id="10244" idx="0"/>
            <a:endCxn id="6" idx="3"/>
          </p:cNvCxnSpPr>
          <p:nvPr/>
        </p:nvCxnSpPr>
        <p:spPr>
          <a:xfrm rot="16200000" flipV="1">
            <a:off x="6584737" y="2721194"/>
            <a:ext cx="1758103" cy="960368"/>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2C45AD9B-D1DB-B042-83D7-42CDEDF2ECD9}"/>
              </a:ext>
            </a:extLst>
          </p:cNvPr>
          <p:cNvCxnSpPr>
            <a:cxnSpLocks/>
            <a:stCxn id="10244" idx="1"/>
          </p:cNvCxnSpPr>
          <p:nvPr/>
        </p:nvCxnSpPr>
        <p:spPr>
          <a:xfrm rot="10800000">
            <a:off x="6751972" y="3302211"/>
            <a:ext cx="831646" cy="1138572"/>
          </a:xfrm>
          <a:prstGeom prst="bentConnector3">
            <a:avLst>
              <a:gd name="adj1" fmla="val 4033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FA508D27-0D31-E747-AE4A-C218BCB6D61F}"/>
              </a:ext>
            </a:extLst>
          </p:cNvPr>
          <p:cNvCxnSpPr>
            <a:cxnSpLocks/>
            <a:stCxn id="10244" idx="3"/>
          </p:cNvCxnSpPr>
          <p:nvPr/>
        </p:nvCxnSpPr>
        <p:spPr>
          <a:xfrm flipV="1">
            <a:off x="8304326" y="3432836"/>
            <a:ext cx="378368" cy="1007947"/>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05A9132B-5146-7946-99EB-171FBB05A59C}"/>
              </a:ext>
            </a:extLst>
          </p:cNvPr>
          <p:cNvCxnSpPr>
            <a:cxnSpLocks/>
            <a:stCxn id="17" idx="3"/>
          </p:cNvCxnSpPr>
          <p:nvPr/>
        </p:nvCxnSpPr>
        <p:spPr>
          <a:xfrm flipV="1">
            <a:off x="4649864" y="3302211"/>
            <a:ext cx="656844" cy="1116248"/>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4CC64FF-A825-EF49-BF39-5955F1A59BC5}"/>
              </a:ext>
            </a:extLst>
          </p:cNvPr>
          <p:cNvCxnSpPr>
            <a:cxnSpLocks/>
          </p:cNvCxnSpPr>
          <p:nvPr/>
        </p:nvCxnSpPr>
        <p:spPr>
          <a:xfrm flipH="1" flipV="1">
            <a:off x="6008033" y="2575961"/>
            <a:ext cx="11259" cy="496063"/>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E51666E8-6129-8748-A149-0A5ADF148850}"/>
              </a:ext>
            </a:extLst>
          </p:cNvPr>
          <p:cNvSpPr/>
          <p:nvPr/>
        </p:nvSpPr>
        <p:spPr>
          <a:xfrm>
            <a:off x="7194620" y="5248085"/>
            <a:ext cx="4997380" cy="261610"/>
          </a:xfrm>
          <a:prstGeom prst="rect">
            <a:avLst/>
          </a:prstGeom>
        </p:spPr>
        <p:txBody>
          <a:bodyPr wrap="square">
            <a:spAutoFit/>
          </a:bodyPr>
          <a:lstStyle/>
          <a:p>
            <a:pPr marL="227013" lvl="0" algn="r"/>
            <a:r>
              <a:rPr lang="en-US" sz="1050" dirty="0">
                <a:solidFill>
                  <a:srgbClr val="3B3D40"/>
                </a:solidFill>
              </a:rPr>
              <a:t>*Note that </a:t>
            </a:r>
            <a:r>
              <a:rPr lang="en-US" sz="1050" dirty="0" err="1">
                <a:solidFill>
                  <a:srgbClr val="3B3D40"/>
                </a:solidFill>
              </a:rPr>
              <a:t>agEUR</a:t>
            </a:r>
            <a:r>
              <a:rPr lang="en-US" sz="1050" dirty="0">
                <a:solidFill>
                  <a:srgbClr val="3B3D40"/>
                </a:solidFill>
              </a:rPr>
              <a:t> which is pegged to the EURO, only has USD pegged Collateral</a:t>
            </a:r>
          </a:p>
        </p:txBody>
      </p:sp>
      <p:pic>
        <p:nvPicPr>
          <p:cNvPr id="28" name="Picture 1" descr="page10image10689024">
            <a:extLst>
              <a:ext uri="{FF2B5EF4-FFF2-40B4-BE49-F238E27FC236}">
                <a16:creationId xmlns:a16="http://schemas.microsoft.com/office/drawing/2014/main" id="{DC76471B-1DF6-AFCB-D18A-7AB955CD7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9946" y="3157374"/>
            <a:ext cx="1444081" cy="5116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Dai (cryptocurrency) - Wikipedia">
            <a:extLst>
              <a:ext uri="{FF2B5EF4-FFF2-40B4-BE49-F238E27FC236}">
                <a16:creationId xmlns:a16="http://schemas.microsoft.com/office/drawing/2014/main" id="{831F0207-80F4-1860-4A52-1A8D6F4E9F33}"/>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5254189" y="2938177"/>
            <a:ext cx="1546454" cy="721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35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Many stablecoins are directly dependent on each other. As an example, 53% of DAI tokens are backed by USDC and PSM links its price 1:1 for all practical purposes. </a:t>
            </a:r>
          </a:p>
        </p:txBody>
      </p:sp>
      <p:graphicFrame>
        <p:nvGraphicFramePr>
          <p:cNvPr id="3" name="Chart 2">
            <a:extLst>
              <a:ext uri="{FF2B5EF4-FFF2-40B4-BE49-F238E27FC236}">
                <a16:creationId xmlns:a16="http://schemas.microsoft.com/office/drawing/2014/main" id="{91F7969E-51C7-CB4C-A9A8-CC2989CD4E76}"/>
              </a:ext>
            </a:extLst>
          </p:cNvPr>
          <p:cNvGraphicFramePr/>
          <p:nvPr>
            <p:extLst>
              <p:ext uri="{D42A27DB-BD31-4B8C-83A1-F6EECF244321}">
                <p14:modId xmlns:p14="http://schemas.microsoft.com/office/powerpoint/2010/main" val="3322292244"/>
              </p:ext>
            </p:extLst>
          </p:nvPr>
        </p:nvGraphicFramePr>
        <p:xfrm>
          <a:off x="437901" y="2323259"/>
          <a:ext cx="5275733" cy="4534741"/>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 Placeholder 2">
            <a:extLst>
              <a:ext uri="{FF2B5EF4-FFF2-40B4-BE49-F238E27FC236}">
                <a16:creationId xmlns:a16="http://schemas.microsoft.com/office/drawing/2014/main" id="{FBA1BB5D-80E2-BA4B-AD0D-FFE7DEAE409A}"/>
              </a:ext>
            </a:extLst>
          </p:cNvPr>
          <p:cNvSpPr txBox="1">
            <a:spLocks/>
          </p:cNvSpPr>
          <p:nvPr/>
        </p:nvSpPr>
        <p:spPr>
          <a:xfrm>
            <a:off x="357810" y="1913945"/>
            <a:ext cx="5486399"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Tokens Issued by Collateral Type</a:t>
            </a:r>
          </a:p>
        </p:txBody>
      </p:sp>
      <p:cxnSp>
        <p:nvCxnSpPr>
          <p:cNvPr id="9" name="Straight Connector 8">
            <a:extLst>
              <a:ext uri="{FF2B5EF4-FFF2-40B4-BE49-F238E27FC236}">
                <a16:creationId xmlns:a16="http://schemas.microsoft.com/office/drawing/2014/main" id="{F9ED0BF7-2E96-2947-B0C3-7C8C18831CB3}"/>
              </a:ext>
            </a:extLst>
          </p:cNvPr>
          <p:cNvCxnSpPr>
            <a:cxnSpLocks/>
          </p:cNvCxnSpPr>
          <p:nvPr/>
        </p:nvCxnSpPr>
        <p:spPr>
          <a:xfrm>
            <a:off x="6096000" y="203808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13DA1DB-EEB5-CE41-A793-2DBED321EEC0}"/>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E2994A6-89D3-0442-9D15-588F78362301}"/>
              </a:ext>
            </a:extLst>
          </p:cNvPr>
          <p:cNvSpPr txBox="1">
            <a:spLocks/>
          </p:cNvSpPr>
          <p:nvPr/>
        </p:nvSpPr>
        <p:spPr>
          <a:xfrm>
            <a:off x="6373032" y="1900889"/>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USDC is the Most Efficient </a:t>
            </a:r>
            <a:r>
              <a:rPr lang="en-US" sz="1600" b="0" dirty="0">
                <a:latin typeface="Helvetica Neue" panose="02000503000000020004" pitchFamily="2" charset="0"/>
                <a:ea typeface="Helvetica Neue" panose="02000503000000020004" pitchFamily="2" charset="0"/>
                <a:cs typeface="Helvetica Neue" panose="02000503000000020004" pitchFamily="2" charset="0"/>
              </a:rPr>
              <a:t>Collateral</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by Far</a:t>
            </a:r>
          </a:p>
        </p:txBody>
      </p:sp>
      <p:cxnSp>
        <p:nvCxnSpPr>
          <p:cNvPr id="12" name="Straight Connector 11">
            <a:extLst>
              <a:ext uri="{FF2B5EF4-FFF2-40B4-BE49-F238E27FC236}">
                <a16:creationId xmlns:a16="http://schemas.microsoft.com/office/drawing/2014/main" id="{09DA1CAC-BB03-3B44-B881-71C31EDFE373}"/>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0B10A98-09F8-D24A-92B4-28D224AE2CF8}"/>
              </a:ext>
            </a:extLst>
          </p:cNvPr>
          <p:cNvSpPr/>
          <p:nvPr/>
        </p:nvSpPr>
        <p:spPr>
          <a:xfrm>
            <a:off x="6068232" y="5657671"/>
            <a:ext cx="6096000" cy="1200329"/>
          </a:xfrm>
          <a:prstGeom prst="rect">
            <a:avLst/>
          </a:prstGeom>
        </p:spPr>
        <p:txBody>
          <a:bodyPr>
            <a:spAutoFit/>
          </a:bodyPr>
          <a:lstStyle/>
          <a:p>
            <a:pPr marL="227013" lvl="0"/>
            <a:r>
              <a:rPr lang="en-US" sz="1200" dirty="0">
                <a:solidFill>
                  <a:srgbClr val="3B3D40"/>
                </a:solidFill>
              </a:rPr>
              <a:t>USD Coin, True USD, and Pax Dollar all have minimal overcollateralization requirements, requiring only 1% additional collateral to mint a DAI.  This is compared to 70% overcollateralization for the C buckets of Ether or Bitcoin. This also means that at max utilization, it’s in danger of liquidation with even relatively small amounts of volatility. Note though that most USDC has come through the PSM meaning that most DAI today is functionally equivalent to wrapped USDC.</a:t>
            </a:r>
          </a:p>
        </p:txBody>
      </p:sp>
      <p:graphicFrame>
        <p:nvGraphicFramePr>
          <p:cNvPr id="14" name="Chart 13">
            <a:extLst>
              <a:ext uri="{FF2B5EF4-FFF2-40B4-BE49-F238E27FC236}">
                <a16:creationId xmlns:a16="http://schemas.microsoft.com/office/drawing/2014/main" id="{6DA62B98-B781-0C47-86A8-8F56C634093D}"/>
              </a:ext>
            </a:extLst>
          </p:cNvPr>
          <p:cNvGraphicFramePr/>
          <p:nvPr>
            <p:extLst>
              <p:ext uri="{D42A27DB-BD31-4B8C-83A1-F6EECF244321}">
                <p14:modId xmlns:p14="http://schemas.microsoft.com/office/powerpoint/2010/main" val="3698051248"/>
              </p:ext>
            </p:extLst>
          </p:nvPr>
        </p:nvGraphicFramePr>
        <p:xfrm>
          <a:off x="6242986" y="2300948"/>
          <a:ext cx="5846371" cy="33584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2564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Algorithmic stablecoins are the latest innovation and promise to solve many of the previous issues, however many struggle to shrink money supply as quickly as demand shocks can occur.</a:t>
            </a:r>
          </a:p>
        </p:txBody>
      </p:sp>
      <p:sp>
        <p:nvSpPr>
          <p:cNvPr id="18" name="TextBox 17">
            <a:extLst>
              <a:ext uri="{FF2B5EF4-FFF2-40B4-BE49-F238E27FC236}">
                <a16:creationId xmlns:a16="http://schemas.microsoft.com/office/drawing/2014/main" id="{1B4B74D8-F414-3647-8FD2-F072C3E2B74E}"/>
              </a:ext>
            </a:extLst>
          </p:cNvPr>
          <p:cNvSpPr txBox="1"/>
          <p:nvPr/>
        </p:nvSpPr>
        <p:spPr>
          <a:xfrm>
            <a:off x="111760" y="2935932"/>
            <a:ext cx="3840480" cy="2431435"/>
          </a:xfrm>
          <a:prstGeom prst="rect">
            <a:avLst/>
          </a:prstGeom>
          <a:noFill/>
        </p:spPr>
        <p:txBody>
          <a:bodyPr wrap="square" rtlCol="0">
            <a:spAutoFit/>
          </a:bodyPr>
          <a:lstStyle/>
          <a:p>
            <a:pPr algn="ctr"/>
            <a:r>
              <a:rPr lang="en-US" sz="2000" b="1" dirty="0">
                <a:solidFill>
                  <a:schemeClr val="accent6">
                    <a:lumMod val="60000"/>
                    <a:lumOff val="40000"/>
                  </a:schemeClr>
                </a:solidFill>
              </a:rPr>
              <a:t>Poor Capital Efficiency</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Collateralized Stablecoins historically have been very capital inefficient. Overcollateralizing ultimately encumbers more liquidity than it creates decreasing the overall capital available in financial crypto markets. </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Algorithmic stablecoin projects offer a time-proven solution that has worked in the traditional financial world, and is purely capital and liquidity additive. However this comes with the challenge of runs and hyperinflation as the assets are not backed by collateral.</a:t>
            </a:r>
          </a:p>
        </p:txBody>
      </p:sp>
      <p:sp>
        <p:nvSpPr>
          <p:cNvPr id="19" name="TextBox 18">
            <a:extLst>
              <a:ext uri="{FF2B5EF4-FFF2-40B4-BE49-F238E27FC236}">
                <a16:creationId xmlns:a16="http://schemas.microsoft.com/office/drawing/2014/main" id="{58B55A63-F3B0-8546-A0D6-193C51C5AF5D}"/>
              </a:ext>
            </a:extLst>
          </p:cNvPr>
          <p:cNvSpPr txBox="1"/>
          <p:nvPr/>
        </p:nvSpPr>
        <p:spPr>
          <a:xfrm>
            <a:off x="4175760" y="2935932"/>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High Cross-Correlations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Many stablecoin projects like DAI are directly dependent on other stablecoin projects for their stability. This creates cross links that could cause amplify shocks across the entire ecosystem similar to the 2008 Financial crisis.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purely algorithmic stablecoin projects offer some degree of diversification, however the situation is more complex with some algorithmic stablecoins, such as Terra which is partially collateralizing with BTC. </a:t>
            </a:r>
          </a:p>
        </p:txBody>
      </p:sp>
      <p:grpSp>
        <p:nvGrpSpPr>
          <p:cNvPr id="20" name="Group 19">
            <a:extLst>
              <a:ext uri="{FF2B5EF4-FFF2-40B4-BE49-F238E27FC236}">
                <a16:creationId xmlns:a16="http://schemas.microsoft.com/office/drawing/2014/main" id="{4B34EF52-1004-3845-85EF-345A66DCE88C}"/>
              </a:ext>
            </a:extLst>
          </p:cNvPr>
          <p:cNvGrpSpPr/>
          <p:nvPr/>
        </p:nvGrpSpPr>
        <p:grpSpPr>
          <a:xfrm>
            <a:off x="5551403" y="2133945"/>
            <a:ext cx="1089194" cy="407815"/>
            <a:chOff x="5555152" y="1992448"/>
            <a:chExt cx="1089194" cy="407815"/>
          </a:xfrm>
          <a:solidFill>
            <a:schemeClr val="accent6">
              <a:lumMod val="60000"/>
              <a:lumOff val="40000"/>
            </a:schemeClr>
          </a:solidFill>
        </p:grpSpPr>
        <p:sp>
          <p:nvSpPr>
            <p:cNvPr id="21" name="Right Arrow 20">
              <a:extLst>
                <a:ext uri="{FF2B5EF4-FFF2-40B4-BE49-F238E27FC236}">
                  <a16:creationId xmlns:a16="http://schemas.microsoft.com/office/drawing/2014/main" id="{4AA6A47A-9543-6F4D-9C00-8636D2630619}"/>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C709D60C-7DF0-D141-901A-1B2EF36CD300}"/>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Graphic 26" descr="Downward trend">
            <a:extLst>
              <a:ext uri="{FF2B5EF4-FFF2-40B4-BE49-F238E27FC236}">
                <a16:creationId xmlns:a16="http://schemas.microsoft.com/office/drawing/2014/main" id="{A9770D30-5B2A-5E4C-94F5-62F69DF5C0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800" y="1866351"/>
            <a:ext cx="914400" cy="914400"/>
          </a:xfrm>
          <a:prstGeom prst="rect">
            <a:avLst/>
          </a:prstGeom>
        </p:spPr>
      </p:pic>
      <p:pic>
        <p:nvPicPr>
          <p:cNvPr id="30" name="Graphic 29" descr="Money">
            <a:extLst>
              <a:ext uri="{FF2B5EF4-FFF2-40B4-BE49-F238E27FC236}">
                <a16:creationId xmlns:a16="http://schemas.microsoft.com/office/drawing/2014/main" id="{AA62FD09-72CC-EB49-B73E-C4C75EC70A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800" y="1883004"/>
            <a:ext cx="914400" cy="914400"/>
          </a:xfrm>
          <a:prstGeom prst="rect">
            <a:avLst/>
          </a:prstGeom>
        </p:spPr>
      </p:pic>
      <p:sp>
        <p:nvSpPr>
          <p:cNvPr id="31" name="TextBox 30">
            <a:extLst>
              <a:ext uri="{FF2B5EF4-FFF2-40B4-BE49-F238E27FC236}">
                <a16:creationId xmlns:a16="http://schemas.microsoft.com/office/drawing/2014/main" id="{E3BA3691-EF2B-DA41-A9CD-19849C956DEE}"/>
              </a:ext>
            </a:extLst>
          </p:cNvPr>
          <p:cNvSpPr txBox="1"/>
          <p:nvPr/>
        </p:nvSpPr>
        <p:spPr>
          <a:xfrm>
            <a:off x="8239760" y="2935931"/>
            <a:ext cx="3840480" cy="2431435"/>
          </a:xfrm>
          <a:prstGeom prst="rect">
            <a:avLst/>
          </a:prstGeom>
          <a:noFill/>
        </p:spPr>
        <p:txBody>
          <a:bodyPr wrap="square" rtlCol="0">
            <a:spAutoFit/>
          </a:bodyPr>
          <a:lstStyle/>
          <a:p>
            <a:pPr lvl="0" algn="ctr"/>
            <a:r>
              <a:rPr lang="en-US" sz="2000" b="1" dirty="0">
                <a:solidFill>
                  <a:srgbClr val="3B3D40"/>
                </a:solidFill>
              </a:rPr>
              <a:t>Algorithmic Supply Reduction</a:t>
            </a:r>
          </a:p>
          <a:p>
            <a:pPr lvl="0" algn="ctr"/>
            <a:endParaRPr lang="en-US" sz="1200" b="1" dirty="0">
              <a:solidFill>
                <a:srgbClr val="3B3D40"/>
              </a:solidFill>
            </a:endParaRPr>
          </a:p>
          <a:p>
            <a:pPr algn="ctr"/>
            <a:r>
              <a:rPr lang="en-US" sz="1200" b="1" dirty="0">
                <a:solidFill>
                  <a:srgbClr val="3B3D40"/>
                </a:solidFill>
              </a:rPr>
              <a:t>Most multi-coin algorithmic stablecoin projects struggle to reduce token supply, especially at the speed at which demand curves can change. Rebasing models can, but it comes at the cost of sacrificing a wallet’s stable value.</a:t>
            </a:r>
          </a:p>
          <a:p>
            <a:pPr lvl="0" algn="ctr"/>
            <a:endParaRPr lang="en-US" sz="1200" b="1" dirty="0">
              <a:solidFill>
                <a:srgbClr val="3B3D40"/>
              </a:solidFill>
            </a:endParaRPr>
          </a:p>
          <a:p>
            <a:pPr lvl="0" algn="ctr"/>
            <a:r>
              <a:rPr lang="en-US" sz="1200" b="1" dirty="0">
                <a:solidFill>
                  <a:srgbClr val="3B3D40"/>
                </a:solidFill>
              </a:rPr>
              <a:t>Both fiat-backed stablecoin projects and over-collateralized stablecoin projects simply respond to demand and automatically liquidate supply through token redemptions for either the posted collateral or the custodied assets. </a:t>
            </a:r>
          </a:p>
        </p:txBody>
      </p:sp>
    </p:spTree>
    <p:extLst>
      <p:ext uri="{BB962C8B-B14F-4D97-AF65-F5344CB8AC3E}">
        <p14:creationId xmlns:p14="http://schemas.microsoft.com/office/powerpoint/2010/main" val="730755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Contractions and runs on algo stablecoins have historically hit fast, in many cases rendering the currency worthless overnight. TITAN went from $62 to $0 in just 22 hours.</a:t>
            </a:r>
          </a:p>
        </p:txBody>
      </p:sp>
      <p:sp>
        <p:nvSpPr>
          <p:cNvPr id="15" name="Text Placeholder 2">
            <a:extLst>
              <a:ext uri="{FF2B5EF4-FFF2-40B4-BE49-F238E27FC236}">
                <a16:creationId xmlns:a16="http://schemas.microsoft.com/office/drawing/2014/main" id="{2840184A-4737-F043-8BB6-251DD6A182BD}"/>
              </a:ext>
            </a:extLst>
          </p:cNvPr>
          <p:cNvSpPr txBox="1">
            <a:spLocks/>
          </p:cNvSpPr>
          <p:nvPr/>
        </p:nvSpPr>
        <p:spPr>
          <a:xfrm>
            <a:off x="482442" y="1736828"/>
            <a:ext cx="1122711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Summary</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6" name="Straight Connector 15">
            <a:extLst>
              <a:ext uri="{FF2B5EF4-FFF2-40B4-BE49-F238E27FC236}">
                <a16:creationId xmlns:a16="http://schemas.microsoft.com/office/drawing/2014/main" id="{1F0C419E-7659-6E4E-8023-EE2138F52C2A}"/>
              </a:ext>
            </a:extLst>
          </p:cNvPr>
          <p:cNvCxnSpPr>
            <a:cxnSpLocks/>
          </p:cNvCxnSpPr>
          <p:nvPr/>
        </p:nvCxnSpPr>
        <p:spPr>
          <a:xfrm>
            <a:off x="482442" y="1992829"/>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0086CBB-720E-4045-BA55-5F4CAEE22EBB}"/>
              </a:ext>
            </a:extLst>
          </p:cNvPr>
          <p:cNvGrpSpPr/>
          <p:nvPr/>
        </p:nvGrpSpPr>
        <p:grpSpPr>
          <a:xfrm>
            <a:off x="9115878" y="2081397"/>
            <a:ext cx="1845534" cy="1227338"/>
            <a:chOff x="-306624" y="2924035"/>
            <a:chExt cx="1845534" cy="1227338"/>
          </a:xfrm>
        </p:grpSpPr>
        <p:pic>
          <p:nvPicPr>
            <p:cNvPr id="22" name="Picture 4" descr="TITAN">
              <a:extLst>
                <a:ext uri="{FF2B5EF4-FFF2-40B4-BE49-F238E27FC236}">
                  <a16:creationId xmlns:a16="http://schemas.microsoft.com/office/drawing/2014/main" id="{12EF9F07-1A11-344F-8598-16C42533F893}"/>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a:extLst>
                <a:ext uri="{FF2B5EF4-FFF2-40B4-BE49-F238E27FC236}">
                  <a16:creationId xmlns:a16="http://schemas.microsoft.com/office/drawing/2014/main" id="{3A49BB09-4068-8C4D-8F07-0691C720396E}"/>
                </a:ext>
              </a:extLst>
            </p:cNvPr>
            <p:cNvSpPr txBox="1">
              <a:spLocks/>
            </p:cNvSpPr>
            <p:nvPr/>
          </p:nvSpPr>
          <p:spPr>
            <a:xfrm>
              <a:off x="-306624" y="3903100"/>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aphicFrame>
        <p:nvGraphicFramePr>
          <p:cNvPr id="24" name="Chart 23">
            <a:extLst>
              <a:ext uri="{FF2B5EF4-FFF2-40B4-BE49-F238E27FC236}">
                <a16:creationId xmlns:a16="http://schemas.microsoft.com/office/drawing/2014/main" id="{009AA312-83F4-524C-95FF-B0AFF1F6DA54}"/>
              </a:ext>
            </a:extLst>
          </p:cNvPr>
          <p:cNvGraphicFramePr/>
          <p:nvPr>
            <p:extLst>
              <p:ext uri="{D42A27DB-BD31-4B8C-83A1-F6EECF244321}">
                <p14:modId xmlns:p14="http://schemas.microsoft.com/office/powerpoint/2010/main" val="2369551403"/>
              </p:ext>
            </p:extLst>
          </p:nvPr>
        </p:nvGraphicFramePr>
        <p:xfrm>
          <a:off x="357812" y="2143696"/>
          <a:ext cx="11682611" cy="4629633"/>
        </p:xfrm>
        <a:graphic>
          <a:graphicData uri="http://schemas.openxmlformats.org/drawingml/2006/chart">
            <c:chart xmlns:c="http://schemas.openxmlformats.org/drawingml/2006/chart" xmlns:r="http://schemas.openxmlformats.org/officeDocument/2006/relationships" r:id="rId4"/>
          </a:graphicData>
        </a:graphic>
      </p:graphicFrame>
      <p:cxnSp>
        <p:nvCxnSpPr>
          <p:cNvPr id="27" name="Straight Arrow Connector 26">
            <a:extLst>
              <a:ext uri="{FF2B5EF4-FFF2-40B4-BE49-F238E27FC236}">
                <a16:creationId xmlns:a16="http://schemas.microsoft.com/office/drawing/2014/main" id="{53D5491C-55DF-5549-B0BA-9480061DF729}"/>
              </a:ext>
            </a:extLst>
          </p:cNvPr>
          <p:cNvCxnSpPr/>
          <p:nvPr/>
        </p:nvCxnSpPr>
        <p:spPr>
          <a:xfrm flipH="1">
            <a:off x="4775200" y="2460978"/>
            <a:ext cx="1320800" cy="0"/>
          </a:xfrm>
          <a:prstGeom prst="straightConnector1">
            <a:avLst/>
          </a:pr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DE49F2-9D90-9B47-ADC0-8D40A8F01591}"/>
              </a:ext>
            </a:extLst>
          </p:cNvPr>
          <p:cNvCxnSpPr/>
          <p:nvPr/>
        </p:nvCxnSpPr>
        <p:spPr>
          <a:xfrm flipH="1">
            <a:off x="6801555" y="2466623"/>
            <a:ext cx="1320800" cy="0"/>
          </a:xfrm>
          <a:prstGeom prst="straightConnector1">
            <a:avLst/>
          </a:prstGeom>
          <a:ln w="1905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BC5E81D-5B58-F949-A4E4-300568864687}"/>
              </a:ext>
            </a:extLst>
          </p:cNvPr>
          <p:cNvSpPr/>
          <p:nvPr/>
        </p:nvSpPr>
        <p:spPr>
          <a:xfrm>
            <a:off x="8045127" y="3371034"/>
            <a:ext cx="3987035" cy="1569660"/>
          </a:xfrm>
          <a:prstGeom prst="rect">
            <a:avLst/>
          </a:prstGeom>
        </p:spPr>
        <p:txBody>
          <a:bodyPr wrap="square">
            <a:spAutoFit/>
          </a:bodyPr>
          <a:lstStyle/>
          <a:p>
            <a:pPr marL="227013" lvl="0" algn="ctr"/>
            <a:r>
              <a:rPr lang="en-US" sz="1200" dirty="0">
                <a:solidFill>
                  <a:srgbClr val="3B3D40"/>
                </a:solidFill>
              </a:rPr>
              <a:t>As an example, TITAN went from its all time high of $64.19 to $0.00 in less than a day. Even if TITAN was collateral backed, liquidating that sheer amount of capital on the open market that rapidly in only one direction would quickly tank the price of the underlying asset. Furthermore, runs are self-reinforcing meaning once the run had started it was increasingly difficult to stop and only accelerated until it was completely wiped out.</a:t>
            </a:r>
          </a:p>
        </p:txBody>
      </p:sp>
    </p:spTree>
    <p:extLst>
      <p:ext uri="{BB962C8B-B14F-4D97-AF65-F5344CB8AC3E}">
        <p14:creationId xmlns:p14="http://schemas.microsoft.com/office/powerpoint/2010/main" val="82863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primary reasons crashes happen are two fold. First, Algorithmic coins struggle to reduce supply as quickly and sharply as demand for stablecoins can drop off.</a:t>
            </a:r>
          </a:p>
        </p:txBody>
      </p:sp>
      <p:sp>
        <p:nvSpPr>
          <p:cNvPr id="8" name="Text Placeholder 2">
            <a:extLst>
              <a:ext uri="{FF2B5EF4-FFF2-40B4-BE49-F238E27FC236}">
                <a16:creationId xmlns:a16="http://schemas.microsoft.com/office/drawing/2014/main" id="{C5061071-2DFF-9B44-A352-CB463D44A150}"/>
              </a:ext>
            </a:extLst>
          </p:cNvPr>
          <p:cNvSpPr txBox="1">
            <a:spLocks/>
          </p:cNvSpPr>
          <p:nvPr/>
        </p:nvSpPr>
        <p:spPr>
          <a:xfrm>
            <a:off x="354951" y="1709371"/>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Vanishing demand is an unsolved problem in traditional finance as fiat currency has some intrinsic demand.</a:t>
            </a:r>
          </a:p>
        </p:txBody>
      </p:sp>
      <p:cxnSp>
        <p:nvCxnSpPr>
          <p:cNvPr id="9" name="Straight Connector 8">
            <a:extLst>
              <a:ext uri="{FF2B5EF4-FFF2-40B4-BE49-F238E27FC236}">
                <a16:creationId xmlns:a16="http://schemas.microsoft.com/office/drawing/2014/main" id="{BB00A45C-ACFD-B54C-9047-5F60BC203DE0}"/>
              </a:ext>
            </a:extLst>
          </p:cNvPr>
          <p:cNvCxnSpPr>
            <a:cxnSpLocks/>
          </p:cNvCxnSpPr>
          <p:nvPr/>
        </p:nvCxnSpPr>
        <p:spPr>
          <a:xfrm>
            <a:off x="354951" y="2178516"/>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38ECA8B-FE44-9F40-A232-C678EEC27A82}"/>
              </a:ext>
            </a:extLst>
          </p:cNvPr>
          <p:cNvSpPr/>
          <p:nvPr/>
        </p:nvSpPr>
        <p:spPr>
          <a:xfrm>
            <a:off x="0" y="5647190"/>
            <a:ext cx="6096000" cy="1169551"/>
          </a:xfrm>
          <a:prstGeom prst="rect">
            <a:avLst/>
          </a:prstGeom>
        </p:spPr>
        <p:txBody>
          <a:bodyPr>
            <a:spAutoFit/>
          </a:bodyPr>
          <a:lstStyle/>
          <a:p>
            <a:pPr marL="227013" lvl="0">
              <a:defRPr/>
            </a:pPr>
            <a:r>
              <a:rPr lang="en-US" sz="1400" dirty="0">
                <a:solidFill>
                  <a:srgbClr val="3B3D40"/>
                </a:solidFill>
              </a:rPr>
              <a:t>Even small demand shocks require large supply contractions. Here we can see that to correct an imbalance, 50% of supply needed to be removed form the market (1), similar to what happed with Neutrino. In addition, unlike with Luna, currencies that don’t have a particular use case or utility can see demand completely dry up in a matter of hours like with TITAN.</a:t>
            </a:r>
          </a:p>
        </p:txBody>
      </p:sp>
      <p:sp>
        <p:nvSpPr>
          <p:cNvPr id="29" name="Content Placeholder 5">
            <a:extLst>
              <a:ext uri="{FF2B5EF4-FFF2-40B4-BE49-F238E27FC236}">
                <a16:creationId xmlns:a16="http://schemas.microsoft.com/office/drawing/2014/main" id="{6A5C2496-FCEB-5B4D-A837-97ED70B3CF26}"/>
              </a:ext>
            </a:extLst>
          </p:cNvPr>
          <p:cNvSpPr txBox="1">
            <a:spLocks/>
          </p:cNvSpPr>
          <p:nvPr/>
        </p:nvSpPr>
        <p:spPr>
          <a:xfrm>
            <a:off x="6431655" y="2208443"/>
            <a:ext cx="5583640" cy="4875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Bond Buybacks: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Similar to the Federal Reserve, Terra and other multi-coin tokens have a natural stabilization mechanism where the ‘bond’ token can be redeemed for the ‘share’ token and vice versa to help stabilize the price. It generally is effective, but relies on an underlying demand for the ‘bond’ token. If that doesn’t exist, the entire coin can collapse like IRON.</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Use Utility To Create Consistent Demand: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Terra uses Luna as its native layer 1 token. As Luna is used to pay gas fees, it has a consistent baseline level of demand as long users want to utilize the network.</a:t>
            </a:r>
            <a:endParaRPr lang="en-US" sz="1600" dirty="0">
              <a:solidFill>
                <a:srgbClr val="3B3D40"/>
              </a:solidFill>
            </a:endParaRPr>
          </a:p>
          <a:p>
            <a:pPr marL="227013"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Foreign Currency Reserves: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In order to prevent the ‘bond’ token from completely losing all value many of these currencies also hold baskets of currencies to perform open market operations to buy back supply. This allows them to quickly repurchase outstanding shares and decrease the money supply maintaining stability as a final fallback option.</a:t>
            </a:r>
            <a:endParaRPr lang="en-US" sz="1600" b="1" dirty="0">
              <a:solidFill>
                <a:srgbClr val="3B3D40"/>
              </a:solidFill>
            </a:endParaRPr>
          </a:p>
          <a:p>
            <a:pPr marL="227013" lvl="0" indent="0">
              <a:lnSpc>
                <a:spcPct val="100000"/>
              </a:lnSpc>
              <a:spcBef>
                <a:spcPts val="0"/>
              </a:spcBef>
              <a:buNone/>
            </a:pPr>
            <a:endParaRPr lang="en-US" sz="1200" b="1" dirty="0">
              <a:solidFill>
                <a:srgbClr val="3B3D40"/>
              </a:solidFill>
            </a:endParaRPr>
          </a:p>
          <a:p>
            <a:pPr marL="0" lvl="0" indent="0">
              <a:lnSpc>
                <a:spcPct val="100000"/>
              </a:lnSpc>
              <a:spcBef>
                <a:spcPts val="0"/>
              </a:spcBef>
              <a:buNone/>
            </a:pPr>
            <a:r>
              <a:rPr lang="en-US" sz="1600" b="1" dirty="0">
                <a:solidFill>
                  <a:srgbClr val="3B3D40"/>
                </a:solidFill>
              </a:rPr>
              <a:t>Slow Down Redemptions: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It is possible to slow down redemptions that are coming out of the network, a good example of this are the layer 2 optimistic rollups on Ethereum that often have 1-2 week withdrawal periods where you are limited in how fast you can pull money off the network. Tether uses KYC and additional overhead to slowdown how quickly dollars can be pulled out of their network.</a:t>
            </a:r>
          </a:p>
        </p:txBody>
      </p:sp>
      <p:sp>
        <p:nvSpPr>
          <p:cNvPr id="30" name="Text Placeholder 2">
            <a:extLst>
              <a:ext uri="{FF2B5EF4-FFF2-40B4-BE49-F238E27FC236}">
                <a16:creationId xmlns:a16="http://schemas.microsoft.com/office/drawing/2014/main" id="{2C58CCBD-2B9D-424E-A419-585F78DCFFD8}"/>
              </a:ext>
            </a:extLst>
          </p:cNvPr>
          <p:cNvSpPr txBox="1">
            <a:spLocks/>
          </p:cNvSpPr>
          <p:nvPr/>
        </p:nvSpPr>
        <p:spPr>
          <a:xfrm>
            <a:off x="6431655" y="1900581"/>
            <a:ext cx="55836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Possible Solutions</a:t>
            </a:r>
          </a:p>
        </p:txBody>
      </p:sp>
      <p:cxnSp>
        <p:nvCxnSpPr>
          <p:cNvPr id="31" name="Straight Connector 30">
            <a:extLst>
              <a:ext uri="{FF2B5EF4-FFF2-40B4-BE49-F238E27FC236}">
                <a16:creationId xmlns:a16="http://schemas.microsoft.com/office/drawing/2014/main" id="{E81B8164-4670-BE45-9BD9-AE9A75479E1D}"/>
              </a:ext>
            </a:extLst>
          </p:cNvPr>
          <p:cNvCxnSpPr>
            <a:cxnSpLocks/>
          </p:cNvCxnSpPr>
          <p:nvPr/>
        </p:nvCxnSpPr>
        <p:spPr>
          <a:xfrm>
            <a:off x="6431973" y="2178959"/>
            <a:ext cx="55836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3" name="Chart 32">
            <a:extLst>
              <a:ext uri="{FF2B5EF4-FFF2-40B4-BE49-F238E27FC236}">
                <a16:creationId xmlns:a16="http://schemas.microsoft.com/office/drawing/2014/main" id="{E7AF5603-54B7-814C-A7E3-45F979AE195A}"/>
              </a:ext>
            </a:extLst>
          </p:cNvPr>
          <p:cNvGraphicFramePr/>
          <p:nvPr>
            <p:extLst>
              <p:ext uri="{D42A27DB-BD31-4B8C-83A1-F6EECF244321}">
                <p14:modId xmlns:p14="http://schemas.microsoft.com/office/powerpoint/2010/main" val="3330355653"/>
              </p:ext>
            </p:extLst>
          </p:nvPr>
        </p:nvGraphicFramePr>
        <p:xfrm>
          <a:off x="176387" y="2287376"/>
          <a:ext cx="5832156" cy="3383710"/>
        </p:xfrm>
        <a:graphic>
          <a:graphicData uri="http://schemas.openxmlformats.org/drawingml/2006/chart">
            <c:chart xmlns:c="http://schemas.openxmlformats.org/drawingml/2006/chart" xmlns:r="http://schemas.openxmlformats.org/officeDocument/2006/relationships" r:id="rId2"/>
          </a:graphicData>
        </a:graphic>
      </p:graphicFrame>
      <p:cxnSp>
        <p:nvCxnSpPr>
          <p:cNvPr id="36" name="Straight Arrow Connector 35">
            <a:extLst>
              <a:ext uri="{FF2B5EF4-FFF2-40B4-BE49-F238E27FC236}">
                <a16:creationId xmlns:a16="http://schemas.microsoft.com/office/drawing/2014/main" id="{156A350F-6DE4-184B-9E12-FB83901B09CA}"/>
              </a:ext>
            </a:extLst>
          </p:cNvPr>
          <p:cNvCxnSpPr>
            <a:cxnSpLocks/>
          </p:cNvCxnSpPr>
          <p:nvPr/>
        </p:nvCxnSpPr>
        <p:spPr>
          <a:xfrm flipH="1">
            <a:off x="2194560" y="3856780"/>
            <a:ext cx="1096106" cy="0"/>
          </a:xfrm>
          <a:prstGeom prst="straightConnector1">
            <a:avLst/>
          </a:prstGeom>
          <a:ln w="28575">
            <a:solidFill>
              <a:srgbClr val="3B3D4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D813160-ED41-CD4F-8176-1002933E49A2}"/>
              </a:ext>
            </a:extLst>
          </p:cNvPr>
          <p:cNvSpPr/>
          <p:nvPr/>
        </p:nvSpPr>
        <p:spPr>
          <a:xfrm>
            <a:off x="2548489" y="3813395"/>
            <a:ext cx="388248" cy="307777"/>
          </a:xfrm>
          <a:prstGeom prst="rect">
            <a:avLst/>
          </a:prstGeom>
        </p:spPr>
        <p:txBody>
          <a:bodyPr wrap="none">
            <a:spAutoFit/>
          </a:bodyPr>
          <a:lstStyle/>
          <a:p>
            <a:r>
              <a:rPr lang="en-US" sz="1400" b="1" dirty="0">
                <a:solidFill>
                  <a:srgbClr val="3B3D40"/>
                </a:solidFill>
              </a:rPr>
              <a:t>(1)</a:t>
            </a:r>
            <a:endParaRPr lang="en-US" sz="1400" dirty="0"/>
          </a:p>
        </p:txBody>
      </p:sp>
      <p:sp>
        <p:nvSpPr>
          <p:cNvPr id="39" name="Rectangle 38">
            <a:extLst>
              <a:ext uri="{FF2B5EF4-FFF2-40B4-BE49-F238E27FC236}">
                <a16:creationId xmlns:a16="http://schemas.microsoft.com/office/drawing/2014/main" id="{ADA3A276-5911-534A-9B74-5F90B2D92272}"/>
              </a:ext>
            </a:extLst>
          </p:cNvPr>
          <p:cNvSpPr/>
          <p:nvPr/>
        </p:nvSpPr>
        <p:spPr>
          <a:xfrm>
            <a:off x="5033337" y="3625948"/>
            <a:ext cx="794215" cy="461665"/>
          </a:xfrm>
          <a:prstGeom prst="rect">
            <a:avLst/>
          </a:prstGeom>
        </p:spPr>
        <p:txBody>
          <a:bodyPr wrap="square">
            <a:spAutoFit/>
          </a:bodyPr>
          <a:lstStyle/>
          <a:p>
            <a:pPr algn="ctr"/>
            <a:r>
              <a:rPr lang="en-US" sz="1200" b="1" dirty="0">
                <a:solidFill>
                  <a:srgbClr val="3B3D40"/>
                </a:solidFill>
              </a:rPr>
              <a:t>Pegged Price</a:t>
            </a:r>
            <a:endParaRPr lang="en-US" sz="1200" dirty="0"/>
          </a:p>
        </p:txBody>
      </p:sp>
      <p:sp>
        <p:nvSpPr>
          <p:cNvPr id="40" name="Rectangle 39">
            <a:extLst>
              <a:ext uri="{FF2B5EF4-FFF2-40B4-BE49-F238E27FC236}">
                <a16:creationId xmlns:a16="http://schemas.microsoft.com/office/drawing/2014/main" id="{F6F64CCA-C620-8145-A2DC-F6FE254B85F8}"/>
              </a:ext>
            </a:extLst>
          </p:cNvPr>
          <p:cNvSpPr/>
          <p:nvPr/>
        </p:nvSpPr>
        <p:spPr>
          <a:xfrm>
            <a:off x="965828" y="2737953"/>
            <a:ext cx="794215" cy="276999"/>
          </a:xfrm>
          <a:prstGeom prst="rect">
            <a:avLst/>
          </a:prstGeom>
        </p:spPr>
        <p:txBody>
          <a:bodyPr wrap="square">
            <a:spAutoFit/>
          </a:bodyPr>
          <a:lstStyle/>
          <a:p>
            <a:pPr algn="ctr"/>
            <a:r>
              <a:rPr lang="en-US" sz="1200" b="1" dirty="0">
                <a:solidFill>
                  <a:srgbClr val="3B3D40"/>
                </a:solidFill>
              </a:rPr>
              <a:t>Demand</a:t>
            </a:r>
            <a:endParaRPr lang="en-US" sz="1200" dirty="0"/>
          </a:p>
        </p:txBody>
      </p:sp>
      <p:sp>
        <p:nvSpPr>
          <p:cNvPr id="41" name="Rectangle 40">
            <a:extLst>
              <a:ext uri="{FF2B5EF4-FFF2-40B4-BE49-F238E27FC236}">
                <a16:creationId xmlns:a16="http://schemas.microsoft.com/office/drawing/2014/main" id="{E6462896-114D-1E44-9382-675FA57B1F81}"/>
              </a:ext>
            </a:extLst>
          </p:cNvPr>
          <p:cNvSpPr/>
          <p:nvPr/>
        </p:nvSpPr>
        <p:spPr>
          <a:xfrm>
            <a:off x="5116572" y="2737953"/>
            <a:ext cx="794215" cy="276999"/>
          </a:xfrm>
          <a:prstGeom prst="rect">
            <a:avLst/>
          </a:prstGeom>
        </p:spPr>
        <p:txBody>
          <a:bodyPr wrap="square">
            <a:spAutoFit/>
          </a:bodyPr>
          <a:lstStyle/>
          <a:p>
            <a:pPr algn="ctr"/>
            <a:r>
              <a:rPr lang="en-US" sz="1200" b="1" dirty="0">
                <a:solidFill>
                  <a:srgbClr val="3B3D40"/>
                </a:solidFill>
              </a:rPr>
              <a:t>Supply</a:t>
            </a:r>
            <a:endParaRPr lang="en-US" sz="1200" dirty="0"/>
          </a:p>
        </p:txBody>
      </p:sp>
    </p:spTree>
    <p:extLst>
      <p:ext uri="{BB962C8B-B14F-4D97-AF65-F5344CB8AC3E}">
        <p14:creationId xmlns:p14="http://schemas.microsoft.com/office/powerpoint/2010/main" val="3546682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second reason crashes accelerate quickly is liquidating collateral depresses the price and can in turn lead to further liquidations in other collateral pools in a rapidly accelerating spiral.</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Here even moderate instability in the price of </a:t>
            </a:r>
            <a:r>
              <a:rPr lang="en-US" sz="1600" b="0" dirty="0">
                <a:latin typeface="Helvetica Neue" panose="02000503000000020004" pitchFamily="2" charset="0"/>
                <a:ea typeface="Helvetica Neue" panose="02000503000000020004" pitchFamily="2" charset="0"/>
                <a:cs typeface="Helvetica Neue" panose="02000503000000020004" pitchFamily="2" charset="0"/>
              </a:rPr>
              <a:t>USDC can quickly snowball into a run on the coin.</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A2F2296-97B5-6C40-88A3-24FC18E426A7}"/>
              </a:ext>
            </a:extLst>
          </p:cNvPr>
          <p:cNvSpPr/>
          <p:nvPr/>
        </p:nvSpPr>
        <p:spPr>
          <a:xfrm>
            <a:off x="298068" y="5904391"/>
            <a:ext cx="11595864" cy="738664"/>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Collateral pools can quickly spiral as liquidations can have unanticipated and unintended knock on effects as the open market operations that liquidate collateral</a:t>
            </a:r>
            <a:r>
              <a:rPr lang="en-US" sz="1400" dirty="0">
                <a:solidFill>
                  <a:srgbClr val="3B3D40"/>
                </a:solidFill>
                <a:latin typeface="Calibri" panose="020F0502020204030204"/>
              </a:rPr>
              <a:t> start depressing the prices of those assets, causing further liquidations in a spiral. This isn’t a theoretical concept, this is the primary reason that DAI was so unstable and had to launch the PSM which created a permanent 1:1 USDC to DAI exchange.</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pic>
        <p:nvPicPr>
          <p:cNvPr id="31" name="Picture 2" descr="Centre | USD Coin brand assets - CENTRE.io">
            <a:extLst>
              <a:ext uri="{FF2B5EF4-FFF2-40B4-BE49-F238E27FC236}">
                <a16:creationId xmlns:a16="http://schemas.microsoft.com/office/drawing/2014/main" id="{0CDE34A7-524B-F748-AFEB-23DBED851FE9}"/>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554780" y="3624843"/>
            <a:ext cx="2811056" cy="736986"/>
          </a:xfrm>
          <a:prstGeom prst="rect">
            <a:avLst/>
          </a:prstGeom>
          <a:noFill/>
          <a:extLst>
            <a:ext uri="{909E8E84-426E-40DD-AFC4-6F175D3DCCD1}">
              <a14:hiddenFill xmlns:a14="http://schemas.microsoft.com/office/drawing/2010/main">
                <a:solidFill>
                  <a:srgbClr val="FFFFFF"/>
                </a:solidFill>
              </a14:hiddenFill>
            </a:ext>
          </a:extLst>
        </p:spPr>
      </p:pic>
      <p:sp>
        <p:nvSpPr>
          <p:cNvPr id="20" name="Triangle 19">
            <a:extLst>
              <a:ext uri="{FF2B5EF4-FFF2-40B4-BE49-F238E27FC236}">
                <a16:creationId xmlns:a16="http://schemas.microsoft.com/office/drawing/2014/main" id="{0D56872F-BAA6-DC43-8B6A-D452A3D522A3}"/>
              </a:ext>
            </a:extLst>
          </p:cNvPr>
          <p:cNvSpPr/>
          <p:nvPr/>
        </p:nvSpPr>
        <p:spPr>
          <a:xfrm rot="5400000">
            <a:off x="2613514" y="3589045"/>
            <a:ext cx="2797499" cy="31041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riangle 43">
            <a:extLst>
              <a:ext uri="{FF2B5EF4-FFF2-40B4-BE49-F238E27FC236}">
                <a16:creationId xmlns:a16="http://schemas.microsoft.com/office/drawing/2014/main" id="{5CEB5419-0EAF-5440-A9A4-130D9CFA21F5}"/>
              </a:ext>
            </a:extLst>
          </p:cNvPr>
          <p:cNvSpPr/>
          <p:nvPr/>
        </p:nvSpPr>
        <p:spPr>
          <a:xfrm rot="5400000">
            <a:off x="6780987" y="3589046"/>
            <a:ext cx="2797498" cy="31041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Telescope">
            <a:extLst>
              <a:ext uri="{FF2B5EF4-FFF2-40B4-BE49-F238E27FC236}">
                <a16:creationId xmlns:a16="http://schemas.microsoft.com/office/drawing/2014/main" id="{B34AA100-0033-7649-B3F3-3E6B94382A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859" y="2444881"/>
            <a:ext cx="1203434" cy="1203434"/>
          </a:xfrm>
          <a:prstGeom prst="rect">
            <a:avLst/>
          </a:prstGeom>
        </p:spPr>
      </p:pic>
      <p:sp>
        <p:nvSpPr>
          <p:cNvPr id="18" name="Rectangle 17">
            <a:extLst>
              <a:ext uri="{FF2B5EF4-FFF2-40B4-BE49-F238E27FC236}">
                <a16:creationId xmlns:a16="http://schemas.microsoft.com/office/drawing/2014/main" id="{3D3D687A-DDE9-8B4B-AD1B-B2443698CE5D}"/>
              </a:ext>
            </a:extLst>
          </p:cNvPr>
          <p:cNvSpPr/>
          <p:nvPr/>
        </p:nvSpPr>
        <p:spPr>
          <a:xfrm>
            <a:off x="554780" y="4361829"/>
            <a:ext cx="2811056" cy="523220"/>
          </a:xfrm>
          <a:prstGeom prst="rect">
            <a:avLst/>
          </a:prstGeom>
        </p:spPr>
        <p:txBody>
          <a:bodyPr wrap="square">
            <a:spAutoFit/>
          </a:bodyPr>
          <a:lstStyle/>
          <a:p>
            <a:pPr marL="12700" marR="0" lvl="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Oracle reports the price of USDC has fallen on the open markets</a:t>
            </a:r>
          </a:p>
        </p:txBody>
      </p:sp>
      <p:sp>
        <p:nvSpPr>
          <p:cNvPr id="22" name="Rectangle 21">
            <a:extLst>
              <a:ext uri="{FF2B5EF4-FFF2-40B4-BE49-F238E27FC236}">
                <a16:creationId xmlns:a16="http://schemas.microsoft.com/office/drawing/2014/main" id="{BCE97C92-0147-4842-9E4E-F50B8550D9E1}"/>
              </a:ext>
            </a:extLst>
          </p:cNvPr>
          <p:cNvSpPr/>
          <p:nvPr/>
        </p:nvSpPr>
        <p:spPr>
          <a:xfrm>
            <a:off x="4690472" y="4361829"/>
            <a:ext cx="2811056" cy="954107"/>
          </a:xfrm>
          <a:prstGeom prst="rect">
            <a:avLst/>
          </a:prstGeom>
        </p:spPr>
        <p:txBody>
          <a:bodyPr wrap="square">
            <a:spAutoFit/>
          </a:bodyPr>
          <a:lstStyle/>
          <a:p>
            <a:pPr marL="12700" marR="0" lvl="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DAI which only has a collateralization ratio of 101% now liquidates a few users through open market operations.</a:t>
            </a:r>
          </a:p>
        </p:txBody>
      </p:sp>
      <p:pic>
        <p:nvPicPr>
          <p:cNvPr id="25" name="Picture 2" descr="Centre | USD Coin brand assets - CENTRE.io">
            <a:extLst>
              <a:ext uri="{FF2B5EF4-FFF2-40B4-BE49-F238E27FC236}">
                <a16:creationId xmlns:a16="http://schemas.microsoft.com/office/drawing/2014/main" id="{931E5056-F667-1C4F-A60D-460062616E66}"/>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8646246" y="3624843"/>
            <a:ext cx="2811056" cy="736986"/>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Downward trend">
            <a:extLst>
              <a:ext uri="{FF2B5EF4-FFF2-40B4-BE49-F238E27FC236}">
                <a16:creationId xmlns:a16="http://schemas.microsoft.com/office/drawing/2014/main" id="{0309B7A3-6175-E547-8C29-ADC2557B1B2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100613" y="2444881"/>
            <a:ext cx="1203434" cy="1203434"/>
          </a:xfrm>
          <a:prstGeom prst="rect">
            <a:avLst/>
          </a:prstGeom>
        </p:spPr>
      </p:pic>
      <p:sp>
        <p:nvSpPr>
          <p:cNvPr id="27" name="Rectangle 26">
            <a:extLst>
              <a:ext uri="{FF2B5EF4-FFF2-40B4-BE49-F238E27FC236}">
                <a16:creationId xmlns:a16="http://schemas.microsoft.com/office/drawing/2014/main" id="{E94F2CE7-0CFC-3A4B-A42B-4E98F873B5F4}"/>
              </a:ext>
            </a:extLst>
          </p:cNvPr>
          <p:cNvSpPr/>
          <p:nvPr/>
        </p:nvSpPr>
        <p:spPr>
          <a:xfrm>
            <a:off x="8646246" y="4361829"/>
            <a:ext cx="2811056" cy="523220"/>
          </a:xfrm>
          <a:prstGeom prst="rect">
            <a:avLst/>
          </a:prstGeom>
        </p:spPr>
        <p:txBody>
          <a:bodyPr wrap="square">
            <a:spAutoFit/>
          </a:bodyPr>
          <a:lstStyle/>
          <a:p>
            <a:pPr marL="12700" marR="0" lvl="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These open market operations selling USDC drops its price</a:t>
            </a:r>
          </a:p>
        </p:txBody>
      </p:sp>
      <p:cxnSp>
        <p:nvCxnSpPr>
          <p:cNvPr id="8" name="Elbow Connector 7">
            <a:extLst>
              <a:ext uri="{FF2B5EF4-FFF2-40B4-BE49-F238E27FC236}">
                <a16:creationId xmlns:a16="http://schemas.microsoft.com/office/drawing/2014/main" id="{FA1D7B70-7EA5-2C46-A583-45055781FE15}"/>
              </a:ext>
            </a:extLst>
          </p:cNvPr>
          <p:cNvCxnSpPr>
            <a:stCxn id="27" idx="2"/>
            <a:endCxn id="18" idx="2"/>
          </p:cNvCxnSpPr>
          <p:nvPr/>
        </p:nvCxnSpPr>
        <p:spPr>
          <a:xfrm rot="5400000">
            <a:off x="6006041" y="839316"/>
            <a:ext cx="12700" cy="8091466"/>
          </a:xfrm>
          <a:prstGeom prst="bentConnector3">
            <a:avLst>
              <a:gd name="adj1" fmla="val 5321740"/>
            </a:avLst>
          </a:prstGeom>
          <a:ln w="1270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4" descr="Dai (cryptocurrency) - Wikipedia">
            <a:extLst>
              <a:ext uri="{FF2B5EF4-FFF2-40B4-BE49-F238E27FC236}">
                <a16:creationId xmlns:a16="http://schemas.microsoft.com/office/drawing/2014/main" id="{80194DE3-6CF9-C14C-8F02-789C2A8738F4}"/>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l="10048" t="14524" r="7597" b="16992"/>
          <a:stretch/>
        </p:blipFill>
        <p:spPr bwMode="auto">
          <a:xfrm>
            <a:off x="4998654" y="3487984"/>
            <a:ext cx="2194692" cy="8516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66AB5D2-0925-3148-9998-EEEAE2072E8B}"/>
              </a:ext>
            </a:extLst>
          </p:cNvPr>
          <p:cNvPicPr>
            <a:picLocks noChangeAspect="1"/>
          </p:cNvPicPr>
          <p:nvPr/>
        </p:nvPicPr>
        <p:blipFill>
          <a:blip r:embed="rId9"/>
          <a:stretch>
            <a:fillRect/>
          </a:stretch>
        </p:blipFill>
        <p:spPr>
          <a:xfrm>
            <a:off x="5122302" y="2345503"/>
            <a:ext cx="1947396" cy="1067731"/>
          </a:xfrm>
          <a:prstGeom prst="rect">
            <a:avLst/>
          </a:prstGeom>
        </p:spPr>
      </p:pic>
      <p:pic>
        <p:nvPicPr>
          <p:cNvPr id="36" name="Graphic 35" descr="Downward trend">
            <a:extLst>
              <a:ext uri="{FF2B5EF4-FFF2-40B4-BE49-F238E27FC236}">
                <a16:creationId xmlns:a16="http://schemas.microsoft.com/office/drawing/2014/main" id="{7E6C26C2-118E-924C-9461-B6A70A7A66A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091387" y="2444881"/>
            <a:ext cx="1203434" cy="1203434"/>
          </a:xfrm>
          <a:prstGeom prst="rect">
            <a:avLst/>
          </a:prstGeom>
        </p:spPr>
      </p:pic>
      <p:pic>
        <p:nvPicPr>
          <p:cNvPr id="33" name="Graphic 32" descr="Bank">
            <a:extLst>
              <a:ext uri="{FF2B5EF4-FFF2-40B4-BE49-F238E27FC236}">
                <a16:creationId xmlns:a16="http://schemas.microsoft.com/office/drawing/2014/main" id="{8456AA86-AA8D-B841-BFC8-D3A1B0D735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41245" y="2450066"/>
            <a:ext cx="1203433" cy="1203433"/>
          </a:xfrm>
          <a:prstGeom prst="rect">
            <a:avLst/>
          </a:prstGeom>
        </p:spPr>
      </p:pic>
    </p:spTree>
    <p:extLst>
      <p:ext uri="{BB962C8B-B14F-4D97-AF65-F5344CB8AC3E}">
        <p14:creationId xmlns:p14="http://schemas.microsoft.com/office/powerpoint/2010/main" val="815929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addition, as they are entirely smart contract based, algorithmically managed coins are vulnerable to bugs in the underlying code unlike custodied tokens where fiat dollar transfers can be recalled.</a:t>
            </a:r>
          </a:p>
        </p:txBody>
      </p:sp>
      <p:sp>
        <p:nvSpPr>
          <p:cNvPr id="10" name="Text Placeholder 2">
            <a:extLst>
              <a:ext uri="{FF2B5EF4-FFF2-40B4-BE49-F238E27FC236}">
                <a16:creationId xmlns:a16="http://schemas.microsoft.com/office/drawing/2014/main" id="{9A38D58E-9892-5446-A170-29F27C94515E}"/>
              </a:ext>
            </a:extLst>
          </p:cNvPr>
          <p:cNvSpPr txBox="1">
            <a:spLocks/>
          </p:cNvSpPr>
          <p:nvPr/>
        </p:nvSpPr>
        <p:spPr>
          <a:xfrm>
            <a:off x="6324600" y="1737085"/>
            <a:ext cx="5468057"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Even a trivial oversight in the source code has resulted in millions of dollars in losses for multiple stablecoin projects.</a:t>
            </a:r>
          </a:p>
        </p:txBody>
      </p:sp>
      <p:cxnSp>
        <p:nvCxnSpPr>
          <p:cNvPr id="11" name="Straight Connector 10">
            <a:extLst>
              <a:ext uri="{FF2B5EF4-FFF2-40B4-BE49-F238E27FC236}">
                <a16:creationId xmlns:a16="http://schemas.microsoft.com/office/drawing/2014/main" id="{D7F96D55-C3B6-6C41-B0AC-7F8D84BD505F}"/>
              </a:ext>
            </a:extLst>
          </p:cNvPr>
          <p:cNvCxnSpPr>
            <a:cxnSpLocks/>
          </p:cNvCxnSpPr>
          <p:nvPr/>
        </p:nvCxnSpPr>
        <p:spPr>
          <a:xfrm>
            <a:off x="6095999" y="2179267"/>
            <a:ext cx="59252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Content Placeholder 5">
            <a:extLst>
              <a:ext uri="{FF2B5EF4-FFF2-40B4-BE49-F238E27FC236}">
                <a16:creationId xmlns:a16="http://schemas.microsoft.com/office/drawing/2014/main" id="{07B8220F-FE88-F144-A51C-88A595D61D2B}"/>
              </a:ext>
            </a:extLst>
          </p:cNvPr>
          <p:cNvSpPr txBox="1">
            <a:spLocks/>
          </p:cNvSpPr>
          <p:nvPr/>
        </p:nvSpPr>
        <p:spPr>
          <a:xfrm>
            <a:off x="301372" y="2267790"/>
            <a:ext cx="5321662"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err="1">
                <a:solidFill>
                  <a:srgbClr val="3B3D40"/>
                </a:solidFill>
              </a:rPr>
              <a:t>Cashio</a:t>
            </a:r>
            <a:r>
              <a:rPr lang="en-US" sz="1600" b="1" dirty="0">
                <a:solidFill>
                  <a:srgbClr val="3B3D40"/>
                </a:solidFill>
              </a:rPr>
              <a:t> ($50M+, March 2022):</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 Solana-native stablecoin lost $50M to an “infinite mint glitch” that allowed a hacker to mint unlimited currency and withdraw the collateral out of the pool. The hacker was able to withdraw approximately $52.8M, but as of writing the full postmortem has not been completed.</a:t>
            </a:r>
            <a:endParaRPr lang="en-US" sz="1600" b="1" dirty="0">
              <a:solidFill>
                <a:srgbClr val="3B3D40"/>
              </a:solidFill>
            </a:endParaRP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Origin Dollar ($7M, Nov 2020):</a:t>
            </a:r>
            <a:r>
              <a:rPr lang="en-US" sz="1600" dirty="0">
                <a:solidFill>
                  <a:srgbClr val="3B3D40"/>
                </a:solidFill>
              </a:rPr>
              <a:t> </a:t>
            </a:r>
          </a:p>
          <a:p>
            <a:pPr marL="227013" indent="0">
              <a:lnSpc>
                <a:spcPct val="100000"/>
              </a:lnSpc>
              <a:spcBef>
                <a:spcPts val="0"/>
              </a:spcBef>
              <a:buNone/>
            </a:pPr>
            <a:r>
              <a:rPr lang="en-US" sz="1200" dirty="0">
                <a:solidFill>
                  <a:srgbClr val="3B3D40"/>
                </a:solidFill>
              </a:rPr>
              <a:t>Origin Dollar (OUSD) was also susceptible to a “reentrancy attack” which allowed hackers to steal $7M in November 2020.</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err="1">
                <a:solidFill>
                  <a:srgbClr val="3B3D40"/>
                </a:solidFill>
              </a:rPr>
              <a:t>SafeDollar</a:t>
            </a:r>
            <a:r>
              <a:rPr lang="en-US" sz="1600" b="1" dirty="0">
                <a:solidFill>
                  <a:srgbClr val="3B3D40"/>
                </a:solidFill>
              </a:rPr>
              <a:t> ($250K, Jun 2021):</a:t>
            </a:r>
            <a:r>
              <a:rPr lang="en-US" sz="1600" dirty="0">
                <a:solidFill>
                  <a:srgbClr val="3B3D40"/>
                </a:solidFill>
              </a:rPr>
              <a:t> </a:t>
            </a:r>
          </a:p>
          <a:p>
            <a:pPr marL="227013" lvl="0" indent="0">
              <a:lnSpc>
                <a:spcPct val="100000"/>
              </a:lnSpc>
              <a:spcBef>
                <a:spcPts val="0"/>
              </a:spcBef>
              <a:buNone/>
            </a:pPr>
            <a:r>
              <a:rPr lang="en-US" sz="1200" dirty="0" err="1">
                <a:solidFill>
                  <a:srgbClr val="3B3D40"/>
                </a:solidFill>
              </a:rPr>
              <a:t>SafeDollar</a:t>
            </a:r>
            <a:r>
              <a:rPr lang="en-US" sz="1200" dirty="0">
                <a:solidFill>
                  <a:srgbClr val="3B3D40"/>
                </a:solidFill>
              </a:rPr>
              <a:t> was also susceptible to an “infinite mint glitch” and lost $250K to hackers in June 2021. There is some suspicion however that this was committed by an insider. </a:t>
            </a:r>
          </a:p>
        </p:txBody>
      </p:sp>
      <p:sp>
        <p:nvSpPr>
          <p:cNvPr id="13" name="Text Placeholder 2">
            <a:extLst>
              <a:ext uri="{FF2B5EF4-FFF2-40B4-BE49-F238E27FC236}">
                <a16:creationId xmlns:a16="http://schemas.microsoft.com/office/drawing/2014/main" id="{EA131968-93DD-F349-8A20-03529EFFCC55}"/>
              </a:ext>
            </a:extLst>
          </p:cNvPr>
          <p:cNvSpPr txBox="1">
            <a:spLocks/>
          </p:cNvSpPr>
          <p:nvPr/>
        </p:nvSpPr>
        <p:spPr>
          <a:xfrm>
            <a:off x="301372" y="1689756"/>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While bugs are not unique to algorithmic coins, their size and scale makes them the most attractive targets.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4" name="Straight Connector 13">
            <a:extLst>
              <a:ext uri="{FF2B5EF4-FFF2-40B4-BE49-F238E27FC236}">
                <a16:creationId xmlns:a16="http://schemas.microsoft.com/office/drawing/2014/main" id="{3295A718-EF1F-B443-9229-65B6C6543827}"/>
              </a:ext>
            </a:extLst>
          </p:cNvPr>
          <p:cNvCxnSpPr>
            <a:cxnSpLocks/>
          </p:cNvCxnSpPr>
          <p:nvPr/>
        </p:nvCxnSpPr>
        <p:spPr>
          <a:xfrm>
            <a:off x="30137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425A445-FA52-2244-AF6E-3255269FB4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24600" y="2257945"/>
            <a:ext cx="3204068" cy="3620813"/>
          </a:xfrm>
          <a:prstGeom prst="rect">
            <a:avLst/>
          </a:prstGeom>
        </p:spPr>
      </p:pic>
      <p:pic>
        <p:nvPicPr>
          <p:cNvPr id="22" name="Picture 21">
            <a:extLst>
              <a:ext uri="{FF2B5EF4-FFF2-40B4-BE49-F238E27FC236}">
                <a16:creationId xmlns:a16="http://schemas.microsoft.com/office/drawing/2014/main" id="{761B167F-A9EB-C243-A6D6-BDD32B6FB0D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806132" y="3278808"/>
            <a:ext cx="2909466" cy="3326523"/>
          </a:xfrm>
          <a:prstGeom prst="rect">
            <a:avLst/>
          </a:prstGeom>
        </p:spPr>
      </p:pic>
      <p:pic>
        <p:nvPicPr>
          <p:cNvPr id="18" name="Picture 17">
            <a:extLst>
              <a:ext uri="{FF2B5EF4-FFF2-40B4-BE49-F238E27FC236}">
                <a16:creationId xmlns:a16="http://schemas.microsoft.com/office/drawing/2014/main" id="{15355D8C-A320-A748-8FAD-C2E934DEFDB1}"/>
              </a:ext>
            </a:extLst>
          </p:cNvPr>
          <p:cNvPicPr>
            <a:picLocks noChangeAspect="1"/>
          </p:cNvPicPr>
          <p:nvPr/>
        </p:nvPicPr>
        <p:blipFill>
          <a:blip r:embed="rId5"/>
          <a:stretch>
            <a:fillRect/>
          </a:stretch>
        </p:blipFill>
        <p:spPr>
          <a:xfrm>
            <a:off x="6794643" y="4942070"/>
            <a:ext cx="4022978" cy="1609191"/>
          </a:xfrm>
          <a:prstGeom prst="rect">
            <a:avLst/>
          </a:prstGeom>
        </p:spPr>
      </p:pic>
    </p:spTree>
    <p:extLst>
      <p:ext uri="{BB962C8B-B14F-4D97-AF65-F5344CB8AC3E}">
        <p14:creationId xmlns:p14="http://schemas.microsoft.com/office/powerpoint/2010/main" val="32243316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further complication is upcoming regulatory actions, a topic for a subsequent deep dive.</a:t>
            </a:r>
          </a:p>
        </p:txBody>
      </p:sp>
      <p:cxnSp>
        <p:nvCxnSpPr>
          <p:cNvPr id="6" name="Straight Connector 5">
            <a:extLst>
              <a:ext uri="{FF2B5EF4-FFF2-40B4-BE49-F238E27FC236}">
                <a16:creationId xmlns:a16="http://schemas.microsoft.com/office/drawing/2014/main" id="{FC747BA2-10E5-6B43-92E4-9045C8B49A7E}"/>
              </a:ext>
            </a:extLst>
          </p:cNvPr>
          <p:cNvCxnSpPr>
            <a:cxnSpLocks/>
          </p:cNvCxnSpPr>
          <p:nvPr/>
        </p:nvCxnSpPr>
        <p:spPr>
          <a:xfrm>
            <a:off x="6096000" y="2454630"/>
            <a:ext cx="0" cy="3741803"/>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6526C649-CB83-AA4E-9BB3-DD354C2C6057}"/>
              </a:ext>
            </a:extLst>
          </p:cNvPr>
          <p:cNvSpPr txBox="1">
            <a:spLocks/>
          </p:cNvSpPr>
          <p:nvPr/>
        </p:nvSpPr>
        <p:spPr>
          <a:xfrm>
            <a:off x="192065" y="1562439"/>
            <a:ext cx="11664313" cy="2737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800" b="0" dirty="0">
                <a:cs typeface="Helvetica Neue" panose="02000503000000020004" pitchFamily="2" charset="0"/>
              </a:rPr>
              <a:t>Stablecoins are a strong focus for upcoming regulations from both the EU and US Federal Government </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Connector 21">
            <a:extLst>
              <a:ext uri="{FF2B5EF4-FFF2-40B4-BE49-F238E27FC236}">
                <a16:creationId xmlns:a16="http://schemas.microsoft.com/office/drawing/2014/main" id="{4BEF2EC2-579E-3449-B42A-30C8A75A49A2}"/>
              </a:ext>
            </a:extLst>
          </p:cNvPr>
          <p:cNvCxnSpPr>
            <a:cxnSpLocks/>
          </p:cNvCxnSpPr>
          <p:nvPr/>
        </p:nvCxnSpPr>
        <p:spPr>
          <a:xfrm>
            <a:off x="192065" y="1923052"/>
            <a:ext cx="116643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146" name="Picture 2" descr="flag of the United States of America | Britannica">
            <a:extLst>
              <a:ext uri="{FF2B5EF4-FFF2-40B4-BE49-F238E27FC236}">
                <a16:creationId xmlns:a16="http://schemas.microsoft.com/office/drawing/2014/main" id="{0EBACC5C-4E22-D644-9DAD-4072B92702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07395" y="2170792"/>
            <a:ext cx="1761068" cy="9144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lag of Europe - Wikipedia">
            <a:extLst>
              <a:ext uri="{FF2B5EF4-FFF2-40B4-BE49-F238E27FC236}">
                <a16:creationId xmlns:a16="http://schemas.microsoft.com/office/drawing/2014/main" id="{0D7CBB6A-E8DC-C842-B499-185F6819A0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0111" y="2170792"/>
            <a:ext cx="1371600" cy="914400"/>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5">
            <a:extLst>
              <a:ext uri="{FF2B5EF4-FFF2-40B4-BE49-F238E27FC236}">
                <a16:creationId xmlns:a16="http://schemas.microsoft.com/office/drawing/2014/main" id="{ECB5D56A-40E5-DE49-8AF6-97B579820062}"/>
              </a:ext>
            </a:extLst>
          </p:cNvPr>
          <p:cNvSpPr txBox="1">
            <a:spLocks/>
          </p:cNvSpPr>
          <p:nvPr/>
        </p:nvSpPr>
        <p:spPr>
          <a:xfrm>
            <a:off x="211477" y="3332931"/>
            <a:ext cx="5583640" cy="27895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Predominant Impact in EU will be through </a:t>
            </a:r>
            <a:r>
              <a:rPr lang="en-US" sz="1600" b="1" dirty="0" err="1">
                <a:solidFill>
                  <a:srgbClr val="3B3D40"/>
                </a:solidFill>
              </a:rPr>
              <a:t>MiCA</a:t>
            </a:r>
            <a:r>
              <a:rPr lang="en-US" sz="1600" b="1" dirty="0">
                <a:solidFill>
                  <a:srgbClr val="3B3D40"/>
                </a:solidFill>
              </a:rPr>
              <a:t>:</a:t>
            </a:r>
            <a:r>
              <a:rPr lang="en-US" sz="1600" dirty="0">
                <a:solidFill>
                  <a:srgbClr val="3B3D40"/>
                </a:solidFill>
              </a:rPr>
              <a:t> </a:t>
            </a:r>
          </a:p>
          <a:p>
            <a:pPr marL="227013" indent="0">
              <a:lnSpc>
                <a:spcPct val="100000"/>
              </a:lnSpc>
              <a:spcBef>
                <a:spcPts val="0"/>
              </a:spcBef>
              <a:buNone/>
            </a:pPr>
            <a:r>
              <a:rPr lang="en-US" sz="1200" i="1" dirty="0">
                <a:solidFill>
                  <a:srgbClr val="3B3D40"/>
                </a:solidFill>
              </a:rPr>
              <a:t>“Digital finance: Markets in Crypto-assets (</a:t>
            </a:r>
            <a:r>
              <a:rPr lang="en-US" sz="1200" i="1" dirty="0" err="1">
                <a:solidFill>
                  <a:srgbClr val="3B3D40"/>
                </a:solidFill>
              </a:rPr>
              <a:t>MiCA</a:t>
            </a:r>
            <a:r>
              <a:rPr lang="en-US" sz="1200" i="1" dirty="0">
                <a:solidFill>
                  <a:srgbClr val="3B3D40"/>
                </a:solidFill>
              </a:rPr>
              <a:t>)” </a:t>
            </a:r>
            <a:r>
              <a:rPr lang="en-US" sz="1200" dirty="0">
                <a:solidFill>
                  <a:srgbClr val="3B3D40"/>
                </a:solidFill>
              </a:rPr>
              <a:t>is regulation to “establish a new fully </a:t>
            </a:r>
            <a:r>
              <a:rPr lang="en-US" sz="1200" dirty="0" err="1">
                <a:solidFill>
                  <a:srgbClr val="3B3D40"/>
                </a:solidFill>
              </a:rPr>
              <a:t>harmonised</a:t>
            </a:r>
            <a:r>
              <a:rPr lang="en-US" sz="1200" dirty="0">
                <a:solidFill>
                  <a:srgbClr val="3B3D40"/>
                </a:solidFill>
              </a:rPr>
              <a:t> EU legal framework regarding the proper functioning of crypto-asset markets”.</a:t>
            </a:r>
            <a:endParaRPr lang="en-US" sz="1600" b="1" dirty="0">
              <a:solidFill>
                <a:srgbClr val="3B3D40"/>
              </a:solidFill>
            </a:endParaRP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Stablecoins Will See Heavy Regulation: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This proposal includes safeguards to address potential risks to financial stability and orderly monetary policy that could arise from ‘stablecoins’. Safeguards include capital requirements, custody of assets, a mandatory complaint holder procedure available to investors, and rights of the investor against the issuer. Issuers of significant asset-backed crypto-assets (so-called global ‘stablecoins') shall be subject to more stringent requirements (e.g. in terms of capital, investor rights and supervision).</a:t>
            </a:r>
          </a:p>
          <a:p>
            <a:pPr marL="227013" lvl="0" indent="0">
              <a:lnSpc>
                <a:spcPct val="100000"/>
              </a:lnSpc>
              <a:spcBef>
                <a:spcPts val="0"/>
              </a:spcBef>
              <a:buNone/>
            </a:pPr>
            <a:endParaRPr lang="en-US" sz="1600" b="1" dirty="0">
              <a:solidFill>
                <a:srgbClr val="3B3D40"/>
              </a:solidFill>
            </a:endParaRPr>
          </a:p>
        </p:txBody>
      </p:sp>
      <p:sp>
        <p:nvSpPr>
          <p:cNvPr id="33" name="Content Placeholder 5">
            <a:extLst>
              <a:ext uri="{FF2B5EF4-FFF2-40B4-BE49-F238E27FC236}">
                <a16:creationId xmlns:a16="http://schemas.microsoft.com/office/drawing/2014/main" id="{C3D255DF-4B57-B248-A214-A3AED437D5EA}"/>
              </a:ext>
            </a:extLst>
          </p:cNvPr>
          <p:cNvSpPr txBox="1">
            <a:spLocks/>
          </p:cNvSpPr>
          <p:nvPr/>
        </p:nvSpPr>
        <p:spPr>
          <a:xfrm>
            <a:off x="6396109" y="3332931"/>
            <a:ext cx="5583640" cy="27895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Most American Regulations Are Still Being Formed:</a:t>
            </a:r>
            <a:r>
              <a:rPr lang="en-US" sz="1600" dirty="0">
                <a:solidFill>
                  <a:srgbClr val="3B3D40"/>
                </a:solidFill>
              </a:rPr>
              <a:t> </a:t>
            </a:r>
          </a:p>
          <a:p>
            <a:pPr marL="227013" indent="0">
              <a:lnSpc>
                <a:spcPct val="100000"/>
              </a:lnSpc>
              <a:spcBef>
                <a:spcPts val="0"/>
              </a:spcBef>
              <a:buNone/>
            </a:pPr>
            <a:r>
              <a:rPr lang="en-US" sz="1200" dirty="0">
                <a:solidFill>
                  <a:srgbClr val="3B3D40"/>
                </a:solidFill>
              </a:rPr>
              <a:t>We can see some of the early focus on stability and conformity of stablecoins in the Treasury’s Report on Stablecoins.</a:t>
            </a:r>
          </a:p>
          <a:p>
            <a:pPr marL="227013" indent="0">
              <a:lnSpc>
                <a:spcPct val="100000"/>
              </a:lnSpc>
              <a:spcBef>
                <a:spcPts val="0"/>
              </a:spcBef>
              <a:buNone/>
            </a:pPr>
            <a:endParaRPr lang="en-US" sz="1600" b="1" dirty="0">
              <a:solidFill>
                <a:srgbClr val="3B3D40"/>
              </a:solidFill>
            </a:endParaRP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Stablecoins Are Also A Heavy Focus in the US:</a:t>
            </a:r>
            <a:r>
              <a:rPr lang="en-US" sz="1600" dirty="0">
                <a:solidFill>
                  <a:srgbClr val="3B3D40"/>
                </a:solidFill>
              </a:rPr>
              <a:t> </a:t>
            </a:r>
          </a:p>
          <a:p>
            <a:pPr marL="227013" indent="0">
              <a:lnSpc>
                <a:spcPct val="100000"/>
              </a:lnSpc>
              <a:spcBef>
                <a:spcPts val="0"/>
              </a:spcBef>
              <a:buNone/>
            </a:pPr>
            <a:r>
              <a:rPr lang="en-US" sz="1200" dirty="0">
                <a:solidFill>
                  <a:srgbClr val="3B3D40"/>
                </a:solidFill>
              </a:rPr>
              <a:t>The US proposals include safeguards to address; risks to stablecoin users and guard against stablecoin runs, concerns about payment system risk, and additional concerns about systemic risk and concentration of economic power. It’s currently further from proposing and passing concrete regulations than the EU. The closest proposal is the Stablecoin Innovation and Protection Act of 2022, which has only been published as a working draft by representative </a:t>
            </a:r>
            <a:r>
              <a:rPr lang="en-US" sz="1200" dirty="0" err="1">
                <a:solidFill>
                  <a:srgbClr val="3B3D40"/>
                </a:solidFill>
              </a:rPr>
              <a:t>Gottheimer</a:t>
            </a:r>
            <a:r>
              <a:rPr lang="en-US" sz="1200" dirty="0">
                <a:solidFill>
                  <a:srgbClr val="3B3D40"/>
                </a:solidFill>
              </a:rPr>
              <a:t>.</a:t>
            </a:r>
            <a:endParaRPr lang="en-US" sz="1600" b="1" dirty="0">
              <a:solidFill>
                <a:srgbClr val="3B3D40"/>
              </a:solidFill>
            </a:endParaRPr>
          </a:p>
        </p:txBody>
      </p:sp>
    </p:spTree>
    <p:extLst>
      <p:ext uri="{BB962C8B-B14F-4D97-AF65-F5344CB8AC3E}">
        <p14:creationId xmlns:p14="http://schemas.microsoft.com/office/powerpoint/2010/main" val="2428728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B3D4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CFAA0A4-B2CC-6341-BC25-4F95605F73E6}"/>
              </a:ext>
            </a:extLst>
          </p:cNvPr>
          <p:cNvGrpSpPr/>
          <p:nvPr/>
        </p:nvGrpSpPr>
        <p:grpSpPr>
          <a:xfrm>
            <a:off x="3097211" y="1310072"/>
            <a:ext cx="5997576" cy="1283335"/>
            <a:chOff x="760413" y="1431290"/>
            <a:chExt cx="5997576" cy="1283335"/>
          </a:xfrm>
        </p:grpSpPr>
        <p:pic>
          <p:nvPicPr>
            <p:cNvPr id="14" name="Picture 13">
              <a:extLst>
                <a:ext uri="{FF2B5EF4-FFF2-40B4-BE49-F238E27FC236}">
                  <a16:creationId xmlns:a16="http://schemas.microsoft.com/office/drawing/2014/main" id="{09E84090-0B52-0C4B-B537-F3BF175C4297}"/>
                </a:ext>
              </a:extLst>
            </p:cNvPr>
            <p:cNvPicPr>
              <a:picLocks noChangeAspect="1"/>
            </p:cNvPicPr>
            <p:nvPr/>
          </p:nvPicPr>
          <p:blipFill>
            <a:blip r:embed="rId3"/>
            <a:stretch>
              <a:fillRect/>
            </a:stretch>
          </p:blipFill>
          <p:spPr>
            <a:xfrm>
              <a:off x="760413" y="1431290"/>
              <a:ext cx="1283335" cy="1283335"/>
            </a:xfrm>
            <a:prstGeom prst="rect">
              <a:avLst/>
            </a:prstGeom>
          </p:spPr>
        </p:pic>
        <p:sp>
          <p:nvSpPr>
            <p:cNvPr id="17" name="TextBox 16">
              <a:extLst>
                <a:ext uri="{FF2B5EF4-FFF2-40B4-BE49-F238E27FC236}">
                  <a16:creationId xmlns:a16="http://schemas.microsoft.com/office/drawing/2014/main" id="{7D6408DE-C07B-D047-BFA2-25D2F23B12BA}"/>
                </a:ext>
              </a:extLst>
            </p:cNvPr>
            <p:cNvSpPr txBox="1"/>
            <p:nvPr/>
          </p:nvSpPr>
          <p:spPr>
            <a:xfrm>
              <a:off x="2155067" y="1468576"/>
              <a:ext cx="46029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STARDUST</a:t>
              </a:r>
            </a:p>
          </p:txBody>
        </p:sp>
      </p:grpSp>
      <p:sp>
        <p:nvSpPr>
          <p:cNvPr id="18" name="TextBox 17">
            <a:extLst>
              <a:ext uri="{FF2B5EF4-FFF2-40B4-BE49-F238E27FC236}">
                <a16:creationId xmlns:a16="http://schemas.microsoft.com/office/drawing/2014/main" id="{0951B015-258D-5741-A15D-0F3152FE03FA}"/>
              </a:ext>
            </a:extLst>
          </p:cNvPr>
          <p:cNvSpPr txBox="1"/>
          <p:nvPr/>
        </p:nvSpPr>
        <p:spPr>
          <a:xfrm>
            <a:off x="346668" y="3392622"/>
            <a:ext cx="11498664" cy="1938992"/>
          </a:xfrm>
          <a:prstGeom prst="rect">
            <a:avLst/>
          </a:prstGeom>
          <a:noFill/>
        </p:spPr>
        <p:txBody>
          <a:bodyPr wrap="square" rtlCol="0">
            <a:spAutoFit/>
          </a:bodyPr>
          <a:lstStyle/>
          <a:p>
            <a:pPr lvl="0" algn="ctr">
              <a:defRPr/>
            </a:pPr>
            <a:r>
              <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For any questions, please reach out to us at:</a:t>
            </a:r>
          </a:p>
          <a:p>
            <a:pPr lvl="0" algn="ctr">
              <a:defRPr/>
            </a:pP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Theresa Garcia (</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hlinkClick r:id="rId4"/>
              </a:rPr>
              <a:t>Theresa@stardustfunds.com</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Adit Patel (</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hlinkClick r:id="rId5"/>
              </a:rPr>
              <a:t>adit.patel@stardustfunds.com</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endParaRPr>
          </a:p>
        </p:txBody>
      </p:sp>
    </p:spTree>
    <p:extLst>
      <p:ext uri="{BB962C8B-B14F-4D97-AF65-F5344CB8AC3E}">
        <p14:creationId xmlns:p14="http://schemas.microsoft.com/office/powerpoint/2010/main" val="2694368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Different assets can be custodied such as gold or other commodities, however only USD projects has seen widespread adoption or success thus far.</a:t>
            </a:r>
          </a:p>
        </p:txBody>
      </p:sp>
      <p:sp>
        <p:nvSpPr>
          <p:cNvPr id="3" name="TextBox 2">
            <a:extLst>
              <a:ext uri="{FF2B5EF4-FFF2-40B4-BE49-F238E27FC236}">
                <a16:creationId xmlns:a16="http://schemas.microsoft.com/office/drawing/2014/main" id="{0E9ED17E-F6AE-1342-A86B-C01BA91FEEA0}"/>
              </a:ext>
            </a:extLst>
          </p:cNvPr>
          <p:cNvSpPr txBox="1"/>
          <p:nvPr/>
        </p:nvSpPr>
        <p:spPr>
          <a:xfrm>
            <a:off x="380247" y="3034395"/>
            <a:ext cx="3840480" cy="954107"/>
          </a:xfrm>
          <a:prstGeom prst="rect">
            <a:avLst/>
          </a:prstGeom>
          <a:noFill/>
        </p:spPr>
        <p:txBody>
          <a:bodyPr wrap="square" rtlCol="0">
            <a:spAutoFit/>
          </a:bodyPr>
          <a:lstStyle/>
          <a:p>
            <a:pPr algn="ctr"/>
            <a:r>
              <a:rPr lang="en-US" sz="2000" b="1" dirty="0">
                <a:solidFill>
                  <a:srgbClr val="3B3D40"/>
                </a:solidFill>
              </a:rPr>
              <a:t>Fiat - USDT, XSGD, EURS</a:t>
            </a:r>
          </a:p>
          <a:p>
            <a:pPr algn="ctr"/>
            <a:r>
              <a:rPr lang="en-US" sz="1200" b="1" dirty="0">
                <a:solidFill>
                  <a:srgbClr val="3B3D40"/>
                </a:solidFill>
              </a:rPr>
              <a:t>Fiat custody was the very first implementation. Stablecoins exist for most world currencies and are usually pegged 1:1 by fiat dollars in a bank account.</a:t>
            </a:r>
          </a:p>
        </p:txBody>
      </p:sp>
      <p:sp>
        <p:nvSpPr>
          <p:cNvPr id="4" name="TextBox 3">
            <a:extLst>
              <a:ext uri="{FF2B5EF4-FFF2-40B4-BE49-F238E27FC236}">
                <a16:creationId xmlns:a16="http://schemas.microsoft.com/office/drawing/2014/main" id="{1F2D8C3D-2396-2841-BFFD-ADC681703E4B}"/>
              </a:ext>
            </a:extLst>
          </p:cNvPr>
          <p:cNvSpPr txBox="1"/>
          <p:nvPr/>
        </p:nvSpPr>
        <p:spPr>
          <a:xfrm>
            <a:off x="7971273" y="3034395"/>
            <a:ext cx="3840480" cy="954107"/>
          </a:xfrm>
          <a:prstGeom prst="rect">
            <a:avLst/>
          </a:prstGeom>
          <a:noFill/>
        </p:spPr>
        <p:txBody>
          <a:bodyPr wrap="square" rtlCol="0">
            <a:spAutoFit/>
          </a:bodyPr>
          <a:lstStyle/>
          <a:p>
            <a:pPr algn="ctr"/>
            <a:r>
              <a:rPr lang="en-US" sz="2000" b="1" dirty="0">
                <a:solidFill>
                  <a:srgbClr val="3B3D40"/>
                </a:solidFill>
              </a:rPr>
              <a:t>Others – Oiler, </a:t>
            </a:r>
            <a:r>
              <a:rPr lang="en-US" sz="2000" b="1" dirty="0" err="1">
                <a:solidFill>
                  <a:srgbClr val="3B3D40"/>
                </a:solidFill>
              </a:rPr>
              <a:t>Landshare</a:t>
            </a:r>
            <a:r>
              <a:rPr lang="en-US" sz="2000" b="1" dirty="0">
                <a:solidFill>
                  <a:srgbClr val="3B3D40"/>
                </a:solidFill>
              </a:rPr>
              <a:t>, SRC</a:t>
            </a:r>
          </a:p>
          <a:p>
            <a:pPr algn="ctr"/>
            <a:r>
              <a:rPr lang="en-US" sz="1200" b="1" dirty="0">
                <a:solidFill>
                  <a:srgbClr val="3B3D40"/>
                </a:solidFill>
              </a:rPr>
              <a:t>Other commodity-backed tokens are still highly experimental. Many projects are focusing on tokenizing real estate or oil and are currently in development.</a:t>
            </a:r>
          </a:p>
        </p:txBody>
      </p:sp>
      <p:sp>
        <p:nvSpPr>
          <p:cNvPr id="5" name="TextBox 4">
            <a:extLst>
              <a:ext uri="{FF2B5EF4-FFF2-40B4-BE49-F238E27FC236}">
                <a16:creationId xmlns:a16="http://schemas.microsoft.com/office/drawing/2014/main" id="{61CC1162-6211-584A-8C76-BC3E6873BA33}"/>
              </a:ext>
            </a:extLst>
          </p:cNvPr>
          <p:cNvSpPr txBox="1"/>
          <p:nvPr/>
        </p:nvSpPr>
        <p:spPr>
          <a:xfrm>
            <a:off x="4175760" y="3034395"/>
            <a:ext cx="3840480" cy="954107"/>
          </a:xfrm>
          <a:prstGeom prst="rect">
            <a:avLst/>
          </a:prstGeom>
          <a:noFill/>
        </p:spPr>
        <p:txBody>
          <a:bodyPr wrap="square" rtlCol="0">
            <a:spAutoFit/>
          </a:bodyPr>
          <a:lstStyle/>
          <a:p>
            <a:pPr algn="ctr"/>
            <a:r>
              <a:rPr lang="en-US" sz="2000" b="1" dirty="0">
                <a:solidFill>
                  <a:srgbClr val="3B3D40"/>
                </a:solidFill>
              </a:rPr>
              <a:t>Gold – PAXG, </a:t>
            </a:r>
            <a:r>
              <a:rPr lang="en-US" sz="2000" b="1" dirty="0" err="1">
                <a:solidFill>
                  <a:srgbClr val="3B3D40"/>
                </a:solidFill>
              </a:rPr>
              <a:t>XAUt</a:t>
            </a:r>
            <a:r>
              <a:rPr lang="en-US" sz="2000" b="1" dirty="0">
                <a:solidFill>
                  <a:srgbClr val="3B3D40"/>
                </a:solidFill>
              </a:rPr>
              <a:t> </a:t>
            </a:r>
            <a:endParaRPr lang="en-US" b="1" dirty="0">
              <a:solidFill>
                <a:srgbClr val="3B3D40"/>
              </a:solidFill>
            </a:endParaRPr>
          </a:p>
          <a:p>
            <a:pPr algn="ctr"/>
            <a:r>
              <a:rPr lang="en-US" sz="1200" b="1" dirty="0">
                <a:solidFill>
                  <a:srgbClr val="3B3D40"/>
                </a:solidFill>
              </a:rPr>
              <a:t>The only significant commodity backed tokens are gold backed. PAX or Tether purchase and store gold on the users behalf and can be redeemed at anytime for gold.</a:t>
            </a:r>
          </a:p>
        </p:txBody>
      </p:sp>
      <p:sp>
        <p:nvSpPr>
          <p:cNvPr id="6" name="TextBox 5">
            <a:extLst>
              <a:ext uri="{FF2B5EF4-FFF2-40B4-BE49-F238E27FC236}">
                <a16:creationId xmlns:a16="http://schemas.microsoft.com/office/drawing/2014/main" id="{62E703B4-BB97-044F-BB8A-C98E7AB3684D}"/>
              </a:ext>
            </a:extLst>
          </p:cNvPr>
          <p:cNvSpPr txBox="1"/>
          <p:nvPr/>
        </p:nvSpPr>
        <p:spPr>
          <a:xfrm>
            <a:off x="0" y="4266365"/>
            <a:ext cx="1544715" cy="400110"/>
          </a:xfrm>
          <a:prstGeom prst="rect">
            <a:avLst/>
          </a:prstGeom>
          <a:noFill/>
        </p:spPr>
        <p:txBody>
          <a:bodyPr wrap="square" rtlCol="0">
            <a:spAutoFit/>
          </a:bodyPr>
          <a:lstStyle/>
          <a:p>
            <a:pPr algn="ctr"/>
            <a:r>
              <a:rPr lang="en-US" sz="2000" b="1" dirty="0">
                <a:solidFill>
                  <a:srgbClr val="3B3D40"/>
                </a:solidFill>
              </a:rPr>
              <a:t>Limitations</a:t>
            </a:r>
            <a:endParaRPr lang="en-US" sz="1200" b="1" dirty="0">
              <a:solidFill>
                <a:srgbClr val="3B3D40"/>
              </a:solidFill>
            </a:endParaRPr>
          </a:p>
        </p:txBody>
      </p:sp>
      <p:sp>
        <p:nvSpPr>
          <p:cNvPr id="7" name="TextBox 6">
            <a:extLst>
              <a:ext uri="{FF2B5EF4-FFF2-40B4-BE49-F238E27FC236}">
                <a16:creationId xmlns:a16="http://schemas.microsoft.com/office/drawing/2014/main" id="{995974EB-2198-C04B-AC81-BAB3DD40566E}"/>
              </a:ext>
            </a:extLst>
          </p:cNvPr>
          <p:cNvSpPr txBox="1"/>
          <p:nvPr/>
        </p:nvSpPr>
        <p:spPr>
          <a:xfrm>
            <a:off x="380247" y="4752167"/>
            <a:ext cx="3840480" cy="1384995"/>
          </a:xfrm>
          <a:prstGeom prst="rect">
            <a:avLst/>
          </a:prstGeom>
          <a:noFill/>
        </p:spPr>
        <p:txBody>
          <a:bodyPr wrap="square" rtlCol="0">
            <a:spAutoFit/>
          </a:bodyPr>
          <a:lstStyle/>
          <a:p>
            <a:pPr algn="ctr"/>
            <a:r>
              <a:rPr lang="en-US" sz="1200" b="1" dirty="0">
                <a:solidFill>
                  <a:srgbClr val="3B3D40"/>
                </a:solidFill>
              </a:rPr>
              <a:t>Most of these companies are under increasing regulatory scrutiny for their practices. Fiat currency is subject to the legal and regulatory jurisdiction of its issuing country.</a:t>
            </a:r>
          </a:p>
          <a:p>
            <a:pPr algn="ctr"/>
            <a:endParaRPr lang="en-US" sz="1200" b="1" dirty="0">
              <a:solidFill>
                <a:srgbClr val="3B3D40"/>
              </a:solidFill>
            </a:endParaRPr>
          </a:p>
          <a:p>
            <a:pPr algn="ctr"/>
            <a:r>
              <a:rPr lang="en-US" sz="1200" b="1" dirty="0">
                <a:solidFill>
                  <a:srgbClr val="3B3D40"/>
                </a:solidFill>
              </a:rPr>
              <a:t>To date, only one fiat currency has seen widespread adoption with 99%+ of the custodied stablecoin market based on USD.</a:t>
            </a:r>
          </a:p>
        </p:txBody>
      </p:sp>
      <p:sp>
        <p:nvSpPr>
          <p:cNvPr id="8" name="TextBox 7">
            <a:extLst>
              <a:ext uri="{FF2B5EF4-FFF2-40B4-BE49-F238E27FC236}">
                <a16:creationId xmlns:a16="http://schemas.microsoft.com/office/drawing/2014/main" id="{275D661B-3D0E-1945-B994-C08EC96CD078}"/>
              </a:ext>
            </a:extLst>
          </p:cNvPr>
          <p:cNvSpPr txBox="1"/>
          <p:nvPr/>
        </p:nvSpPr>
        <p:spPr>
          <a:xfrm>
            <a:off x="7971273" y="4752167"/>
            <a:ext cx="3840480" cy="1384995"/>
          </a:xfrm>
          <a:prstGeom prst="rect">
            <a:avLst/>
          </a:prstGeom>
          <a:noFill/>
        </p:spPr>
        <p:txBody>
          <a:bodyPr wrap="square" rtlCol="0">
            <a:spAutoFit/>
          </a:bodyPr>
          <a:lstStyle/>
          <a:p>
            <a:pPr algn="ctr"/>
            <a:r>
              <a:rPr lang="en-US" sz="1200" b="1" dirty="0">
                <a:solidFill>
                  <a:srgbClr val="3B3D40"/>
                </a:solidFill>
              </a:rPr>
              <a:t>There is a difficulty in managing real world assets exclusively though smart contracts and today requires significant manual underwriting and management.</a:t>
            </a:r>
          </a:p>
          <a:p>
            <a:pPr algn="ctr"/>
            <a:endParaRPr lang="en-US" sz="1200" b="1" dirty="0">
              <a:solidFill>
                <a:srgbClr val="3B3D40"/>
              </a:solidFill>
            </a:endParaRPr>
          </a:p>
          <a:p>
            <a:pPr algn="ctr"/>
            <a:r>
              <a:rPr lang="en-US" sz="1200" b="1" dirty="0">
                <a:solidFill>
                  <a:srgbClr val="3B3D40"/>
                </a:solidFill>
              </a:rPr>
              <a:t>In addition, non-fungible, illiquid commodities such as real estate present significant capital management challenges when used to back a pool of fungible tokens.</a:t>
            </a:r>
          </a:p>
        </p:txBody>
      </p:sp>
      <p:sp>
        <p:nvSpPr>
          <p:cNvPr id="9" name="TextBox 8">
            <a:extLst>
              <a:ext uri="{FF2B5EF4-FFF2-40B4-BE49-F238E27FC236}">
                <a16:creationId xmlns:a16="http://schemas.microsoft.com/office/drawing/2014/main" id="{1FDA23F5-3883-F34B-8050-F0A31F4EF3CD}"/>
              </a:ext>
            </a:extLst>
          </p:cNvPr>
          <p:cNvSpPr txBox="1"/>
          <p:nvPr/>
        </p:nvSpPr>
        <p:spPr>
          <a:xfrm>
            <a:off x="4175760" y="4752167"/>
            <a:ext cx="3840480" cy="1384995"/>
          </a:xfrm>
          <a:prstGeom prst="rect">
            <a:avLst/>
          </a:prstGeom>
          <a:noFill/>
        </p:spPr>
        <p:txBody>
          <a:bodyPr wrap="square" rtlCol="0">
            <a:spAutoFit/>
          </a:bodyPr>
          <a:lstStyle/>
          <a:p>
            <a:pPr algn="ctr"/>
            <a:r>
              <a:rPr lang="en-US" sz="1200" b="1" dirty="0">
                <a:solidFill>
                  <a:srgbClr val="3B3D40"/>
                </a:solidFill>
              </a:rPr>
              <a:t>Gold requires physical ownership, intense security measures, and must be checked for purity and validity.</a:t>
            </a:r>
          </a:p>
          <a:p>
            <a:pPr algn="ctr"/>
            <a:endParaRPr lang="en-US" sz="1200" b="1" dirty="0">
              <a:solidFill>
                <a:srgbClr val="3B3D40"/>
              </a:solidFill>
            </a:endParaRPr>
          </a:p>
          <a:p>
            <a:pPr algn="ctr"/>
            <a:r>
              <a:rPr lang="en-US" sz="1200" b="1" dirty="0">
                <a:solidFill>
                  <a:srgbClr val="3B3D40"/>
                </a:solidFill>
              </a:rPr>
              <a:t>These result in an ongoing cost for storage and maintenance of gold reserves. Which when combined with gold’s inability to be deployed in interest generating loans results in high operating costs.</a:t>
            </a:r>
          </a:p>
        </p:txBody>
      </p:sp>
      <p:cxnSp>
        <p:nvCxnSpPr>
          <p:cNvPr id="10" name="Straight Connector 9">
            <a:extLst>
              <a:ext uri="{FF2B5EF4-FFF2-40B4-BE49-F238E27FC236}">
                <a16:creationId xmlns:a16="http://schemas.microsoft.com/office/drawing/2014/main" id="{4A1C3FD0-C102-AA45-928B-E1AB012E3066}"/>
              </a:ext>
            </a:extLst>
          </p:cNvPr>
          <p:cNvCxnSpPr/>
          <p:nvPr/>
        </p:nvCxnSpPr>
        <p:spPr>
          <a:xfrm>
            <a:off x="4211674"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B6333B-4F7D-7249-B877-689FD0BEF5A5}"/>
              </a:ext>
            </a:extLst>
          </p:cNvPr>
          <p:cNvCxnSpPr/>
          <p:nvPr/>
        </p:nvCxnSpPr>
        <p:spPr>
          <a:xfrm>
            <a:off x="8007187"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550E4E4F-91F8-B84E-9201-FBE09C583D6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89193" y="1844858"/>
            <a:ext cx="3222588" cy="1027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xos Launches PAX Gold: Physical Gold on the Blockchain">
            <a:extLst>
              <a:ext uri="{FF2B5EF4-FFF2-40B4-BE49-F238E27FC236}">
                <a16:creationId xmlns:a16="http://schemas.microsoft.com/office/drawing/2014/main" id="{E6CCA06E-76E1-6C45-BCBF-1149A53D0F47}"/>
              </a:ext>
            </a:extLst>
          </p:cNvPr>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00974" y="1640088"/>
            <a:ext cx="2740726" cy="1436740"/>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7FFC36A0-A2E8-3A49-8427-A4C548FB0C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8691" y="2059323"/>
            <a:ext cx="2416086" cy="598269"/>
          </a:xfrm>
          <a:prstGeom prst="rect">
            <a:avLst/>
          </a:prstGeom>
        </p:spPr>
      </p:pic>
      <p:pic>
        <p:nvPicPr>
          <p:cNvPr id="19" name="Picture 18">
            <a:extLst>
              <a:ext uri="{FF2B5EF4-FFF2-40B4-BE49-F238E27FC236}">
                <a16:creationId xmlns:a16="http://schemas.microsoft.com/office/drawing/2014/main" id="{D2F84DB3-BC0E-DA45-8F3A-2BA13F69D6ED}"/>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0694777" y="1951361"/>
            <a:ext cx="808030" cy="814194"/>
          </a:xfrm>
          <a:prstGeom prst="rect">
            <a:avLst/>
          </a:prstGeom>
        </p:spPr>
      </p:pic>
    </p:spTree>
    <p:extLst>
      <p:ext uri="{BB962C8B-B14F-4D97-AF65-F5344CB8AC3E}">
        <p14:creationId xmlns:p14="http://schemas.microsoft.com/office/powerpoint/2010/main" val="1971453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Custodied stablecoins like Tether have a centralized point of failure, and several projects have attempted to decentralize collateralized stablecoins through smart contracts such as DAI.</a:t>
            </a:r>
          </a:p>
        </p:txBody>
      </p:sp>
      <p:sp>
        <p:nvSpPr>
          <p:cNvPr id="5" name="Text Placeholder 2">
            <a:extLst>
              <a:ext uri="{FF2B5EF4-FFF2-40B4-BE49-F238E27FC236}">
                <a16:creationId xmlns:a16="http://schemas.microsoft.com/office/drawing/2014/main" id="{772E61BE-7DD3-5445-B100-43D133805FAF}"/>
              </a:ext>
            </a:extLst>
          </p:cNvPr>
          <p:cNvSpPr txBox="1">
            <a:spLocks/>
          </p:cNvSpPr>
          <p:nvPr/>
        </p:nvSpPr>
        <p:spPr>
          <a:xfrm>
            <a:off x="332569"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Generalized On-Chain Minting and Redemption Processes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57AFB483-2568-2341-955F-B9F0FB3FC227}"/>
              </a:ext>
            </a:extLst>
          </p:cNvPr>
          <p:cNvCxnSpPr>
            <a:cxnSpLocks/>
          </p:cNvCxnSpPr>
          <p:nvPr/>
        </p:nvCxnSpPr>
        <p:spPr>
          <a:xfrm>
            <a:off x="125478"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BB86486-E645-0244-9743-B6F214D6F24D}"/>
              </a:ext>
            </a:extLst>
          </p:cNvPr>
          <p:cNvCxnSpPr>
            <a:cxnSpLocks/>
          </p:cNvCxnSpPr>
          <p:nvPr/>
        </p:nvCxnSpPr>
        <p:spPr>
          <a:xfrm>
            <a:off x="7242644"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109CEA-75B3-2849-A782-C31034785166}"/>
              </a:ext>
            </a:extLst>
          </p:cNvPr>
          <p:cNvCxnSpPr>
            <a:cxnSpLocks/>
          </p:cNvCxnSpPr>
          <p:nvPr/>
        </p:nvCxnSpPr>
        <p:spPr>
          <a:xfrm>
            <a:off x="2744357" y="2637422"/>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707612E-DC55-7C46-9050-2A833A2199B8}"/>
              </a:ext>
            </a:extLst>
          </p:cNvPr>
          <p:cNvCxnSpPr>
            <a:cxnSpLocks/>
          </p:cNvCxnSpPr>
          <p:nvPr/>
        </p:nvCxnSpPr>
        <p:spPr>
          <a:xfrm flipH="1">
            <a:off x="2744357" y="2849600"/>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80099E96-C0EC-EE43-B2D9-16847B115672}"/>
              </a:ext>
            </a:extLst>
          </p:cNvPr>
          <p:cNvSpPr txBox="1">
            <a:spLocks/>
          </p:cNvSpPr>
          <p:nvPr/>
        </p:nvSpPr>
        <p:spPr>
          <a:xfrm>
            <a:off x="227516" y="2449147"/>
            <a:ext cx="1512507" cy="57772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Minting </a:t>
            </a:r>
          </a:p>
          <a:p>
            <a:pPr lvl="0" algn="ctr"/>
            <a:r>
              <a:rPr lang="en-US" sz="1600" dirty="0">
                <a:latin typeface="Calibri" panose="020F0502020204030204" pitchFamily="34" charset="0"/>
                <a:ea typeface="Helvetica Neue" panose="02000503000000020004" pitchFamily="2" charset="0"/>
                <a:cs typeface="Calibri" panose="020F0502020204030204" pitchFamily="34" charset="0"/>
              </a:rPr>
              <a:t>Process</a:t>
            </a:r>
          </a:p>
          <a:p>
            <a:pPr lvl="0" algn="ctr"/>
            <a:r>
              <a:rPr lang="en-US" sz="1050" dirty="0">
                <a:latin typeface="Calibri" panose="020F0502020204030204" pitchFamily="34" charset="0"/>
                <a:ea typeface="Helvetica Neue" panose="02000503000000020004" pitchFamily="2" charset="0"/>
                <a:cs typeface="Calibri" panose="020F0502020204030204" pitchFamily="34" charset="0"/>
              </a:rPr>
              <a:t>(DAI Example)</a:t>
            </a:r>
          </a:p>
        </p:txBody>
      </p:sp>
      <p:sp>
        <p:nvSpPr>
          <p:cNvPr id="15" name="Text Placeholder 2">
            <a:extLst>
              <a:ext uri="{FF2B5EF4-FFF2-40B4-BE49-F238E27FC236}">
                <a16:creationId xmlns:a16="http://schemas.microsoft.com/office/drawing/2014/main" id="{3536610C-9690-6745-B5B8-B8143762ACF7}"/>
              </a:ext>
            </a:extLst>
          </p:cNvPr>
          <p:cNvSpPr txBox="1">
            <a:spLocks/>
          </p:cNvSpPr>
          <p:nvPr/>
        </p:nvSpPr>
        <p:spPr>
          <a:xfrm>
            <a:off x="2641573" y="2272955"/>
            <a:ext cx="203015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PETH or Other</a:t>
            </a:r>
          </a:p>
        </p:txBody>
      </p:sp>
      <p:sp>
        <p:nvSpPr>
          <p:cNvPr id="16" name="Text Placeholder 2">
            <a:extLst>
              <a:ext uri="{FF2B5EF4-FFF2-40B4-BE49-F238E27FC236}">
                <a16:creationId xmlns:a16="http://schemas.microsoft.com/office/drawing/2014/main" id="{019C2683-8EA7-6045-B849-EAB09D9A1FAE}"/>
              </a:ext>
            </a:extLst>
          </p:cNvPr>
          <p:cNvSpPr txBox="1">
            <a:spLocks/>
          </p:cNvSpPr>
          <p:nvPr/>
        </p:nvSpPr>
        <p:spPr>
          <a:xfrm>
            <a:off x="2995405" y="2982858"/>
            <a:ext cx="132249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Tokens</a:t>
            </a:r>
          </a:p>
        </p:txBody>
      </p:sp>
      <p:sp>
        <p:nvSpPr>
          <p:cNvPr id="22" name="Text Placeholder 2">
            <a:extLst>
              <a:ext uri="{FF2B5EF4-FFF2-40B4-BE49-F238E27FC236}">
                <a16:creationId xmlns:a16="http://schemas.microsoft.com/office/drawing/2014/main" id="{71D9F434-9EEB-FF4E-B749-F26CD61FC931}"/>
              </a:ext>
            </a:extLst>
          </p:cNvPr>
          <p:cNvSpPr txBox="1">
            <a:spLocks/>
          </p:cNvSpPr>
          <p:nvPr/>
        </p:nvSpPr>
        <p:spPr>
          <a:xfrm>
            <a:off x="227516" y="4865120"/>
            <a:ext cx="1512507" cy="59298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Redemption Process</a:t>
            </a:r>
          </a:p>
          <a:p>
            <a:pPr algn="ctr"/>
            <a:r>
              <a:rPr lang="en-US" sz="1050" dirty="0">
                <a:latin typeface="Calibri" panose="020F0502020204030204" pitchFamily="34" charset="0"/>
                <a:ea typeface="Helvetica Neue" panose="02000503000000020004" pitchFamily="2" charset="0"/>
                <a:cs typeface="Calibri" panose="020F0502020204030204" pitchFamily="34" charset="0"/>
              </a:rPr>
              <a:t>(DAI Example)</a:t>
            </a:r>
          </a:p>
        </p:txBody>
      </p:sp>
      <p:sp>
        <p:nvSpPr>
          <p:cNvPr id="25" name="TextBox 24">
            <a:extLst>
              <a:ext uri="{FF2B5EF4-FFF2-40B4-BE49-F238E27FC236}">
                <a16:creationId xmlns:a16="http://schemas.microsoft.com/office/drawing/2014/main" id="{248B26B7-3ABD-404C-A120-93F3A428D72E}"/>
              </a:ext>
            </a:extLst>
          </p:cNvPr>
          <p:cNvSpPr txBox="1"/>
          <p:nvPr/>
        </p:nvSpPr>
        <p:spPr>
          <a:xfrm>
            <a:off x="384350" y="3467807"/>
            <a:ext cx="6553213" cy="646331"/>
          </a:xfrm>
          <a:prstGeom prst="rect">
            <a:avLst/>
          </a:prstGeom>
          <a:noFill/>
        </p:spPr>
        <p:txBody>
          <a:bodyPr wrap="square" rtlCol="0">
            <a:spAutoFit/>
          </a:bodyPr>
          <a:lstStyle/>
          <a:p>
            <a:pPr algn="ctr"/>
            <a:r>
              <a:rPr lang="en-US" sz="1200" b="1" dirty="0">
                <a:solidFill>
                  <a:srgbClr val="3B3D40"/>
                </a:solidFill>
              </a:rPr>
              <a:t>During the minting process a user places collateral such as PETH (Pooled </a:t>
            </a:r>
            <a:r>
              <a:rPr lang="en-US" sz="1200" b="1" dirty="0" err="1">
                <a:solidFill>
                  <a:srgbClr val="3B3D40"/>
                </a:solidFill>
              </a:rPr>
              <a:t>ETHer</a:t>
            </a:r>
            <a:r>
              <a:rPr lang="en-US" sz="1200" b="1" dirty="0">
                <a:solidFill>
                  <a:srgbClr val="3B3D40"/>
                </a:solidFill>
              </a:rPr>
              <a:t>) inside of a smart contract. In exchange the smart contract records the user as having provided that collateral and issues a commensurate amount of tokens, generally at a significant discount to the collateral.</a:t>
            </a:r>
          </a:p>
        </p:txBody>
      </p:sp>
      <p:pic>
        <p:nvPicPr>
          <p:cNvPr id="32" name="Graphic 31" descr="Wallet">
            <a:extLst>
              <a:ext uri="{FF2B5EF4-FFF2-40B4-BE49-F238E27FC236}">
                <a16:creationId xmlns:a16="http://schemas.microsoft.com/office/drawing/2014/main" id="{ED660B97-D3A0-E949-B9AB-4FD2E5C3D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876" y="2228869"/>
            <a:ext cx="914400" cy="914400"/>
          </a:xfrm>
          <a:prstGeom prst="rect">
            <a:avLst/>
          </a:prstGeom>
        </p:spPr>
      </p:pic>
      <p:sp>
        <p:nvSpPr>
          <p:cNvPr id="33" name="Text Placeholder 2">
            <a:extLst>
              <a:ext uri="{FF2B5EF4-FFF2-40B4-BE49-F238E27FC236}">
                <a16:creationId xmlns:a16="http://schemas.microsoft.com/office/drawing/2014/main" id="{F4BB346D-2D12-B245-B836-75DD64E7AA62}"/>
              </a:ext>
            </a:extLst>
          </p:cNvPr>
          <p:cNvSpPr txBox="1">
            <a:spLocks/>
          </p:cNvSpPr>
          <p:nvPr/>
        </p:nvSpPr>
        <p:spPr>
          <a:xfrm>
            <a:off x="1479156" y="3033067"/>
            <a:ext cx="1005840" cy="18671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User’s Wallet</a:t>
            </a:r>
          </a:p>
        </p:txBody>
      </p:sp>
      <p:pic>
        <p:nvPicPr>
          <p:cNvPr id="35" name="Graphic 34" descr="Contract">
            <a:extLst>
              <a:ext uri="{FF2B5EF4-FFF2-40B4-BE49-F238E27FC236}">
                <a16:creationId xmlns:a16="http://schemas.microsoft.com/office/drawing/2014/main" id="{82CA139A-54C0-7B4C-B6E0-EF80ADA737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7071" y="2199427"/>
            <a:ext cx="914400" cy="914400"/>
          </a:xfrm>
          <a:prstGeom prst="rect">
            <a:avLst/>
          </a:prstGeom>
        </p:spPr>
      </p:pic>
      <p:sp>
        <p:nvSpPr>
          <p:cNvPr id="36" name="Text Placeholder 2">
            <a:extLst>
              <a:ext uri="{FF2B5EF4-FFF2-40B4-BE49-F238E27FC236}">
                <a16:creationId xmlns:a16="http://schemas.microsoft.com/office/drawing/2014/main" id="{0CF5B9E7-9781-9A4E-AE4C-C3A0B5DBD641}"/>
              </a:ext>
            </a:extLst>
          </p:cNvPr>
          <p:cNvSpPr txBox="1">
            <a:spLocks/>
          </p:cNvSpPr>
          <p:nvPr/>
        </p:nvSpPr>
        <p:spPr>
          <a:xfrm>
            <a:off x="4521946" y="3075107"/>
            <a:ext cx="1384649"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Smart </a:t>
            </a:r>
          </a:p>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Contract</a:t>
            </a:r>
          </a:p>
        </p:txBody>
      </p:sp>
      <p:cxnSp>
        <p:nvCxnSpPr>
          <p:cNvPr id="37" name="Straight Arrow Connector 36">
            <a:extLst>
              <a:ext uri="{FF2B5EF4-FFF2-40B4-BE49-F238E27FC236}">
                <a16:creationId xmlns:a16="http://schemas.microsoft.com/office/drawing/2014/main" id="{4FF1CDD4-F140-2546-895B-65D890BBBBBC}"/>
              </a:ext>
            </a:extLst>
          </p:cNvPr>
          <p:cNvCxnSpPr>
            <a:cxnSpLocks/>
          </p:cNvCxnSpPr>
          <p:nvPr/>
        </p:nvCxnSpPr>
        <p:spPr>
          <a:xfrm>
            <a:off x="2744357" y="5072785"/>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1FE075A-B5C2-6D46-82DA-1C6EE26B71A6}"/>
              </a:ext>
            </a:extLst>
          </p:cNvPr>
          <p:cNvCxnSpPr>
            <a:cxnSpLocks/>
          </p:cNvCxnSpPr>
          <p:nvPr/>
        </p:nvCxnSpPr>
        <p:spPr>
          <a:xfrm flipH="1">
            <a:off x="2744357" y="5284963"/>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BACB35A2-A75F-4649-BE54-83CDEAA368CC}"/>
              </a:ext>
            </a:extLst>
          </p:cNvPr>
          <p:cNvSpPr txBox="1">
            <a:spLocks/>
          </p:cNvSpPr>
          <p:nvPr/>
        </p:nvSpPr>
        <p:spPr>
          <a:xfrm>
            <a:off x="2641573" y="4708318"/>
            <a:ext cx="203015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Tokens</a:t>
            </a:r>
          </a:p>
        </p:txBody>
      </p:sp>
      <p:sp>
        <p:nvSpPr>
          <p:cNvPr id="40" name="Text Placeholder 2">
            <a:extLst>
              <a:ext uri="{FF2B5EF4-FFF2-40B4-BE49-F238E27FC236}">
                <a16:creationId xmlns:a16="http://schemas.microsoft.com/office/drawing/2014/main" id="{BFB1C60A-5C89-A941-A025-E7597811F509}"/>
              </a:ext>
            </a:extLst>
          </p:cNvPr>
          <p:cNvSpPr txBox="1">
            <a:spLocks/>
          </p:cNvSpPr>
          <p:nvPr/>
        </p:nvSpPr>
        <p:spPr>
          <a:xfrm>
            <a:off x="2629019" y="5417111"/>
            <a:ext cx="205526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PETH or Other</a:t>
            </a:r>
          </a:p>
        </p:txBody>
      </p:sp>
      <p:sp>
        <p:nvSpPr>
          <p:cNvPr id="41" name="TextBox 40">
            <a:extLst>
              <a:ext uri="{FF2B5EF4-FFF2-40B4-BE49-F238E27FC236}">
                <a16:creationId xmlns:a16="http://schemas.microsoft.com/office/drawing/2014/main" id="{7ADE5476-6A07-4747-9A7F-842E9868F6A2}"/>
              </a:ext>
            </a:extLst>
          </p:cNvPr>
          <p:cNvSpPr txBox="1"/>
          <p:nvPr/>
        </p:nvSpPr>
        <p:spPr>
          <a:xfrm>
            <a:off x="384350" y="5903170"/>
            <a:ext cx="6553213" cy="646331"/>
          </a:xfrm>
          <a:prstGeom prst="rect">
            <a:avLst/>
          </a:prstGeom>
          <a:noFill/>
        </p:spPr>
        <p:txBody>
          <a:bodyPr wrap="square" rtlCol="0">
            <a:spAutoFit/>
          </a:bodyPr>
          <a:lstStyle/>
          <a:p>
            <a:pPr algn="ctr"/>
            <a:r>
              <a:rPr lang="en-US" sz="1200" b="1" dirty="0">
                <a:solidFill>
                  <a:srgbClr val="3B3D40"/>
                </a:solidFill>
              </a:rPr>
              <a:t>When redeeming, a user returns the DAI and their collateral is released back to them. If a user’s collateral drops in value below the reserve ratio relative to their DAI at any point, the smart contract liquidates their collateral through a Dutch Auction where users bid to buy the collateral with DAI.</a:t>
            </a:r>
          </a:p>
        </p:txBody>
      </p:sp>
      <p:pic>
        <p:nvPicPr>
          <p:cNvPr id="42" name="Graphic 41" descr="Wallet">
            <a:extLst>
              <a:ext uri="{FF2B5EF4-FFF2-40B4-BE49-F238E27FC236}">
                <a16:creationId xmlns:a16="http://schemas.microsoft.com/office/drawing/2014/main" id="{1C323807-78E8-E641-A5B1-5B99DFE933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876" y="4664232"/>
            <a:ext cx="914400" cy="914400"/>
          </a:xfrm>
          <a:prstGeom prst="rect">
            <a:avLst/>
          </a:prstGeom>
        </p:spPr>
      </p:pic>
      <p:sp>
        <p:nvSpPr>
          <p:cNvPr id="43" name="Text Placeholder 2">
            <a:extLst>
              <a:ext uri="{FF2B5EF4-FFF2-40B4-BE49-F238E27FC236}">
                <a16:creationId xmlns:a16="http://schemas.microsoft.com/office/drawing/2014/main" id="{7DA63D60-EAC1-4846-9F39-8ECD9AB8A159}"/>
              </a:ext>
            </a:extLst>
          </p:cNvPr>
          <p:cNvSpPr txBox="1">
            <a:spLocks/>
          </p:cNvSpPr>
          <p:nvPr/>
        </p:nvSpPr>
        <p:spPr>
          <a:xfrm>
            <a:off x="1479156" y="5468430"/>
            <a:ext cx="1005840" cy="18671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User’s Wallet</a:t>
            </a:r>
          </a:p>
        </p:txBody>
      </p:sp>
      <p:pic>
        <p:nvPicPr>
          <p:cNvPr id="44" name="Graphic 43" descr="Contract">
            <a:extLst>
              <a:ext uri="{FF2B5EF4-FFF2-40B4-BE49-F238E27FC236}">
                <a16:creationId xmlns:a16="http://schemas.microsoft.com/office/drawing/2014/main" id="{3233CBE4-420E-E64E-B4C5-A0F2BC8EE7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7071" y="4634790"/>
            <a:ext cx="914400" cy="914400"/>
          </a:xfrm>
          <a:prstGeom prst="rect">
            <a:avLst/>
          </a:prstGeom>
        </p:spPr>
      </p:pic>
      <p:sp>
        <p:nvSpPr>
          <p:cNvPr id="45" name="Text Placeholder 2">
            <a:extLst>
              <a:ext uri="{FF2B5EF4-FFF2-40B4-BE49-F238E27FC236}">
                <a16:creationId xmlns:a16="http://schemas.microsoft.com/office/drawing/2014/main" id="{03BD9DFE-E11F-0043-94C6-38542FA56EC9}"/>
              </a:ext>
            </a:extLst>
          </p:cNvPr>
          <p:cNvSpPr txBox="1">
            <a:spLocks/>
          </p:cNvSpPr>
          <p:nvPr/>
        </p:nvSpPr>
        <p:spPr>
          <a:xfrm>
            <a:off x="4521946" y="5510470"/>
            <a:ext cx="1384649"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Smart </a:t>
            </a:r>
          </a:p>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Contract</a:t>
            </a:r>
          </a:p>
        </p:txBody>
      </p:sp>
      <p:pic>
        <p:nvPicPr>
          <p:cNvPr id="28" name="Picture 4" descr="Dai (cryptocurrency) - Wikipedia">
            <a:extLst>
              <a:ext uri="{FF2B5EF4-FFF2-40B4-BE49-F238E27FC236}">
                <a16:creationId xmlns:a16="http://schemas.microsoft.com/office/drawing/2014/main" id="{D32A5981-3A16-4B4B-9D20-569C34FF4490}"/>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844123" y="1826371"/>
            <a:ext cx="3434207" cy="1602629"/>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2">
            <a:extLst>
              <a:ext uri="{FF2B5EF4-FFF2-40B4-BE49-F238E27FC236}">
                <a16:creationId xmlns:a16="http://schemas.microsoft.com/office/drawing/2014/main" id="{D38575C1-D870-7B48-AAC6-381DDE72B55B}"/>
              </a:ext>
            </a:extLst>
          </p:cNvPr>
          <p:cNvSpPr txBox="1">
            <a:spLocks/>
          </p:cNvSpPr>
          <p:nvPr/>
        </p:nvSpPr>
        <p:spPr>
          <a:xfrm>
            <a:off x="8716379" y="3085812"/>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2019</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$8.9B USD</a:t>
            </a:r>
          </a:p>
        </p:txBody>
      </p:sp>
      <p:pic>
        <p:nvPicPr>
          <p:cNvPr id="3074" name="Picture 2" descr="Synthetix price today, SNX to USD live, marketcap and chart | CoinMarketCap">
            <a:extLst>
              <a:ext uri="{FF2B5EF4-FFF2-40B4-BE49-F238E27FC236}">
                <a16:creationId xmlns:a16="http://schemas.microsoft.com/office/drawing/2014/main" id="{ECE4FC2B-FD6C-6C46-8D49-C599B89DB977}"/>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63694" y="3730659"/>
            <a:ext cx="845471" cy="845471"/>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FBBBFA9A-7D80-2C4C-94A9-BA264B4F85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90864" y="4029988"/>
            <a:ext cx="2916153" cy="221480"/>
          </a:xfrm>
          <a:prstGeom prst="rect">
            <a:avLst/>
          </a:prstGeom>
        </p:spPr>
      </p:pic>
      <p:sp>
        <p:nvSpPr>
          <p:cNvPr id="34" name="Text Placeholder 2">
            <a:extLst>
              <a:ext uri="{FF2B5EF4-FFF2-40B4-BE49-F238E27FC236}">
                <a16:creationId xmlns:a16="http://schemas.microsoft.com/office/drawing/2014/main" id="{0142B924-10C2-D842-B70C-C052E49D203D}"/>
              </a:ext>
            </a:extLst>
          </p:cNvPr>
          <p:cNvSpPr txBox="1">
            <a:spLocks/>
          </p:cNvSpPr>
          <p:nvPr/>
        </p:nvSpPr>
        <p:spPr>
          <a:xfrm>
            <a:off x="8716379" y="4353505"/>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2018</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$125M USD</a:t>
            </a:r>
          </a:p>
        </p:txBody>
      </p:sp>
      <p:pic>
        <p:nvPicPr>
          <p:cNvPr id="10" name="Graphic 9">
            <a:extLst>
              <a:ext uri="{FF2B5EF4-FFF2-40B4-BE49-F238E27FC236}">
                <a16:creationId xmlns:a16="http://schemas.microsoft.com/office/drawing/2014/main" id="{2187EAB8-4707-2E4F-A697-E744D5C86D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4743" y="5166829"/>
            <a:ext cx="3108805" cy="603201"/>
          </a:xfrm>
          <a:prstGeom prst="rect">
            <a:avLst/>
          </a:prstGeom>
        </p:spPr>
      </p:pic>
      <p:sp>
        <p:nvSpPr>
          <p:cNvPr id="46" name="Text Placeholder 2">
            <a:extLst>
              <a:ext uri="{FF2B5EF4-FFF2-40B4-BE49-F238E27FC236}">
                <a16:creationId xmlns:a16="http://schemas.microsoft.com/office/drawing/2014/main" id="{6237B836-C9EE-0B4A-9B9B-E9AAE6143659}"/>
              </a:ext>
            </a:extLst>
          </p:cNvPr>
          <p:cNvSpPr txBox="1">
            <a:spLocks/>
          </p:cNvSpPr>
          <p:nvPr/>
        </p:nvSpPr>
        <p:spPr>
          <a:xfrm>
            <a:off x="8716379" y="5914708"/>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$28.7M USD</a:t>
            </a:r>
          </a:p>
        </p:txBody>
      </p:sp>
      <p:sp>
        <p:nvSpPr>
          <p:cNvPr id="47" name="Text Placeholder 2">
            <a:extLst>
              <a:ext uri="{FF2B5EF4-FFF2-40B4-BE49-F238E27FC236}">
                <a16:creationId xmlns:a16="http://schemas.microsoft.com/office/drawing/2014/main" id="{00F38CC4-B340-C54C-8FE7-3A09F366C8BD}"/>
              </a:ext>
            </a:extLst>
          </p:cNvPr>
          <p:cNvSpPr txBox="1">
            <a:spLocks/>
          </p:cNvSpPr>
          <p:nvPr/>
        </p:nvSpPr>
        <p:spPr>
          <a:xfrm>
            <a:off x="7543277"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Example Projects </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Cap Jan 2022)</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00029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Decentralized, collateralized coins are backed by a basket of on-chain assets. As all assets are 100% on chain, their collateral is publicly accessible and can be quickly liquidated if need be.</a:t>
            </a:r>
          </a:p>
        </p:txBody>
      </p:sp>
      <p:graphicFrame>
        <p:nvGraphicFramePr>
          <p:cNvPr id="3" name="Chart 2">
            <a:extLst>
              <a:ext uri="{FF2B5EF4-FFF2-40B4-BE49-F238E27FC236}">
                <a16:creationId xmlns:a16="http://schemas.microsoft.com/office/drawing/2014/main" id="{91F7969E-51C7-CB4C-A9A8-CC2989CD4E76}"/>
              </a:ext>
            </a:extLst>
          </p:cNvPr>
          <p:cNvGraphicFramePr/>
          <p:nvPr>
            <p:extLst>
              <p:ext uri="{D42A27DB-BD31-4B8C-83A1-F6EECF244321}">
                <p14:modId xmlns:p14="http://schemas.microsoft.com/office/powerpoint/2010/main" val="1075035219"/>
              </p:ext>
            </p:extLst>
          </p:nvPr>
        </p:nvGraphicFramePr>
        <p:xfrm>
          <a:off x="357812" y="2070572"/>
          <a:ext cx="4472336" cy="3930734"/>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 Placeholder 2">
            <a:extLst>
              <a:ext uri="{FF2B5EF4-FFF2-40B4-BE49-F238E27FC236}">
                <a16:creationId xmlns:a16="http://schemas.microsoft.com/office/drawing/2014/main" id="{7444FA24-59B3-4341-8041-AD1E2B30C75F}"/>
              </a:ext>
            </a:extLst>
          </p:cNvPr>
          <p:cNvSpPr txBox="1">
            <a:spLocks/>
          </p:cNvSpPr>
          <p:nvPr/>
        </p:nvSpPr>
        <p:spPr>
          <a:xfrm>
            <a:off x="5229194"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Summary</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Connector 27">
            <a:extLst>
              <a:ext uri="{FF2B5EF4-FFF2-40B4-BE49-F238E27FC236}">
                <a16:creationId xmlns:a16="http://schemas.microsoft.com/office/drawing/2014/main" id="{7A4E35AF-5729-9543-9F79-E06A573D35CB}"/>
              </a:ext>
            </a:extLst>
          </p:cNvPr>
          <p:cNvCxnSpPr>
            <a:cxnSpLocks/>
          </p:cNvCxnSpPr>
          <p:nvPr/>
        </p:nvCxnSpPr>
        <p:spPr>
          <a:xfrm>
            <a:off x="5229194"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FBA1BB5D-80E2-BA4B-AD0D-FFE7DEAE409A}"/>
              </a:ext>
            </a:extLst>
          </p:cNvPr>
          <p:cNvSpPr txBox="1">
            <a:spLocks/>
          </p:cNvSpPr>
          <p:nvPr/>
        </p:nvSpPr>
        <p:spPr>
          <a:xfrm>
            <a:off x="357812"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Collateral Breakdown</a:t>
            </a:r>
          </a:p>
        </p:txBody>
      </p:sp>
      <p:cxnSp>
        <p:nvCxnSpPr>
          <p:cNvPr id="30" name="Straight Connector 29">
            <a:extLst>
              <a:ext uri="{FF2B5EF4-FFF2-40B4-BE49-F238E27FC236}">
                <a16:creationId xmlns:a16="http://schemas.microsoft.com/office/drawing/2014/main" id="{34402012-E6D6-9245-8BE9-871D1097FB2C}"/>
              </a:ext>
            </a:extLst>
          </p:cNvPr>
          <p:cNvCxnSpPr>
            <a:cxnSpLocks/>
          </p:cNvCxnSpPr>
          <p:nvPr/>
        </p:nvCxnSpPr>
        <p:spPr>
          <a:xfrm>
            <a:off x="357812"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Content Placeholder 5">
            <a:extLst>
              <a:ext uri="{FF2B5EF4-FFF2-40B4-BE49-F238E27FC236}">
                <a16:creationId xmlns:a16="http://schemas.microsoft.com/office/drawing/2014/main" id="{08620F51-815C-E04C-8841-C633D1B5D13E}"/>
              </a:ext>
            </a:extLst>
          </p:cNvPr>
          <p:cNvSpPr txBox="1">
            <a:spLocks/>
          </p:cNvSpPr>
          <p:nvPr/>
        </p:nvSpPr>
        <p:spPr>
          <a:xfrm>
            <a:off x="5229194" y="2073004"/>
            <a:ext cx="6604994" cy="4603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Sizable Collateral Pool:</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$15.8B is currently locked up as collateral to back DAI. Collateral requirements vary depending on the underlying asset, so even though USDC is only 34% of collateral, it’s marginal 1% overcollateralization ratio means that USDC backs 53% of outstanding DAI issued.</a:t>
            </a:r>
          </a:p>
          <a:p>
            <a:pPr marL="227013" indent="0">
              <a:lnSpc>
                <a:spcPct val="100000"/>
              </a:lnSpc>
              <a:spcBef>
                <a:spcPts val="0"/>
              </a:spcBef>
              <a:buNone/>
            </a:pPr>
            <a:endParaRPr lang="en-US" sz="800" dirty="0">
              <a:solidFill>
                <a:srgbClr val="3B3D40"/>
              </a:solidFill>
            </a:endParaRPr>
          </a:p>
          <a:p>
            <a:pPr marL="0" lvl="0" indent="0">
              <a:lnSpc>
                <a:spcPct val="100000"/>
              </a:lnSpc>
              <a:spcBef>
                <a:spcPts val="0"/>
              </a:spcBef>
              <a:buNone/>
            </a:pPr>
            <a:r>
              <a:rPr lang="en-US" sz="1600" b="1" dirty="0">
                <a:solidFill>
                  <a:srgbClr val="3B3D40"/>
                </a:solidFill>
              </a:rPr>
              <a:t>Heavily Over-Collateralized: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While modern commercial banks loan out nearly 90% of their holdings, DAI maintains a collateralization ratio of 161% so it only effectively loans out about 62% of its collateral. The rest remain locked in storage and uninvested. </a:t>
            </a:r>
          </a:p>
          <a:p>
            <a:pPr marL="227013" lvl="0"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Inability to Deploy Capital Effectively:</a:t>
            </a:r>
            <a:r>
              <a:rPr lang="en-US" sz="1600" dirty="0">
                <a:solidFill>
                  <a:srgbClr val="3B3D40"/>
                </a:solidFill>
              </a:rPr>
              <a:t> </a:t>
            </a:r>
          </a:p>
          <a:p>
            <a:pPr marL="227013" indent="0">
              <a:lnSpc>
                <a:spcPct val="100000"/>
              </a:lnSpc>
              <a:spcBef>
                <a:spcPts val="0"/>
              </a:spcBef>
              <a:buNone/>
            </a:pPr>
            <a:r>
              <a:rPr lang="en-US" sz="1200" dirty="0">
                <a:solidFill>
                  <a:srgbClr val="3B3D40"/>
                </a:solidFill>
              </a:rPr>
              <a:t>As the smart contract cannot effectively deploy the collateral, the interest rate paid on the collateral to the users who have provided it, is currently 0.10%,which is itself an increase over the 0.00% it was for most of 2020.</a:t>
            </a:r>
          </a:p>
          <a:p>
            <a:pPr marL="0" lvl="0" indent="0">
              <a:lnSpc>
                <a:spcPct val="100000"/>
              </a:lnSpc>
              <a:spcBef>
                <a:spcPts val="0"/>
              </a:spcBef>
              <a:buNone/>
            </a:pPr>
            <a:endParaRPr lang="en-US" sz="800" b="1" dirty="0">
              <a:solidFill>
                <a:srgbClr val="3B3D40"/>
              </a:solidFill>
            </a:endParaRPr>
          </a:p>
          <a:p>
            <a:pPr marL="0" lvl="0" indent="0">
              <a:lnSpc>
                <a:spcPct val="100000"/>
              </a:lnSpc>
              <a:spcBef>
                <a:spcPts val="0"/>
              </a:spcBef>
              <a:buNone/>
            </a:pPr>
            <a:r>
              <a:rPr lang="en-US" sz="1600" b="1" dirty="0">
                <a:solidFill>
                  <a:srgbClr val="3B3D40"/>
                </a:solidFill>
              </a:rPr>
              <a:t>Ultimately Leading to Inefficient Capital Allocation: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Ultimately the structure of decentralized stablecoins such as DAI requires significant dead capital. DAI’s over-collateralization and inability to allocate capital to more efficient uses alone bottlenecks nearly $16B of capital, or a $438MM loss every year even if only deployed at Ethereum’s risk free rate of 2.73%.</a:t>
            </a:r>
          </a:p>
        </p:txBody>
      </p:sp>
    </p:spTree>
    <p:extLst>
      <p:ext uri="{BB962C8B-B14F-4D97-AF65-F5344CB8AC3E}">
        <p14:creationId xmlns:p14="http://schemas.microsoft.com/office/powerpoint/2010/main" val="77871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significant portion of these collateral assets are other stablecoins meaning these tokens have significant risk exposure to each other and their custodied cousins.</a:t>
            </a:r>
          </a:p>
        </p:txBody>
      </p:sp>
      <p:sp>
        <p:nvSpPr>
          <p:cNvPr id="5" name="Text Placeholder 2">
            <a:extLst>
              <a:ext uri="{FF2B5EF4-FFF2-40B4-BE49-F238E27FC236}">
                <a16:creationId xmlns:a16="http://schemas.microsoft.com/office/drawing/2014/main" id="{CE1E5FB9-DB81-EA48-ACA4-92E6DC644E48}"/>
              </a:ext>
            </a:extLst>
          </p:cNvPr>
          <p:cNvSpPr txBox="1">
            <a:spLocks/>
          </p:cNvSpPr>
          <p:nvPr/>
        </p:nvSpPr>
        <p:spPr>
          <a:xfrm>
            <a:off x="354871" y="1900890"/>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Decentralized Stablecoin Collateral Pool Compositions by Asset Type</a:t>
            </a:r>
          </a:p>
        </p:txBody>
      </p:sp>
      <p:cxnSp>
        <p:nvCxnSpPr>
          <p:cNvPr id="6" name="Straight Connector 5">
            <a:extLst>
              <a:ext uri="{FF2B5EF4-FFF2-40B4-BE49-F238E27FC236}">
                <a16:creationId xmlns:a16="http://schemas.microsoft.com/office/drawing/2014/main" id="{5F82A636-FD89-2940-B350-CA55F3E96FD5}"/>
              </a:ext>
            </a:extLst>
          </p:cNvPr>
          <p:cNvCxnSpPr>
            <a:cxnSpLocks/>
          </p:cNvCxnSpPr>
          <p:nvPr/>
        </p:nvCxnSpPr>
        <p:spPr>
          <a:xfrm>
            <a:off x="354871"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Content Placeholder 5">
            <a:extLst>
              <a:ext uri="{FF2B5EF4-FFF2-40B4-BE49-F238E27FC236}">
                <a16:creationId xmlns:a16="http://schemas.microsoft.com/office/drawing/2014/main" id="{B72FFF43-D5B6-A448-8598-71CAF3BD69C3}"/>
              </a:ext>
            </a:extLst>
          </p:cNvPr>
          <p:cNvSpPr txBox="1">
            <a:spLocks/>
          </p:cNvSpPr>
          <p:nvPr/>
        </p:nvSpPr>
        <p:spPr>
          <a:xfrm>
            <a:off x="7478122" y="2267790"/>
            <a:ext cx="4472336"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Cross-Correlation Risks: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Most collateralized, decentralized coins are actually backed by either their peers or custodied centralized coins. Any volatility would quickly spread throughout the ecosystem. As an example, DAI has strong exposure to both USDC and ETH prices. Their high collateralization rate on ETH of 161% provides the ability to absorb significant shocks, however if the price of Ethereum fell 60%, DAI would be forced to liquidate some positions and possibly slip their peg. Once DAI’s peg fell, that would also compromise the stability of </a:t>
            </a:r>
            <a:r>
              <a:rPr lang="en-US" sz="1200" dirty="0" err="1">
                <a:solidFill>
                  <a:srgbClr val="3B3D40"/>
                </a:solidFill>
              </a:rPr>
              <a:t>agEUR</a:t>
            </a:r>
            <a:r>
              <a:rPr lang="en-US" sz="1200" dirty="0">
                <a:solidFill>
                  <a:srgbClr val="3B3D40"/>
                </a:solidFill>
              </a:rPr>
              <a:t> and OUSD which have 24% and 38% exposure to DAI respectively. </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Deceptive Decentralization:</a:t>
            </a:r>
            <a:r>
              <a:rPr lang="en-US" sz="1600" dirty="0">
                <a:solidFill>
                  <a:srgbClr val="3B3D40"/>
                </a:solidFill>
              </a:rPr>
              <a:t> </a:t>
            </a:r>
          </a:p>
          <a:p>
            <a:pPr marL="227013" indent="0">
              <a:lnSpc>
                <a:spcPct val="100000"/>
              </a:lnSpc>
              <a:spcBef>
                <a:spcPts val="0"/>
              </a:spcBef>
              <a:buNone/>
            </a:pPr>
            <a:r>
              <a:rPr lang="en-US" sz="1200" dirty="0">
                <a:solidFill>
                  <a:srgbClr val="3B3D40"/>
                </a:solidFill>
              </a:rPr>
              <a:t>Some tokens like Reserve or </a:t>
            </a:r>
            <a:r>
              <a:rPr lang="en-US" sz="1200" dirty="0" err="1">
                <a:solidFill>
                  <a:srgbClr val="3B3D40"/>
                </a:solidFill>
              </a:rPr>
              <a:t>Frax</a:t>
            </a:r>
            <a:r>
              <a:rPr lang="en-US" sz="1200" dirty="0">
                <a:solidFill>
                  <a:srgbClr val="3B3D40"/>
                </a:solidFill>
              </a:rPr>
              <a:t> which are 100% backed by custodied coins are fully subject to sanctions and government regulations. If either fell afoul of local laws, they would be unable to withdraw or transact with their USDC as they are bound by the terms and conditions of Circle.</a:t>
            </a:r>
          </a:p>
        </p:txBody>
      </p:sp>
      <p:sp>
        <p:nvSpPr>
          <p:cNvPr id="8" name="Text Placeholder 2">
            <a:extLst>
              <a:ext uri="{FF2B5EF4-FFF2-40B4-BE49-F238E27FC236}">
                <a16:creationId xmlns:a16="http://schemas.microsoft.com/office/drawing/2014/main" id="{BB02A164-FF9F-3444-95B9-EFC872E996E3}"/>
              </a:ext>
            </a:extLst>
          </p:cNvPr>
          <p:cNvSpPr txBox="1">
            <a:spLocks/>
          </p:cNvSpPr>
          <p:nvPr/>
        </p:nvSpPr>
        <p:spPr>
          <a:xfrm>
            <a:off x="7478122"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Dynamics</a:t>
            </a:r>
          </a:p>
        </p:txBody>
      </p:sp>
      <p:cxnSp>
        <p:nvCxnSpPr>
          <p:cNvPr id="9" name="Straight Connector 8">
            <a:extLst>
              <a:ext uri="{FF2B5EF4-FFF2-40B4-BE49-F238E27FC236}">
                <a16:creationId xmlns:a16="http://schemas.microsoft.com/office/drawing/2014/main" id="{C8E7593A-DE4E-8447-821D-E72AEE7A061A}"/>
              </a:ext>
            </a:extLst>
          </p:cNvPr>
          <p:cNvCxnSpPr>
            <a:cxnSpLocks/>
          </p:cNvCxnSpPr>
          <p:nvPr/>
        </p:nvCxnSpPr>
        <p:spPr>
          <a:xfrm>
            <a:off x="7478122"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BFDD33DC-0336-5B40-830A-28A29E0E010E}"/>
              </a:ext>
            </a:extLst>
          </p:cNvPr>
          <p:cNvGraphicFramePr/>
          <p:nvPr>
            <p:extLst>
              <p:ext uri="{D42A27DB-BD31-4B8C-83A1-F6EECF244321}">
                <p14:modId xmlns:p14="http://schemas.microsoft.com/office/powerpoint/2010/main" val="571640448"/>
              </p:ext>
            </p:extLst>
          </p:nvPr>
        </p:nvGraphicFramePr>
        <p:xfrm>
          <a:off x="286146" y="2267789"/>
          <a:ext cx="6761424" cy="4337541"/>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7512B1E1-AC0A-6647-8808-ABABEA6841B6}"/>
              </a:ext>
            </a:extLst>
          </p:cNvPr>
          <p:cNvSpPr/>
          <p:nvPr/>
        </p:nvSpPr>
        <p:spPr>
          <a:xfrm>
            <a:off x="4960883" y="6590946"/>
            <a:ext cx="7231117" cy="261610"/>
          </a:xfrm>
          <a:prstGeom prst="rect">
            <a:avLst/>
          </a:prstGeom>
        </p:spPr>
        <p:txBody>
          <a:bodyPr wrap="square">
            <a:spAutoFit/>
          </a:bodyPr>
          <a:lstStyle/>
          <a:p>
            <a:pPr marL="227013" lvl="0" algn="r"/>
            <a:r>
              <a:rPr lang="en-US" sz="1100" b="1" dirty="0">
                <a:solidFill>
                  <a:srgbClr val="3B3D40"/>
                </a:solidFill>
              </a:rPr>
              <a:t>*</a:t>
            </a:r>
            <a:r>
              <a:rPr lang="en-US" sz="1100" dirty="0" err="1">
                <a:solidFill>
                  <a:srgbClr val="3B3D40"/>
                </a:solidFill>
              </a:rPr>
              <a:t>Frax</a:t>
            </a:r>
            <a:r>
              <a:rPr lang="en-US" sz="1100" dirty="0">
                <a:solidFill>
                  <a:srgbClr val="3B3D40"/>
                </a:solidFill>
              </a:rPr>
              <a:t> is an algorithmically managed coin, but it is partially collateralized, this is a breakdown of that collateral.</a:t>
            </a:r>
          </a:p>
        </p:txBody>
      </p:sp>
    </p:spTree>
    <p:extLst>
      <p:ext uri="{BB962C8B-B14F-4D97-AF65-F5344CB8AC3E}">
        <p14:creationId xmlns:p14="http://schemas.microsoft.com/office/powerpoint/2010/main" val="3235417609"/>
      </p:ext>
    </p:extLst>
  </p:cSld>
  <p:clrMapOvr>
    <a:masterClrMapping/>
  </p:clrMapOvr>
</p:sld>
</file>

<file path=ppt/theme/theme1.xml><?xml version="1.0" encoding="utf-8"?>
<a:theme xmlns:a="http://schemas.openxmlformats.org/drawingml/2006/main" name="Stardust">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rdust" id="{6D9A794F-43C8-044F-B142-4F1B001DF3D6}" vid="{47969B16-04B8-DA40-9BEA-DFA01192C2F2}"/>
    </a:ext>
  </a:extLst>
</a:theme>
</file>

<file path=ppt/theme/theme2.xml><?xml version="1.0" encoding="utf-8"?>
<a:theme xmlns:a="http://schemas.openxmlformats.org/drawingml/2006/main" name="1_Office Theme">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Stardust</Template>
  <TotalTime>70850</TotalTime>
  <Words>14355</Words>
  <Application>Microsoft Macintosh PowerPoint</Application>
  <PresentationFormat>Widescreen</PresentationFormat>
  <Paragraphs>932</Paragraphs>
  <Slides>59</Slides>
  <Notes>51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59</vt:i4>
      </vt:variant>
    </vt:vector>
  </HeadingPairs>
  <TitlesOfParts>
    <vt:vector size="69" baseType="lpstr">
      <vt:lpstr>Arial</vt:lpstr>
      <vt:lpstr>Calibri</vt:lpstr>
      <vt:lpstr>Calibri Light</vt:lpstr>
      <vt:lpstr>Helvetica Neue</vt:lpstr>
      <vt:lpstr>Helvetica Neue UltraLight</vt:lpstr>
      <vt:lpstr>hero-new</vt:lpstr>
      <vt:lpstr>Roboto</vt:lpstr>
      <vt:lpstr>Times</vt:lpstr>
      <vt:lpstr>Stardust</vt:lpstr>
      <vt:lpstr>1_Office Theme</vt:lpstr>
      <vt:lpstr>PowerPoint Presentation</vt:lpstr>
      <vt:lpstr>Today, a plethora of stablecoins have found commercial success and have gone on to become one of the cornerstones of the modern crypto ecosystem.</vt:lpstr>
      <vt:lpstr>Extant stablecoins fall into one of three categories; centralized issuers collateralized by fiat custody, decentralized issuers with overcollateralized tokens, or algorithmically managed coins.</vt:lpstr>
      <vt:lpstr>Custodied coins are the oldest architecture. The first stablecoin commercially deployed was Tether. Originally named “Realcoin”, it launched on the Bitcoin Omni layer in 2014.</vt:lpstr>
      <vt:lpstr>Since then, centralized, custodied stablecoins have all functioned similar to this original implementation by Tether.</vt:lpstr>
      <vt:lpstr>Different assets can be custodied such as gold or other commodities, however only USD projects has seen widespread adoption or success thus far.</vt:lpstr>
      <vt:lpstr>Custodied stablecoins like Tether have a centralized point of failure, and several projects have attempted to decentralize collateralized stablecoins through smart contracts such as DAI.</vt:lpstr>
      <vt:lpstr>Decentralized, collateralized coins are backed by a basket of on-chain assets. As all assets are 100% on chain, their collateral is publicly accessible and can be quickly liquidated if need be.</vt:lpstr>
      <vt:lpstr>A significant portion of these collateral assets are other stablecoins meaning these tokens have significant risk exposure to each other and their custodied cousins.</vt:lpstr>
      <vt:lpstr>To solve this issue of interdependence, the newest generation of stablecoins have no collateral and instead algorithmically manage money supply to ensure a stable price.</vt:lpstr>
      <vt:lpstr>All algorithmic stablecoins are an attempt to manage supply and demand to ensure a consistent peg to a reference currency.</vt:lpstr>
      <vt:lpstr>The first algorithmic model implemented, rebasing, is the most straightforward. As supply and demand deviate from the peg, the smart contract burns or mints tokens in every account equally.</vt:lpstr>
      <vt:lpstr>In rebasing schemes, users are still exposed to any and all currency risk. This leads to negative experience if a user is expecting an asset that retains a stable value, not necessarily a stable price.</vt:lpstr>
      <vt:lpstr>A more recent alternative is the multi-token model, where similar to central-banks, “shares” and “bonds” are issued to either increase supply or buyback oversupply through open market operations.</vt:lpstr>
      <vt:lpstr>Most notable among these coins is Terra, a Cosmos based layer 1. Their native token (Luna) grew its market cap to $33.05B and their stablecoin (Terra) grew to $10.13B in just one year.</vt:lpstr>
      <vt:lpstr>Poor fiscal policy and management could lead to runaway hyperinflation like with TITAN. One proven backup prevention mechanism is to maintain foreign exchange reserves.</vt:lpstr>
      <vt:lpstr>In order to further insure against the same dynamics that doomed TITAN, Terra recently has begun to build a Foreign Currency Reserve of Bitcoins.</vt:lpstr>
      <vt:lpstr>PowerPoint Presentation</vt:lpstr>
      <vt:lpstr>All of these different types of stablecoins make money in the same three ways; fixed fees for utilizing their token infrastructure, deploying their capital/collateral, and seigniorage.</vt:lpstr>
      <vt:lpstr>The most direct, ongoing profit drivers for stablecoins are assessed network fees. These can be for usage, minting, redemption or any ongoing or integration fees.</vt:lpstr>
      <vt:lpstr>Furthermore, all collateralized stablecoins can additionally profit from the interest generated from deploying collateral assets on the broader capital market.</vt:lpstr>
      <vt:lpstr>Uncollateralized stablecoins, such as Terra or Waves, generate a profit through “Seigniorage", the profit made from the delta between the cost to mint a new token and its current value on the market.</vt:lpstr>
      <vt:lpstr>These profit drivers have resulted in the top 20 stablecoins alone generating an estimated profit of ~$19.7B in 2021. 50% of that profit in the past year came from newly minted Terra.</vt:lpstr>
      <vt:lpstr>Due to this incredible profitability, dozens of stablecoin projects have been deployed over the past few years, with several notable projects reaching over $1B USD in market cap.</vt:lpstr>
      <vt:lpstr>On January 1st 2022, the top 50 stablecoin projects combined had a market cap in excess of $168B USD. The 5-Year CAGR is 598.1%.</vt:lpstr>
      <vt:lpstr>The growth and relative ranking by market capitalization of the largest stablecoins is remarkably stable and consistent given the notorious volatility of cryptocurrencies.</vt:lpstr>
      <vt:lpstr>However, a major dynamic of the space is self-reinforcing demand. Most extant decentralized collateralized stablecoins are ultimately backed by custodied stablecoins, enforcing a “pecking order”.</vt:lpstr>
      <vt:lpstr>This “pecking order” ultimately funnels most demand to the $135B USD in market cap of the custodied stablecoins which are ostensibly backed by fiat currency reserves.</vt:lpstr>
      <vt:lpstr>Historically, stablecoins experienced large shocks and often fluctuated wildly in price. In a more liquid environment like today, market forces and arbitrage maintain a much tighter spread.</vt:lpstr>
      <vt:lpstr>In general, Custodied coins are the most stable provided the issuer is honest, followed by Over-Collateralized coins, then Partially Collateralized Hybrids, and finally by Pure Algorithmic tokens.</vt:lpstr>
      <vt:lpstr>Stablecoin demand is strong today, and most stablecoins see high annual velocity. While the US dollar* changes hands 1.2 times a year, most stablecoins change hands 50+ times in 1 year.</vt:lpstr>
      <vt:lpstr>The original use case for stablecoins, transactions and remittances, is economically uncompetitive today due to the high gas and execution fees relative to Bitcoin.</vt:lpstr>
      <vt:lpstr>At a very high level, the single largest use case for stablecoins is serving as collateral. Staking, lending, and liquidity pools all have massive capital needs, however that collateral can’t be redeployed.</vt:lpstr>
      <vt:lpstr>Stablecoins power decentralized finance and are a key component of nearly every modern DeFi application from DEXs to lending pools.</vt:lpstr>
      <vt:lpstr>Stablecoin pairs comprise the majority of exchange volume and dominate trading. Especially as China-based exchanges, the biggest in the world, lack access to any fiat facilities in any currency.</vt:lpstr>
      <vt:lpstr>Since Q3 2021, more than $200B USD of capital has been locked up in these contracts and constructs. A significant portion of this collateral (~$72B) is comprised of stablecoins.</vt:lpstr>
      <vt:lpstr>It is currently unknown if this demand for collateral will persist. Modern financial institutions have built sophisticated credit models that allow them to extend unsecured lines of credit.</vt:lpstr>
      <vt:lpstr>PowerPoint Presentation</vt:lpstr>
      <vt:lpstr>Stablecoins share some of these challenges and also have many that are unique to them. The first one we will address is poor capital efficiency for collateralized stablecoins. </vt:lpstr>
      <vt:lpstr>One of the primary limitations of collateralized stablecoins is that it is very capital inefficient, and in cases of overcollateralization, locks up more liquidity than it creates.</vt:lpstr>
      <vt:lpstr>Deploying collateral, a process called “rehypothecation” is very  risky and was an accelerant in the 2008 global financial crisis. In traditional markets, it is heavily regulated and strictly controlled.</vt:lpstr>
      <vt:lpstr>Celsius attempted to build a stablecoin that redeployed collateral, however it was quickly called out as far too risky and was ordered to suspend operations by the state of New Jersey.</vt:lpstr>
      <vt:lpstr>One of the largest reasons consumers utilized custodied services like Tether or USDC is that they ostensibly did not deploy their custodied fiat deposits onto the capital markets.</vt:lpstr>
      <vt:lpstr>That unfortunately is not the case and a plurality of Tether’s reserves are deployed in short-term commercial paper. Current speculation is that it is primarily deployed to Chinese real estate developers.</vt:lpstr>
      <vt:lpstr>Redeploying collateral is extremely risky because shocks hit hard and fast and often require liquidating billions in just a few hours.</vt:lpstr>
      <vt:lpstr>Traditional banks also have measures in place to mitigate liquidity risks and manage runs. Specifically, highly liquid interbank overnight exchanges and repurchase agreements.</vt:lpstr>
      <vt:lpstr>Stablecoins don’t have an equivalent liquidity market. However, there are signs that it may be possible to develop a similar repo market that will help stabilize liquidity risks.</vt:lpstr>
      <vt:lpstr>Multi-chain layer 1 networks with integrated cross chain interaction like Polkadot and Cosmos are very well positioned to facilitate this sort of liquidity market making functionality.</vt:lpstr>
      <vt:lpstr>A second challenge to the modern stablecoin network is its high cross exposure meaning that any instability would quickly spread across the ecosystem.</vt:lpstr>
      <vt:lpstr>One of the biggest learnings of 2008 was the impact of hidden group correlations. An overlooked but endemic exposure to real estate resulted in a complete meltdown of seemingly diversified portfolios.</vt:lpstr>
      <vt:lpstr>Replicating the issue of an endemic exposure to real estate assets, nearly every extent USD stablecoin in the modern ecosystem is directly or indirectly reliant on Tether and/or USDC.</vt:lpstr>
      <vt:lpstr>Many stablecoins are directly dependent on each other. As an example, 53% of DAI tokens are backed by USDC and PSM links its price 1:1 for all practical purposes. </vt:lpstr>
      <vt:lpstr>Algorithmic stablecoins are the latest innovation and promise to solve many of the previous issues, however many struggle to shrink money supply as quickly as demand shocks can occur.</vt:lpstr>
      <vt:lpstr>Contractions and runs on algo stablecoins have historically hit fast, in many cases rendering the currency worthless overnight. TITAN went from $62 to $0 in just 22 hours.</vt:lpstr>
      <vt:lpstr>The primary reasons crashes happen are two fold. First, Algorithmic coins struggle to reduce supply as quickly and sharply as demand for stablecoins can drop off.</vt:lpstr>
      <vt:lpstr>A second reason crashes accelerate quickly is liquidating collateral depresses the price and can in turn lead to further liquidations in other collateral pools in a rapidly accelerating spiral.</vt:lpstr>
      <vt:lpstr>In addition, as they are entirely smart contract based, algorithmically managed coins are vulnerable to bugs in the underlying code unlike custodied tokens where fiat dollar transfers can be recalled.</vt:lpstr>
      <vt:lpstr>A further complication is upcoming regulatory actions, a topic for a subsequent deep dive.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 Patel</dc:creator>
  <cp:lastModifiedBy>Adit Patel</cp:lastModifiedBy>
  <cp:revision>1393</cp:revision>
  <cp:lastPrinted>2022-04-15T15:08:36Z</cp:lastPrinted>
  <dcterms:created xsi:type="dcterms:W3CDTF">2021-01-28T03:10:07Z</dcterms:created>
  <dcterms:modified xsi:type="dcterms:W3CDTF">2022-05-10T16:52:24Z</dcterms:modified>
</cp:coreProperties>
</file>